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_rels/notesSlide14.xml.rels" ContentType="application/vnd.openxmlformats-package.relationships+xml"/>
  <Override PartName="/ppt/notesSlides/_rels/notesSlide2.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media/image9.jpeg" ContentType="image/jpeg"/>
  <Override PartName="/ppt/media/image1.jpeg" ContentType="image/jpeg"/>
  <Override PartName="/ppt/media/image2.jpeg" ContentType="image/jpeg"/>
  <Override PartName="/ppt/media/image5.png" ContentType="image/png"/>
  <Override PartName="/ppt/media/image3.jpeg" ContentType="image/jpeg"/>
  <Override PartName="/ppt/media/image6.jpeg" ContentType="image/jpeg"/>
  <Override PartName="/ppt/media/image4.png" ContentType="image/png"/>
  <Override PartName="/ppt/media/image7.jpeg" ContentType="image/jpeg"/>
  <Override PartName="/ppt/media/image8.jpeg" ContentType="image/jpeg"/>
  <Override PartName="/ppt/media/image10.jpeg" ContentType="image/jpeg"/>
  <Override PartName="/ppt/media/image11.png" ContentType="image/png"/>
  <Override PartName="/ppt/media/image12.jpeg" ContentType="image/jpeg"/>
  <Override PartName="/ppt/media/image13.jpeg" ContentType="image/jpeg"/>
  <Override PartName="/ppt/media/image14.png" ContentType="image/png"/>
  <Override PartName="/ppt/media/image15.png" ContentType="image/png"/>
  <Override PartName="/ppt/media/image16.png" ContentType="image/png"/>
  <Override PartName="/ppt/media/image17.jpeg" ContentType="image/jpeg"/>
  <Override PartName="/ppt/media/image1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sldImg"/>
          </p:nvPr>
        </p:nvSpPr>
        <p:spPr>
          <a:xfrm>
            <a:off x="533520" y="764280"/>
            <a:ext cx="6704640" cy="3771360"/>
          </a:xfrm>
          <a:prstGeom prst="rect">
            <a:avLst/>
          </a:prstGeom>
        </p:spPr>
        <p:txBody>
          <a:bodyPr lIns="0" rIns="0" tIns="0" bIns="0" anchor="ct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157"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158"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159"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160"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161" name="PlaceHolder 6"/>
          <p:cNvSpPr>
            <a:spLocks noGrp="1"/>
          </p:cNvSpPr>
          <p:nvPr>
            <p:ph type="sldNum"/>
          </p:nvPr>
        </p:nvSpPr>
        <p:spPr>
          <a:xfrm>
            <a:off x="4399200" y="9555480"/>
            <a:ext cx="3372840" cy="502560"/>
          </a:xfrm>
          <a:prstGeom prst="rect">
            <a:avLst/>
          </a:prstGeom>
        </p:spPr>
        <p:txBody>
          <a:bodyPr lIns="0" rIns="0" tIns="0" bIns="0" anchor="b"/>
          <a:p>
            <a:pPr algn="r"/>
            <a:fld id="{821F6006-7B13-42CB-B8D3-EAB87D69982D}"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381240" y="685800"/>
            <a:ext cx="6095520" cy="3428640"/>
          </a:xfrm>
          <a:prstGeom prst="rect">
            <a:avLst/>
          </a:prstGeom>
        </p:spPr>
      </p:sp>
      <p:sp>
        <p:nvSpPr>
          <p:cNvPr id="237"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100" spc="-1" strike="noStrike">
                <a:latin typeface="Arial"/>
              </a:rPr>
              <a:t>He seems to be addressing Aristotelian thought here as well</a:t>
            </a:r>
            <a:endParaRPr b="0" lang="en-US" sz="11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381240" y="685800"/>
            <a:ext cx="6095520" cy="3428640"/>
          </a:xfrm>
          <a:prstGeom prst="rect">
            <a:avLst/>
          </a:prstGeom>
        </p:spPr>
      </p:sp>
      <p:sp>
        <p:nvSpPr>
          <p:cNvPr id="239"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100" spc="-1" strike="noStrike">
                <a:latin typeface="Arial"/>
              </a:rPr>
              <a:t>You’d be surprised how many websites are defensive about these periods.</a:t>
            </a:r>
            <a:endParaRPr b="0" lang="en-US" sz="1100" spc="-1" strike="noStrike">
              <a:latin typeface="Arial"/>
            </a:endParaRPr>
          </a:p>
          <a:p>
            <a:pPr>
              <a:lnSpc>
                <a:spcPct val="100000"/>
              </a:lnSpc>
            </a:pPr>
            <a:r>
              <a:rPr b="0" lang="en-US" sz="1100" spc="-1" strike="noStrike">
                <a:latin typeface="Arial"/>
              </a:rPr>
              <a:t>Targets were Jews, Muslims, and protestant heretics</a:t>
            </a:r>
            <a:endParaRPr b="0" lang="en-US" sz="1100" spc="-1" strike="noStrike">
              <a:latin typeface="Arial"/>
            </a:endParaRPr>
          </a:p>
          <a:p>
            <a:pPr>
              <a:lnSpc>
                <a:spcPct val="100000"/>
              </a:lnSpc>
            </a:pPr>
            <a:endParaRPr b="0" lang="en-US" sz="11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381240" y="685800"/>
            <a:ext cx="6095520" cy="3428640"/>
          </a:xfrm>
          <a:prstGeom prst="rect">
            <a:avLst/>
          </a:prstGeom>
        </p:spPr>
      </p:sp>
      <p:sp>
        <p:nvSpPr>
          <p:cNvPr id="241"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100" spc="-1" strike="noStrike">
                <a:latin typeface="Arial"/>
              </a:rPr>
              <a:t>Extra-biblical tale of Noah demanding celibacy of his sons on the ark, but Ham couldn’t wait.</a:t>
            </a:r>
            <a:endParaRPr b="0" lang="en-US" sz="11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381240" y="685800"/>
            <a:ext cx="6095520" cy="3428640"/>
          </a:xfrm>
          <a:prstGeom prst="rect">
            <a:avLst/>
          </a:prstGeom>
        </p:spPr>
      </p:sp>
      <p:sp>
        <p:nvSpPr>
          <p:cNvPr id="243"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100" spc="-1" strike="noStrike">
                <a:latin typeface="Arial"/>
              </a:rPr>
              <a:t>Plug Sara’s podcast club</a:t>
            </a:r>
            <a:endParaRPr b="0" lang="en-US" sz="1100" spc="-1" strike="noStrike">
              <a:latin typeface="Arial"/>
            </a:endParaRPr>
          </a:p>
          <a:p>
            <a:pPr>
              <a:lnSpc>
                <a:spcPct val="100000"/>
              </a:lnSpc>
            </a:pPr>
            <a:r>
              <a:rPr b="0" lang="en-US" sz="1100" spc="-1" strike="noStrike">
                <a:latin typeface="Arial"/>
              </a:rPr>
              <a:t>Capitalism thrived on slavery. Today, it’s the cheapest labor possible even if that means overseas sweatshops</a:t>
            </a:r>
            <a:endParaRPr b="0" lang="en-US" sz="1100" spc="-1" strike="noStrike">
              <a:latin typeface="Arial"/>
            </a:endParaRPr>
          </a:p>
          <a:p>
            <a:pPr>
              <a:lnSpc>
                <a:spcPct val="100000"/>
              </a:lnSpc>
            </a:pPr>
            <a:endParaRPr b="0" lang="en-US" sz="11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sldImg"/>
          </p:nvPr>
        </p:nvSpPr>
        <p:spPr>
          <a:xfrm>
            <a:off x="381240" y="685800"/>
            <a:ext cx="6095520" cy="3428640"/>
          </a:xfrm>
          <a:prstGeom prst="rect">
            <a:avLst/>
          </a:prstGeom>
        </p:spPr>
      </p:sp>
      <p:sp>
        <p:nvSpPr>
          <p:cNvPr id="245"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100" spc="-1" strike="noStrike">
                <a:latin typeface="Arial"/>
              </a:rPr>
              <a:t>Slave owners would display their wealth by having nice clothes for their slaves to wear to church. The sermons directed to them used these passages.</a:t>
            </a:r>
            <a:endParaRPr b="0" lang="en-US" sz="11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sldImg"/>
          </p:nvPr>
        </p:nvSpPr>
        <p:spPr>
          <a:xfrm>
            <a:off x="381240" y="685800"/>
            <a:ext cx="6095520" cy="3428640"/>
          </a:xfrm>
          <a:prstGeom prst="rect">
            <a:avLst/>
          </a:prstGeom>
        </p:spPr>
      </p:sp>
      <p:sp>
        <p:nvSpPr>
          <p:cNvPr id="247"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100" spc="-1" strike="noStrike">
                <a:latin typeface="Arial"/>
              </a:rPr>
              <a:t>https://www.christianitytoday.com/ct/2020/september-web-only/cling-scripture-black-americans-bible-engagement-raybon.html</a:t>
            </a:r>
            <a:endParaRPr b="0" lang="en-US" sz="11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sldImg"/>
          </p:nvPr>
        </p:nvSpPr>
        <p:spPr>
          <a:xfrm>
            <a:off x="381240" y="685800"/>
            <a:ext cx="6095520" cy="3428640"/>
          </a:xfrm>
          <a:prstGeom prst="rect">
            <a:avLst/>
          </a:prstGeom>
        </p:spPr>
      </p:sp>
      <p:sp>
        <p:nvSpPr>
          <p:cNvPr id="233"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400" spc="-1" strike="noStrike">
                <a:solidFill>
                  <a:srgbClr val="000000"/>
                </a:solidFill>
                <a:latin typeface="Arial"/>
              </a:rPr>
              <a:t>Is it just me, or does this seem like a harsh reaction to laughing at your drunk grandfather? Maybe worse was done than laughing...</a:t>
            </a:r>
            <a:endParaRPr b="0" lang="en-US" sz="14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381240" y="685800"/>
            <a:ext cx="6095520" cy="3428640"/>
          </a:xfrm>
          <a:prstGeom prst="rect">
            <a:avLst/>
          </a:prstGeom>
        </p:spPr>
      </p:sp>
      <p:sp>
        <p:nvSpPr>
          <p:cNvPr id="249" name="PlaceHolder 2"/>
          <p:cNvSpPr>
            <a:spLocks noGrp="1"/>
          </p:cNvSpPr>
          <p:nvPr>
            <p:ph type="body"/>
          </p:nvPr>
        </p:nvSpPr>
        <p:spPr>
          <a:xfrm>
            <a:off x="685800" y="4343400"/>
            <a:ext cx="5486040" cy="4114440"/>
          </a:xfrm>
          <a:prstGeom prst="rect">
            <a:avLst/>
          </a:prstGeom>
        </p:spPr>
        <p:txBody>
          <a:bodyPr tIns="91440" bIns="91440"/>
          <a:p>
            <a:pPr>
              <a:lnSpc>
                <a:spcPct val="115000"/>
              </a:lnSpc>
              <a:spcBef>
                <a:spcPts val="1199"/>
              </a:spcBef>
              <a:spcAft>
                <a:spcPts val="1199"/>
              </a:spcAft>
            </a:pPr>
            <a:r>
              <a:rPr b="0" i="1" lang="en-US" sz="1400" spc="-1" strike="noStrike">
                <a:solidFill>
                  <a:srgbClr val="000000"/>
                </a:solidFill>
                <a:latin typeface="Roboto"/>
                <a:ea typeface="Roboto"/>
              </a:rPr>
              <a:t>Deleted  verses expound on (arguments about circumcision)</a:t>
            </a:r>
            <a:endParaRPr b="0" lang="en-US" sz="14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381240" y="685800"/>
            <a:ext cx="6095520" cy="3428640"/>
          </a:xfrm>
          <a:prstGeom prst="rect">
            <a:avLst/>
          </a:prstGeom>
        </p:spPr>
      </p:sp>
      <p:sp>
        <p:nvSpPr>
          <p:cNvPr id="235" name="PlaceHolder 2"/>
          <p:cNvSpPr>
            <a:spLocks noGrp="1"/>
          </p:cNvSpPr>
          <p:nvPr>
            <p:ph type="body"/>
          </p:nvPr>
        </p:nvSpPr>
        <p:spPr>
          <a:xfrm>
            <a:off x="685800" y="4343400"/>
            <a:ext cx="5486040" cy="4114440"/>
          </a:xfrm>
          <a:prstGeom prst="rect">
            <a:avLst/>
          </a:prstGeom>
        </p:spPr>
        <p:txBody>
          <a:bodyPr tIns="91440" bIns="91440"/>
          <a:p>
            <a:pPr>
              <a:lnSpc>
                <a:spcPct val="100000"/>
              </a:lnSpc>
            </a:pPr>
            <a:r>
              <a:rPr b="0" lang="en-US" sz="1100" spc="-1" strike="noStrike">
                <a:latin typeface="Arial"/>
              </a:rPr>
              <a:t>Ethiopian is Greek for “burnt face”</a:t>
            </a:r>
            <a:endParaRPr b="0" lang="en-US" sz="11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25" name="PlaceHolder 2"/>
          <p:cNvSpPr>
            <a:spLocks noGrp="1"/>
          </p:cNvSpPr>
          <p:nvPr>
            <p:ph type="body"/>
          </p:nvPr>
        </p:nvSpPr>
        <p:spPr>
          <a:xfrm>
            <a:off x="311760" y="423072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26" name="PlaceHolder 3"/>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28"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29"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30"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31" name="PlaceHolder 5"/>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33" name="PlaceHolder 2"/>
          <p:cNvSpPr>
            <a:spLocks noGrp="1"/>
          </p:cNvSpPr>
          <p:nvPr>
            <p:ph type="body"/>
          </p:nvPr>
        </p:nvSpPr>
        <p:spPr>
          <a:xfrm>
            <a:off x="31176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34" name="PlaceHolder 3"/>
          <p:cNvSpPr>
            <a:spLocks noGrp="1"/>
          </p:cNvSpPr>
          <p:nvPr>
            <p:ph type="body"/>
          </p:nvPr>
        </p:nvSpPr>
        <p:spPr>
          <a:xfrm>
            <a:off x="233964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35" name="PlaceHolder 4"/>
          <p:cNvSpPr>
            <a:spLocks noGrp="1"/>
          </p:cNvSpPr>
          <p:nvPr>
            <p:ph type="body"/>
          </p:nvPr>
        </p:nvSpPr>
        <p:spPr>
          <a:xfrm>
            <a:off x="436788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36" name="PlaceHolder 5"/>
          <p:cNvSpPr>
            <a:spLocks noGrp="1"/>
          </p:cNvSpPr>
          <p:nvPr>
            <p:ph type="body"/>
          </p:nvPr>
        </p:nvSpPr>
        <p:spPr>
          <a:xfrm>
            <a:off x="31176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6"/>
          <p:cNvSpPr>
            <a:spLocks noGrp="1"/>
          </p:cNvSpPr>
          <p:nvPr>
            <p:ph type="body"/>
          </p:nvPr>
        </p:nvSpPr>
        <p:spPr>
          <a:xfrm>
            <a:off x="233964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7"/>
          <p:cNvSpPr>
            <a:spLocks noGrp="1"/>
          </p:cNvSpPr>
          <p:nvPr>
            <p:ph type="body"/>
          </p:nvPr>
        </p:nvSpPr>
        <p:spPr>
          <a:xfrm>
            <a:off x="436788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43" name="PlaceHolder 2"/>
          <p:cNvSpPr>
            <a:spLocks noGrp="1"/>
          </p:cNvSpPr>
          <p:nvPr>
            <p:ph type="subTitle"/>
          </p:nvPr>
        </p:nvSpPr>
        <p:spPr>
          <a:xfrm>
            <a:off x="311760" y="4230720"/>
            <a:ext cx="5998320" cy="604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45" name="PlaceHolder 2"/>
          <p:cNvSpPr>
            <a:spLocks noGrp="1"/>
          </p:cNvSpPr>
          <p:nvPr>
            <p:ph type="body"/>
          </p:nvPr>
        </p:nvSpPr>
        <p:spPr>
          <a:xfrm>
            <a:off x="311760" y="4230720"/>
            <a:ext cx="599832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47"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48"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52"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53"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54"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4" name="PlaceHolder 2"/>
          <p:cNvSpPr>
            <a:spLocks noGrp="1"/>
          </p:cNvSpPr>
          <p:nvPr>
            <p:ph type="subTitle"/>
          </p:nvPr>
        </p:nvSpPr>
        <p:spPr>
          <a:xfrm>
            <a:off x="311760" y="4230720"/>
            <a:ext cx="5998320" cy="604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56"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57"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58" name="PlaceHolder 4"/>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60"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62" name="PlaceHolder 4"/>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64" name="PlaceHolder 2"/>
          <p:cNvSpPr>
            <a:spLocks noGrp="1"/>
          </p:cNvSpPr>
          <p:nvPr>
            <p:ph type="body"/>
          </p:nvPr>
        </p:nvSpPr>
        <p:spPr>
          <a:xfrm>
            <a:off x="311760" y="423072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65" name="PlaceHolder 3"/>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67"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68"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69"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70" name="PlaceHolder 5"/>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72" name="PlaceHolder 2"/>
          <p:cNvSpPr>
            <a:spLocks noGrp="1"/>
          </p:cNvSpPr>
          <p:nvPr>
            <p:ph type="body"/>
          </p:nvPr>
        </p:nvSpPr>
        <p:spPr>
          <a:xfrm>
            <a:off x="31176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73" name="PlaceHolder 3"/>
          <p:cNvSpPr>
            <a:spLocks noGrp="1"/>
          </p:cNvSpPr>
          <p:nvPr>
            <p:ph type="body"/>
          </p:nvPr>
        </p:nvSpPr>
        <p:spPr>
          <a:xfrm>
            <a:off x="233964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74" name="PlaceHolder 4"/>
          <p:cNvSpPr>
            <a:spLocks noGrp="1"/>
          </p:cNvSpPr>
          <p:nvPr>
            <p:ph type="body"/>
          </p:nvPr>
        </p:nvSpPr>
        <p:spPr>
          <a:xfrm>
            <a:off x="436788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75" name="PlaceHolder 5"/>
          <p:cNvSpPr>
            <a:spLocks noGrp="1"/>
          </p:cNvSpPr>
          <p:nvPr>
            <p:ph type="body"/>
          </p:nvPr>
        </p:nvSpPr>
        <p:spPr>
          <a:xfrm>
            <a:off x="31176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76" name="PlaceHolder 6"/>
          <p:cNvSpPr>
            <a:spLocks noGrp="1"/>
          </p:cNvSpPr>
          <p:nvPr>
            <p:ph type="body"/>
          </p:nvPr>
        </p:nvSpPr>
        <p:spPr>
          <a:xfrm>
            <a:off x="233964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77" name="PlaceHolder 7"/>
          <p:cNvSpPr>
            <a:spLocks noGrp="1"/>
          </p:cNvSpPr>
          <p:nvPr>
            <p:ph type="body"/>
          </p:nvPr>
        </p:nvSpPr>
        <p:spPr>
          <a:xfrm>
            <a:off x="436788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82" name="PlaceHolder 2"/>
          <p:cNvSpPr>
            <a:spLocks noGrp="1"/>
          </p:cNvSpPr>
          <p:nvPr>
            <p:ph type="subTitle"/>
          </p:nvPr>
        </p:nvSpPr>
        <p:spPr>
          <a:xfrm>
            <a:off x="311760" y="4230720"/>
            <a:ext cx="5998320" cy="604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84" name="PlaceHolder 2"/>
          <p:cNvSpPr>
            <a:spLocks noGrp="1"/>
          </p:cNvSpPr>
          <p:nvPr>
            <p:ph type="body"/>
          </p:nvPr>
        </p:nvSpPr>
        <p:spPr>
          <a:xfrm>
            <a:off x="311760" y="4230720"/>
            <a:ext cx="599832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86"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87"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6" name="PlaceHolder 2"/>
          <p:cNvSpPr>
            <a:spLocks noGrp="1"/>
          </p:cNvSpPr>
          <p:nvPr>
            <p:ph type="body"/>
          </p:nvPr>
        </p:nvSpPr>
        <p:spPr>
          <a:xfrm>
            <a:off x="311760" y="4230720"/>
            <a:ext cx="599832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91"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92"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93"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95"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96"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97" name="PlaceHolder 4"/>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99"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00"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01" name="PlaceHolder 4"/>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03" name="PlaceHolder 2"/>
          <p:cNvSpPr>
            <a:spLocks noGrp="1"/>
          </p:cNvSpPr>
          <p:nvPr>
            <p:ph type="body"/>
          </p:nvPr>
        </p:nvSpPr>
        <p:spPr>
          <a:xfrm>
            <a:off x="311760" y="423072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04" name="PlaceHolder 3"/>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06"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07"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08"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09" name="PlaceHolder 5"/>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11" name="PlaceHolder 2"/>
          <p:cNvSpPr>
            <a:spLocks noGrp="1"/>
          </p:cNvSpPr>
          <p:nvPr>
            <p:ph type="body"/>
          </p:nvPr>
        </p:nvSpPr>
        <p:spPr>
          <a:xfrm>
            <a:off x="31176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12" name="PlaceHolder 3"/>
          <p:cNvSpPr>
            <a:spLocks noGrp="1"/>
          </p:cNvSpPr>
          <p:nvPr>
            <p:ph type="body"/>
          </p:nvPr>
        </p:nvSpPr>
        <p:spPr>
          <a:xfrm>
            <a:off x="233964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13" name="PlaceHolder 4"/>
          <p:cNvSpPr>
            <a:spLocks noGrp="1"/>
          </p:cNvSpPr>
          <p:nvPr>
            <p:ph type="body"/>
          </p:nvPr>
        </p:nvSpPr>
        <p:spPr>
          <a:xfrm>
            <a:off x="436788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14" name="PlaceHolder 5"/>
          <p:cNvSpPr>
            <a:spLocks noGrp="1"/>
          </p:cNvSpPr>
          <p:nvPr>
            <p:ph type="body"/>
          </p:nvPr>
        </p:nvSpPr>
        <p:spPr>
          <a:xfrm>
            <a:off x="31176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15" name="PlaceHolder 6"/>
          <p:cNvSpPr>
            <a:spLocks noGrp="1"/>
          </p:cNvSpPr>
          <p:nvPr>
            <p:ph type="body"/>
          </p:nvPr>
        </p:nvSpPr>
        <p:spPr>
          <a:xfrm>
            <a:off x="233964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16" name="PlaceHolder 7"/>
          <p:cNvSpPr>
            <a:spLocks noGrp="1"/>
          </p:cNvSpPr>
          <p:nvPr>
            <p:ph type="body"/>
          </p:nvPr>
        </p:nvSpPr>
        <p:spPr>
          <a:xfrm>
            <a:off x="436788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21" name="PlaceHolder 2"/>
          <p:cNvSpPr>
            <a:spLocks noGrp="1"/>
          </p:cNvSpPr>
          <p:nvPr>
            <p:ph type="subTitle"/>
          </p:nvPr>
        </p:nvSpPr>
        <p:spPr>
          <a:xfrm>
            <a:off x="311760" y="4230720"/>
            <a:ext cx="5998320" cy="604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23" name="PlaceHolder 2"/>
          <p:cNvSpPr>
            <a:spLocks noGrp="1"/>
          </p:cNvSpPr>
          <p:nvPr>
            <p:ph type="body"/>
          </p:nvPr>
        </p:nvSpPr>
        <p:spPr>
          <a:xfrm>
            <a:off x="311760" y="4230720"/>
            <a:ext cx="599832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8"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9"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25"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126"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30"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31"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132"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34"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135"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36" name="PlaceHolder 4"/>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38"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39"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40" name="PlaceHolder 4"/>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42" name="PlaceHolder 2"/>
          <p:cNvSpPr>
            <a:spLocks noGrp="1"/>
          </p:cNvSpPr>
          <p:nvPr>
            <p:ph type="body"/>
          </p:nvPr>
        </p:nvSpPr>
        <p:spPr>
          <a:xfrm>
            <a:off x="311760" y="423072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43" name="PlaceHolder 3"/>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45"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46"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47"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48" name="PlaceHolder 5"/>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50" name="PlaceHolder 2"/>
          <p:cNvSpPr>
            <a:spLocks noGrp="1"/>
          </p:cNvSpPr>
          <p:nvPr>
            <p:ph type="body"/>
          </p:nvPr>
        </p:nvSpPr>
        <p:spPr>
          <a:xfrm>
            <a:off x="31176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51" name="PlaceHolder 3"/>
          <p:cNvSpPr>
            <a:spLocks noGrp="1"/>
          </p:cNvSpPr>
          <p:nvPr>
            <p:ph type="body"/>
          </p:nvPr>
        </p:nvSpPr>
        <p:spPr>
          <a:xfrm>
            <a:off x="233964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52" name="PlaceHolder 4"/>
          <p:cNvSpPr>
            <a:spLocks noGrp="1"/>
          </p:cNvSpPr>
          <p:nvPr>
            <p:ph type="body"/>
          </p:nvPr>
        </p:nvSpPr>
        <p:spPr>
          <a:xfrm>
            <a:off x="4367880" y="423072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53" name="PlaceHolder 5"/>
          <p:cNvSpPr>
            <a:spLocks noGrp="1"/>
          </p:cNvSpPr>
          <p:nvPr>
            <p:ph type="body"/>
          </p:nvPr>
        </p:nvSpPr>
        <p:spPr>
          <a:xfrm>
            <a:off x="31176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54" name="PlaceHolder 6"/>
          <p:cNvSpPr>
            <a:spLocks noGrp="1"/>
          </p:cNvSpPr>
          <p:nvPr>
            <p:ph type="body"/>
          </p:nvPr>
        </p:nvSpPr>
        <p:spPr>
          <a:xfrm>
            <a:off x="233964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55" name="PlaceHolder 7"/>
          <p:cNvSpPr>
            <a:spLocks noGrp="1"/>
          </p:cNvSpPr>
          <p:nvPr>
            <p:ph type="body"/>
          </p:nvPr>
        </p:nvSpPr>
        <p:spPr>
          <a:xfrm>
            <a:off x="4367880" y="4546800"/>
            <a:ext cx="193104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3"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4" name="PlaceHolder 3"/>
          <p:cNvSpPr>
            <a:spLocks noGrp="1"/>
          </p:cNvSpPr>
          <p:nvPr>
            <p:ph type="body"/>
          </p:nvPr>
        </p:nvSpPr>
        <p:spPr>
          <a:xfrm>
            <a:off x="338580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15" name="PlaceHolder 4"/>
          <p:cNvSpPr>
            <a:spLocks noGrp="1"/>
          </p:cNvSpPr>
          <p:nvPr>
            <p:ph type="body"/>
          </p:nvPr>
        </p:nvSpPr>
        <p:spPr>
          <a:xfrm>
            <a:off x="31176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17" name="PlaceHolder 2"/>
          <p:cNvSpPr>
            <a:spLocks noGrp="1"/>
          </p:cNvSpPr>
          <p:nvPr>
            <p:ph type="body"/>
          </p:nvPr>
        </p:nvSpPr>
        <p:spPr>
          <a:xfrm>
            <a:off x="311760" y="4230720"/>
            <a:ext cx="2927160" cy="604800"/>
          </a:xfrm>
          <a:prstGeom prst="rect">
            <a:avLst/>
          </a:prstGeom>
        </p:spPr>
        <p:txBody>
          <a:bodyPr lIns="0" rIns="0" tIns="0" bIns="0">
            <a:normAutofit/>
          </a:bodyPr>
          <a:p>
            <a:endParaRPr b="0" lang="en-US" sz="1400" spc="-1" strike="noStrike">
              <a:solidFill>
                <a:srgbClr val="000000"/>
              </a:solidFill>
              <a:latin typeface="Arial"/>
            </a:endParaRPr>
          </a:p>
        </p:txBody>
      </p:sp>
      <p:sp>
        <p:nvSpPr>
          <p:cNvPr id="18"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19" name="PlaceHolder 4"/>
          <p:cNvSpPr>
            <a:spLocks noGrp="1"/>
          </p:cNvSpPr>
          <p:nvPr>
            <p:ph type="body"/>
          </p:nvPr>
        </p:nvSpPr>
        <p:spPr>
          <a:xfrm>
            <a:off x="3385800" y="454680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p>
            <a:endParaRPr b="0" lang="en-US" sz="1400" spc="-1" strike="noStrike">
              <a:solidFill>
                <a:srgbClr val="000000"/>
              </a:solidFill>
              <a:latin typeface="Arial"/>
            </a:endParaRPr>
          </a:p>
        </p:txBody>
      </p:sp>
      <p:sp>
        <p:nvSpPr>
          <p:cNvPr id="21" name="PlaceHolder 2"/>
          <p:cNvSpPr>
            <a:spLocks noGrp="1"/>
          </p:cNvSpPr>
          <p:nvPr>
            <p:ph type="body"/>
          </p:nvPr>
        </p:nvSpPr>
        <p:spPr>
          <a:xfrm>
            <a:off x="31176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22" name="PlaceHolder 3"/>
          <p:cNvSpPr>
            <a:spLocks noGrp="1"/>
          </p:cNvSpPr>
          <p:nvPr>
            <p:ph type="body"/>
          </p:nvPr>
        </p:nvSpPr>
        <p:spPr>
          <a:xfrm>
            <a:off x="3385800" y="4230720"/>
            <a:ext cx="2927160" cy="288360"/>
          </a:xfrm>
          <a:prstGeom prst="rect">
            <a:avLst/>
          </a:prstGeom>
        </p:spPr>
        <p:txBody>
          <a:bodyPr lIns="0" rIns="0" tIns="0" bIns="0">
            <a:normAutofit/>
          </a:bodyPr>
          <a:p>
            <a:endParaRPr b="0" lang="en-US" sz="1400" spc="-1" strike="noStrike">
              <a:solidFill>
                <a:srgbClr val="000000"/>
              </a:solidFill>
              <a:latin typeface="Arial"/>
            </a:endParaRPr>
          </a:p>
        </p:txBody>
      </p:sp>
      <p:sp>
        <p:nvSpPr>
          <p:cNvPr id="23" name="PlaceHolder 4"/>
          <p:cNvSpPr>
            <a:spLocks noGrp="1"/>
          </p:cNvSpPr>
          <p:nvPr>
            <p:ph type="body"/>
          </p:nvPr>
        </p:nvSpPr>
        <p:spPr>
          <a:xfrm>
            <a:off x="311760" y="4546800"/>
            <a:ext cx="5998320" cy="288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p:spPr>
        <p:txBody>
          <a:bodyPr tIns="91440" bIns="91440" anchor="b"/>
          <a:p>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8EF10E50-BDA3-4C03-BD77-A471B18518A4}" type="slidenum">
              <a:rPr b="0" lang="en-US" sz="1000" spc="-1" strike="noStrike">
                <a:solidFill>
                  <a:srgbClr val="595959"/>
                </a:solidFill>
                <a:latin typeface="Arial"/>
                <a:ea typeface="Arial"/>
              </a:rPr>
              <a:t>2</a:t>
            </a:fld>
            <a:endParaRPr b="0" lang="en-U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00ED346A-3A9F-43A0-B0BA-3A14C81D27C7}" type="slidenum">
              <a:rPr b="0" lang="en-US" sz="1000" spc="-1" strike="noStrike">
                <a:solidFill>
                  <a:srgbClr val="595959"/>
                </a:solidFill>
                <a:latin typeface="Arial"/>
                <a:ea typeface="Arial"/>
              </a:rPr>
              <a:t>&lt;number&gt;</a:t>
            </a:fld>
            <a:endParaRPr b="0" lang="en-US" sz="1000" spc="-1" strike="noStrike">
              <a:latin typeface="Times New Roman"/>
            </a:endParaRPr>
          </a:p>
        </p:txBody>
      </p:sp>
      <p:sp>
        <p:nvSpPr>
          <p:cNvPr id="40" name="PlaceHolder 2"/>
          <p:cNvSpPr>
            <a:spLocks noGrp="1"/>
          </p:cNvSpPr>
          <p:nvPr>
            <p:ph type="title"/>
          </p:nvPr>
        </p:nvSpPr>
        <p:spPr>
          <a:xfrm>
            <a:off x="457200" y="205200"/>
            <a:ext cx="8229240" cy="858600"/>
          </a:xfrm>
          <a:prstGeom prst="rect">
            <a:avLst/>
          </a:prstGeom>
        </p:spPr>
        <p:txBody>
          <a:bodyPr lIns="0" rIns="0" tIns="0" bIns="0" anchor="ct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41"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311760" y="444960"/>
            <a:ext cx="8520120" cy="572400"/>
          </a:xfrm>
          <a:prstGeom prst="rect">
            <a:avLst/>
          </a:prstGeom>
        </p:spPr>
        <p:txBody>
          <a:bodyPr tIns="91440" bIns="91440"/>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79" name="PlaceHolder 2"/>
          <p:cNvSpPr>
            <a:spLocks noGrp="1"/>
          </p:cNvSpPr>
          <p:nvPr>
            <p:ph type="body"/>
          </p:nvPr>
        </p:nvSpPr>
        <p:spPr>
          <a:xfrm>
            <a:off x="311760" y="1152360"/>
            <a:ext cx="8520120" cy="3416040"/>
          </a:xfrm>
          <a:prstGeom prst="rect">
            <a:avLst/>
          </a:prstGeom>
        </p:spPr>
        <p:txBody>
          <a:bodyPr tIns="91440" bIns="91440"/>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80" name="PlaceHolder 3"/>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C33D0A2C-C0DE-4F3E-8703-C61CDFD0D5B2}" type="slidenum">
              <a:rPr b="0" lang="en-US" sz="1000" spc="-1" strike="noStrike">
                <a:solidFill>
                  <a:srgbClr val="595959"/>
                </a:solidFill>
                <a:latin typeface="Arial"/>
                <a:ea typeface="Aria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body"/>
          </p:nvPr>
        </p:nvSpPr>
        <p:spPr>
          <a:xfrm>
            <a:off x="311760" y="4230720"/>
            <a:ext cx="5998320" cy="604800"/>
          </a:xfrm>
          <a:prstGeom prst="rect">
            <a:avLst/>
          </a:prstGeom>
        </p:spPr>
        <p:txBody>
          <a:bodyPr tIns="91440" bIns="91440" anchor="ct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8" name="PlaceHolder 2"/>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4C722D85-C3F0-4F41-B0DE-FA90BF577711}" type="slidenum">
              <a:rPr b="0" lang="en-US" sz="1000" spc="-1" strike="noStrike">
                <a:solidFill>
                  <a:srgbClr val="595959"/>
                </a:solidFill>
                <a:latin typeface="Arial"/>
                <a:ea typeface="Arial"/>
              </a:rPr>
              <a:t>&lt;number&gt;</a:t>
            </a:fld>
            <a:endParaRPr b="0" lang="en-US" sz="1000" spc="-1" strike="noStrike">
              <a:latin typeface="Times New Roman"/>
            </a:endParaRPr>
          </a:p>
        </p:txBody>
      </p:sp>
      <p:sp>
        <p:nvSpPr>
          <p:cNvPr id="119" name="PlaceHolder 3"/>
          <p:cNvSpPr>
            <a:spLocks noGrp="1"/>
          </p:cNvSpPr>
          <p:nvPr>
            <p:ph type="title"/>
          </p:nvPr>
        </p:nvSpPr>
        <p:spPr>
          <a:xfrm>
            <a:off x="457200" y="205200"/>
            <a:ext cx="8229240" cy="858600"/>
          </a:xfrm>
          <a:prstGeom prst="rect">
            <a:avLst/>
          </a:prstGeom>
        </p:spPr>
        <p:txBody>
          <a:bodyPr lIns="0" rIns="0" tIns="0" bIns="0" anchor="ct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hyperlink" Target="http://www.theroot.com/slave-bible-converted-slaves-to-christianity-by-omittin-1830982707" TargetMode="External"/><Relationship Id="rId2" Type="http://schemas.openxmlformats.org/officeDocument/2006/relationships/hyperlink" Target="https://www.npr.org/2018/12/09/674995075/slave-bible-from-the-1800s-omitted-key-passages-that-could-incite-rebellion" TargetMode="External"/><Relationship Id="rId3" Type="http://schemas.openxmlformats.org/officeDocument/2006/relationships/slideLayout" Target="../slideLayouts/slideLayout27.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hyperlink" Target="https://www.bbc.co.uk/religion/religions/christianity/history/slavery_1.shtml" TargetMode="External"/><Relationship Id="rId3" Type="http://schemas.openxmlformats.org/officeDocument/2006/relationships/hyperlink" Target="https://www.cnn.com/2018/06/22/opinions/jeff-sessions-bible-verse-nazi-germany-opinion-weber/index.html" TargetMode="External"/><Relationship Id="rId4" Type="http://schemas.openxmlformats.org/officeDocument/2006/relationships/hyperlink" Target="https://roodscreen.org/why-we-as-christians-cannot-ignore-the-misuse-of-romans-13-ee7631d5b440" TargetMode="External"/><Relationship Id="rId5" Type="http://schemas.openxmlformats.org/officeDocument/2006/relationships/hyperlink" Target="https://www.christianitytoday.com/ct/2020/september-web-only/cling-scripture-black-americans-bible-engagement-raybon.html" TargetMode="External"/><Relationship Id="rId6"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hyperlink" Target="https://www.biblegateway.com/passage/?search=Genesis%2037%3A27%2D29&amp;version=NIV#fen-NIV-1112a" TargetMode="External"/><Relationship Id="rId2" Type="http://schemas.openxmlformats.org/officeDocument/2006/relationships/image" Target="../media/image6.jpeg"/><Relationship Id="rId3"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62" name="TextShape 1"/>
          <p:cNvSpPr txBox="1"/>
          <p:nvPr/>
        </p:nvSpPr>
        <p:spPr>
          <a:xfrm>
            <a:off x="311760" y="744480"/>
            <a:ext cx="8520120" cy="1483920"/>
          </a:xfrm>
          <a:prstGeom prst="rect">
            <a:avLst/>
          </a:prstGeom>
          <a:noFill/>
          <a:ln>
            <a:noFill/>
          </a:ln>
        </p:spPr>
        <p:txBody>
          <a:bodyPr tIns="91440" bIns="91440" anchor="b"/>
          <a:p>
            <a:pPr algn="ctr">
              <a:lnSpc>
                <a:spcPct val="100000"/>
              </a:lnSpc>
            </a:pPr>
            <a:r>
              <a:rPr b="0" lang="en-US" sz="5200" spc="-1" strike="noStrike">
                <a:solidFill>
                  <a:srgbClr val="000000"/>
                </a:solidFill>
                <a:latin typeface="Arial"/>
                <a:ea typeface="Arial"/>
              </a:rPr>
              <a:t>Twisted Scriptures</a:t>
            </a:r>
            <a:endParaRPr b="0" lang="en-US" sz="5200" spc="-1" strike="noStrike">
              <a:solidFill>
                <a:srgbClr val="000000"/>
              </a:solidFill>
              <a:latin typeface="Arial"/>
            </a:endParaRPr>
          </a:p>
        </p:txBody>
      </p:sp>
      <p:sp>
        <p:nvSpPr>
          <p:cNvPr id="163" name="TextShape 2"/>
          <p:cNvSpPr txBox="1"/>
          <p:nvPr/>
        </p:nvSpPr>
        <p:spPr>
          <a:xfrm>
            <a:off x="311760" y="2415960"/>
            <a:ext cx="8520120" cy="1210320"/>
          </a:xfrm>
          <a:prstGeom prst="rect">
            <a:avLst/>
          </a:prstGeom>
          <a:noFill/>
          <a:ln>
            <a:noFill/>
          </a:ln>
        </p:spPr>
        <p:txBody>
          <a:bodyPr tIns="91440" bIns="91440"/>
          <a:p>
            <a:pPr algn="ctr">
              <a:lnSpc>
                <a:spcPct val="100000"/>
              </a:lnSpc>
            </a:pPr>
            <a:r>
              <a:rPr b="0" lang="en-US" sz="2800" spc="-1" strike="noStrike">
                <a:solidFill>
                  <a:srgbClr val="000000"/>
                </a:solidFill>
                <a:latin typeface="Arial"/>
                <a:ea typeface="Arial"/>
              </a:rPr>
              <a:t>From Noah to Jim Crow,</a:t>
            </a:r>
            <a:endParaRPr b="0" lang="en-US" sz="2800" spc="-1" strike="noStrike">
              <a:latin typeface="Arial"/>
            </a:endParaRPr>
          </a:p>
          <a:p>
            <a:pPr algn="ctr">
              <a:lnSpc>
                <a:spcPct val="100000"/>
              </a:lnSpc>
            </a:pPr>
            <a:r>
              <a:rPr b="0" lang="en-US" sz="2800" spc="-1" strike="noStrike">
                <a:solidFill>
                  <a:srgbClr val="000000"/>
                </a:solidFill>
                <a:latin typeface="Arial"/>
                <a:ea typeface="Arial"/>
              </a:rPr>
              <a:t>How the Bible has been used to support racism</a:t>
            </a:r>
            <a:endParaRPr b="0" lang="en-US" sz="2800" spc="-1" strike="noStrike">
              <a:latin typeface="Arial"/>
            </a:endParaRPr>
          </a:p>
        </p:txBody>
      </p:sp>
      <p:sp>
        <p:nvSpPr>
          <p:cNvPr id="164" name="CustomShape 3"/>
          <p:cNvSpPr/>
          <p:nvPr/>
        </p:nvSpPr>
        <p:spPr>
          <a:xfrm>
            <a:off x="223560" y="3950640"/>
            <a:ext cx="3894480" cy="792360"/>
          </a:xfrm>
          <a:prstGeom prst="rect">
            <a:avLst/>
          </a:prstGeom>
          <a:noFill/>
          <a:ln>
            <a:noFill/>
          </a:ln>
        </p:spPr>
        <p:style>
          <a:lnRef idx="0"/>
          <a:fillRef idx="0"/>
          <a:effectRef idx="0"/>
          <a:fontRef idx="minor"/>
        </p:style>
        <p:txBody>
          <a:bodyPr tIns="91440" bIns="91440"/>
          <a:p>
            <a:pPr>
              <a:lnSpc>
                <a:spcPct val="100000"/>
              </a:lnSpc>
            </a:pPr>
            <a:r>
              <a:rPr b="0" i="1" lang="en-US" sz="2300" spc="-1" strike="noStrike">
                <a:solidFill>
                  <a:srgbClr val="ffffff"/>
                </a:solidFill>
                <a:latin typeface="Arial"/>
                <a:ea typeface="Arial"/>
              </a:rPr>
              <a:t>By Ann Fleming for CCPC October 2020</a:t>
            </a:r>
            <a:endParaRPr b="0" lang="en-US" sz="23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311760" y="219960"/>
            <a:ext cx="8520120" cy="792360"/>
          </a:xfrm>
          <a:prstGeom prst="rect">
            <a:avLst/>
          </a:prstGeom>
          <a:solidFill>
            <a:srgbClr val="fff2cc"/>
          </a:solidFill>
          <a:ln>
            <a:noFill/>
          </a:ln>
        </p:spPr>
        <p:txBody>
          <a:bodyPr tIns="91440" bIns="91440" anchor="b"/>
          <a:p>
            <a:pPr>
              <a:lnSpc>
                <a:spcPct val="100000"/>
              </a:lnSpc>
            </a:pPr>
            <a:r>
              <a:rPr b="0" lang="en-US" sz="3600" spc="-1" strike="noStrike">
                <a:solidFill>
                  <a:srgbClr val="000000"/>
                </a:solidFill>
                <a:latin typeface="Arial"/>
                <a:ea typeface="Arial"/>
              </a:rPr>
              <a:t>Jesus &amp; the Outcast</a:t>
            </a:r>
            <a:endParaRPr b="0" lang="en-US" sz="3600" spc="-1" strike="noStrike">
              <a:solidFill>
                <a:srgbClr val="000000"/>
              </a:solidFill>
              <a:latin typeface="Arial"/>
            </a:endParaRPr>
          </a:p>
        </p:txBody>
      </p:sp>
      <p:sp>
        <p:nvSpPr>
          <p:cNvPr id="190" name="TextShape 2"/>
          <p:cNvSpPr txBox="1"/>
          <p:nvPr/>
        </p:nvSpPr>
        <p:spPr>
          <a:xfrm>
            <a:off x="311760" y="1146960"/>
            <a:ext cx="3789000" cy="3787920"/>
          </a:xfrm>
          <a:prstGeom prst="rect">
            <a:avLst/>
          </a:prstGeom>
          <a:noFill/>
          <a:ln>
            <a:noFill/>
          </a:ln>
        </p:spPr>
        <p:txBody>
          <a:bodyPr tIns="91440" bIns="91440"/>
          <a:p>
            <a:pPr>
              <a:lnSpc>
                <a:spcPct val="100000"/>
              </a:lnSpc>
            </a:pPr>
            <a:br/>
            <a:endParaRPr b="0" lang="en-US" sz="3200" spc="-1" strike="noStrike">
              <a:latin typeface="Arial"/>
            </a:endParaRPr>
          </a:p>
          <a:p>
            <a:pPr>
              <a:lnSpc>
                <a:spcPct val="100000"/>
              </a:lnSpc>
            </a:pPr>
            <a:endParaRPr b="0" lang="en-US" sz="3200" spc="-1" strike="noStrike">
              <a:latin typeface="Arial"/>
            </a:endParaRPr>
          </a:p>
        </p:txBody>
      </p:sp>
      <p:sp>
        <p:nvSpPr>
          <p:cNvPr id="191" name="CustomShape 3"/>
          <p:cNvSpPr/>
          <p:nvPr/>
        </p:nvSpPr>
        <p:spPr>
          <a:xfrm>
            <a:off x="382320" y="1251000"/>
            <a:ext cx="3283920" cy="3526920"/>
          </a:xfrm>
          <a:prstGeom prst="rect">
            <a:avLst/>
          </a:prstGeom>
          <a:noFill/>
          <a:ln>
            <a:noFill/>
          </a:ln>
        </p:spPr>
        <p:style>
          <a:lnRef idx="0"/>
          <a:fillRef idx="0"/>
          <a:effectRef idx="0"/>
          <a:fontRef idx="minor"/>
        </p:style>
        <p:txBody>
          <a:bodyPr tIns="91440" bIns="91440"/>
          <a:p>
            <a:pPr>
              <a:lnSpc>
                <a:spcPct val="100000"/>
              </a:lnSpc>
            </a:pPr>
            <a:r>
              <a:rPr b="0" lang="en-US" sz="2800" spc="-1" strike="noStrike">
                <a:solidFill>
                  <a:srgbClr val="000000"/>
                </a:solidFill>
                <a:latin typeface="Arial"/>
                <a:ea typeface="Arial"/>
              </a:rPr>
              <a:t>Samaritans</a:t>
            </a:r>
            <a:endParaRPr b="0" lang="en-US" sz="2800" spc="-1" strike="noStrike">
              <a:latin typeface="Arial"/>
            </a:endParaRPr>
          </a:p>
          <a:p>
            <a:pPr>
              <a:lnSpc>
                <a:spcPct val="100000"/>
              </a:lnSpc>
            </a:pPr>
            <a:r>
              <a:rPr b="0" lang="en-US" sz="2800" spc="-1" strike="noStrike">
                <a:solidFill>
                  <a:srgbClr val="000000"/>
                </a:solidFill>
                <a:latin typeface="Arial"/>
                <a:ea typeface="Arial"/>
              </a:rPr>
              <a:t>Women</a:t>
            </a:r>
            <a:endParaRPr b="0" lang="en-US" sz="2800" spc="-1" strike="noStrike">
              <a:latin typeface="Arial"/>
            </a:endParaRPr>
          </a:p>
          <a:p>
            <a:pPr>
              <a:lnSpc>
                <a:spcPct val="100000"/>
              </a:lnSpc>
            </a:pPr>
            <a:r>
              <a:rPr b="0" lang="en-US" sz="2800" spc="-1" strike="noStrike">
                <a:solidFill>
                  <a:srgbClr val="000000"/>
                </a:solidFill>
                <a:latin typeface="Arial"/>
                <a:ea typeface="Arial"/>
              </a:rPr>
              <a:t>Prostitutes</a:t>
            </a:r>
            <a:endParaRPr b="0" lang="en-US" sz="2800" spc="-1" strike="noStrike">
              <a:latin typeface="Arial"/>
            </a:endParaRPr>
          </a:p>
          <a:p>
            <a:pPr>
              <a:lnSpc>
                <a:spcPct val="100000"/>
              </a:lnSpc>
            </a:pPr>
            <a:r>
              <a:rPr b="0" lang="en-US" sz="2800" spc="-1" strike="noStrike">
                <a:solidFill>
                  <a:srgbClr val="000000"/>
                </a:solidFill>
                <a:latin typeface="Arial"/>
                <a:ea typeface="Arial"/>
              </a:rPr>
              <a:t>Lepers</a:t>
            </a:r>
            <a:endParaRPr b="0" lang="en-US" sz="2800" spc="-1" strike="noStrike">
              <a:latin typeface="Arial"/>
            </a:endParaRPr>
          </a:p>
          <a:p>
            <a:pPr>
              <a:lnSpc>
                <a:spcPct val="100000"/>
              </a:lnSpc>
            </a:pPr>
            <a:r>
              <a:rPr b="0" lang="en-US" sz="2800" spc="-1" strike="noStrike">
                <a:solidFill>
                  <a:srgbClr val="000000"/>
                </a:solidFill>
                <a:latin typeface="Arial"/>
                <a:ea typeface="Arial"/>
              </a:rPr>
              <a:t>Tax Collectors</a:t>
            </a:r>
            <a:endParaRPr b="0" lang="en-US" sz="2800" spc="-1" strike="noStrike">
              <a:latin typeface="Arial"/>
            </a:endParaRPr>
          </a:p>
          <a:p>
            <a:pPr>
              <a:lnSpc>
                <a:spcPct val="100000"/>
              </a:lnSpc>
            </a:pPr>
            <a:r>
              <a:rPr b="0" lang="en-US" sz="2800" spc="-1" strike="noStrike">
                <a:solidFill>
                  <a:srgbClr val="000000"/>
                </a:solidFill>
                <a:latin typeface="Arial"/>
                <a:ea typeface="Arial"/>
              </a:rPr>
              <a:t>Gentiles</a:t>
            </a:r>
            <a:endParaRPr b="0" lang="en-US" sz="2800" spc="-1" strike="noStrike">
              <a:latin typeface="Arial"/>
            </a:endParaRPr>
          </a:p>
          <a:p>
            <a:pPr>
              <a:lnSpc>
                <a:spcPct val="100000"/>
              </a:lnSpc>
            </a:pPr>
            <a:endParaRPr b="0" lang="en-US" sz="2800" spc="-1" strike="noStrike">
              <a:latin typeface="Arial"/>
            </a:endParaRPr>
          </a:p>
        </p:txBody>
      </p:sp>
      <p:pic>
        <p:nvPicPr>
          <p:cNvPr id="192" name="Google Shape;120;p22" descr=""/>
          <p:cNvPicPr/>
          <p:nvPr/>
        </p:nvPicPr>
        <p:blipFill>
          <a:blip r:embed="rId1"/>
          <a:stretch/>
        </p:blipFill>
        <p:spPr>
          <a:xfrm>
            <a:off x="4108680" y="1164960"/>
            <a:ext cx="4882320" cy="3746520"/>
          </a:xfrm>
          <a:prstGeom prst="rect">
            <a:avLst/>
          </a:prstGeom>
          <a:ln>
            <a:noFill/>
          </a:ln>
        </p:spPr>
      </p:pic>
      <p:sp>
        <p:nvSpPr>
          <p:cNvPr id="193" name="CustomShape 4"/>
          <p:cNvSpPr/>
          <p:nvPr/>
        </p:nvSpPr>
        <p:spPr>
          <a:xfrm>
            <a:off x="4108680" y="4135680"/>
            <a:ext cx="4882320" cy="642600"/>
          </a:xfrm>
          <a:prstGeom prst="rect">
            <a:avLst/>
          </a:prstGeom>
          <a:noFill/>
          <a:ln>
            <a:noFill/>
          </a:ln>
        </p:spPr>
        <p:style>
          <a:lnRef idx="0"/>
          <a:fillRef idx="0"/>
          <a:effectRef idx="0"/>
          <a:fontRef idx="minor"/>
        </p:style>
        <p:txBody>
          <a:bodyPr tIns="91440" bIns="91440"/>
          <a:p>
            <a:pPr algn="ctr">
              <a:lnSpc>
                <a:spcPct val="100000"/>
              </a:lnSpc>
            </a:pPr>
            <a:r>
              <a:rPr b="0" lang="en-US" sz="2100" spc="-1" strike="noStrike">
                <a:solidFill>
                  <a:srgbClr val="ffffff"/>
                </a:solidFill>
                <a:latin typeface="Arial"/>
                <a:ea typeface="Arial"/>
              </a:rPr>
              <a:t>(See how white these portrayals are?)</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311760" y="149760"/>
            <a:ext cx="85201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Paul’s writings supporting liberty</a:t>
            </a:r>
            <a:endParaRPr b="0" lang="en-US" sz="2800" spc="-1" strike="noStrike">
              <a:solidFill>
                <a:srgbClr val="000000"/>
              </a:solidFill>
              <a:latin typeface="Arial"/>
            </a:endParaRPr>
          </a:p>
        </p:txBody>
      </p:sp>
      <p:sp>
        <p:nvSpPr>
          <p:cNvPr id="195" name="TextShape 2"/>
          <p:cNvSpPr txBox="1"/>
          <p:nvPr/>
        </p:nvSpPr>
        <p:spPr>
          <a:xfrm>
            <a:off x="311760" y="891720"/>
            <a:ext cx="8520120" cy="4251240"/>
          </a:xfrm>
          <a:prstGeom prst="rect">
            <a:avLst/>
          </a:prstGeom>
          <a:noFill/>
          <a:ln>
            <a:noFill/>
          </a:ln>
        </p:spPr>
        <p:txBody>
          <a:bodyPr tIns="91440" bIns="91440"/>
          <a:p>
            <a:pPr>
              <a:lnSpc>
                <a:spcPct val="115000"/>
              </a:lnSpc>
            </a:pPr>
            <a:r>
              <a:rPr b="1" lang="en-US" sz="1600" spc="-1" strike="noStrike">
                <a:solidFill>
                  <a:srgbClr val="000000"/>
                </a:solidFill>
                <a:latin typeface="Arial"/>
                <a:ea typeface="Arial"/>
              </a:rPr>
              <a:t>I Corinthians 7: </a:t>
            </a:r>
            <a:r>
              <a:rPr b="1" lang="en-US" sz="1600" spc="-1" strike="noStrike">
                <a:solidFill>
                  <a:srgbClr val="000000"/>
                </a:solidFill>
                <a:latin typeface="Roboto"/>
                <a:ea typeface="Roboto"/>
              </a:rPr>
              <a:t>21 </a:t>
            </a:r>
            <a:r>
              <a:rPr b="0" lang="en-US" sz="1600" spc="-1" strike="noStrike">
                <a:solidFill>
                  <a:srgbClr val="000000"/>
                </a:solidFill>
                <a:latin typeface="Roboto"/>
                <a:ea typeface="Roboto"/>
              </a:rPr>
              <a:t>Were you a slave when you were called? Don’t let it trouble you—although if you can gain your freedom, do so. </a:t>
            </a:r>
            <a:r>
              <a:rPr b="1" lang="en-US" sz="1600" spc="-1" strike="noStrike">
                <a:solidFill>
                  <a:srgbClr val="000000"/>
                </a:solidFill>
                <a:latin typeface="Roboto"/>
                <a:ea typeface="Roboto"/>
              </a:rPr>
              <a:t>22 </a:t>
            </a:r>
            <a:r>
              <a:rPr b="0" lang="en-US" sz="1600" spc="-1" strike="noStrike">
                <a:solidFill>
                  <a:srgbClr val="000000"/>
                </a:solidFill>
                <a:latin typeface="Roboto"/>
                <a:ea typeface="Roboto"/>
              </a:rPr>
              <a:t>For the one who was a slave when called to faith in the Lord is the Lord’s freed person; similarly, the one who was free when called is Christ’s slave. </a:t>
            </a:r>
            <a:r>
              <a:rPr b="1" lang="en-US" sz="1600" spc="-1" strike="noStrike">
                <a:solidFill>
                  <a:srgbClr val="000000"/>
                </a:solidFill>
                <a:latin typeface="Roboto"/>
                <a:ea typeface="Roboto"/>
              </a:rPr>
              <a:t>23 </a:t>
            </a:r>
            <a:r>
              <a:rPr b="0" lang="en-US" sz="1600" spc="-1" strike="noStrike">
                <a:solidFill>
                  <a:srgbClr val="000000"/>
                </a:solidFill>
                <a:latin typeface="Roboto"/>
                <a:ea typeface="Roboto"/>
              </a:rPr>
              <a:t>You were bought at a price; do not become slaves of human beings. </a:t>
            </a:r>
            <a:r>
              <a:rPr b="1" lang="en-US" sz="1600" spc="-1" strike="noStrike">
                <a:solidFill>
                  <a:srgbClr val="000000"/>
                </a:solidFill>
                <a:latin typeface="Roboto"/>
                <a:ea typeface="Roboto"/>
              </a:rPr>
              <a:t>24 </a:t>
            </a:r>
            <a:r>
              <a:rPr b="0" lang="en-US" sz="1600" spc="-1" strike="noStrike">
                <a:solidFill>
                  <a:srgbClr val="000000"/>
                </a:solidFill>
                <a:latin typeface="Roboto"/>
                <a:ea typeface="Roboto"/>
              </a:rPr>
              <a:t>Brothers and sisters, each person, as responsible to God, should remain in the situation they were in when God called them.</a:t>
            </a:r>
            <a:endParaRPr b="0" lang="en-US" sz="1600" spc="-1" strike="noStrike">
              <a:solidFill>
                <a:srgbClr val="000000"/>
              </a:solidFill>
              <a:latin typeface="Arial"/>
            </a:endParaRPr>
          </a:p>
          <a:p>
            <a:pPr>
              <a:lnSpc>
                <a:spcPct val="115000"/>
              </a:lnSpc>
              <a:spcBef>
                <a:spcPts val="1599"/>
              </a:spcBef>
            </a:pPr>
            <a:r>
              <a:rPr b="1" lang="en-US" sz="1600" spc="-1" strike="noStrike">
                <a:solidFill>
                  <a:srgbClr val="000000"/>
                </a:solidFill>
                <a:latin typeface="Roboto"/>
                <a:ea typeface="Roboto"/>
              </a:rPr>
              <a:t>Galatians 3:28</a:t>
            </a:r>
            <a:r>
              <a:rPr b="0" lang="en-US" sz="1600" spc="-1" strike="noStrike">
                <a:solidFill>
                  <a:srgbClr val="000000"/>
                </a:solidFill>
                <a:latin typeface="Roboto"/>
                <a:ea typeface="Roboto"/>
              </a:rPr>
              <a:t> There is neither </a:t>
            </a:r>
            <a:r>
              <a:rPr b="0" lang="en-US" sz="1600" spc="-1" strike="noStrike" u="sng">
                <a:solidFill>
                  <a:srgbClr val="000000"/>
                </a:solidFill>
                <a:uFillTx/>
                <a:latin typeface="Roboto"/>
                <a:ea typeface="Roboto"/>
              </a:rPr>
              <a:t>Jew nor Gentile, neither slave nor free,</a:t>
            </a:r>
            <a:r>
              <a:rPr b="0" lang="en-US" sz="1600" spc="-1" strike="noStrike">
                <a:solidFill>
                  <a:srgbClr val="000000"/>
                </a:solidFill>
                <a:latin typeface="Roboto"/>
                <a:ea typeface="Roboto"/>
              </a:rPr>
              <a:t> nor is there male and female, for you are all one in Christ Jesus.</a:t>
            </a:r>
            <a:endParaRPr b="0" lang="en-US" sz="1600" spc="-1" strike="noStrike">
              <a:solidFill>
                <a:srgbClr val="000000"/>
              </a:solidFill>
              <a:latin typeface="Arial"/>
            </a:endParaRPr>
          </a:p>
          <a:p>
            <a:pPr>
              <a:lnSpc>
                <a:spcPct val="115000"/>
              </a:lnSpc>
              <a:spcBef>
                <a:spcPts val="1599"/>
              </a:spcBef>
            </a:pPr>
            <a:r>
              <a:rPr b="1" lang="en-US" sz="1600" spc="-1" strike="noStrike">
                <a:solidFill>
                  <a:srgbClr val="000000"/>
                </a:solidFill>
                <a:latin typeface="Roboto"/>
                <a:ea typeface="Roboto"/>
              </a:rPr>
              <a:t>Galatians 4:27 </a:t>
            </a:r>
            <a:r>
              <a:rPr b="0" lang="en-US" sz="1600" spc="-1" strike="noStrike">
                <a:solidFill>
                  <a:srgbClr val="000000"/>
                </a:solidFill>
                <a:latin typeface="Roboto"/>
                <a:ea typeface="Roboto"/>
              </a:rPr>
              <a:t>So you are no longer a slave, but God’s child; and since you are his child, God has made you also an heir.</a:t>
            </a:r>
            <a:endParaRPr b="0" lang="en-US" sz="1600" spc="-1" strike="noStrike">
              <a:solidFill>
                <a:srgbClr val="000000"/>
              </a:solidFill>
              <a:latin typeface="Arial"/>
            </a:endParaRPr>
          </a:p>
          <a:p>
            <a:pPr>
              <a:lnSpc>
                <a:spcPct val="115000"/>
              </a:lnSpc>
              <a:spcBef>
                <a:spcPts val="1599"/>
              </a:spcBef>
              <a:spcAft>
                <a:spcPts val="1599"/>
              </a:spcAft>
            </a:pPr>
            <a:r>
              <a:rPr b="1" lang="en-US" sz="1900" spc="-1" strike="noStrike">
                <a:solidFill>
                  <a:srgbClr val="000000"/>
                </a:solidFill>
                <a:latin typeface="Roboto"/>
                <a:ea typeface="Roboto"/>
              </a:rPr>
              <a:t>Colossians 3:11 </a:t>
            </a:r>
            <a:r>
              <a:rPr b="0" lang="en-US" sz="1900" spc="-1" strike="noStrike">
                <a:solidFill>
                  <a:srgbClr val="000000"/>
                </a:solidFill>
                <a:latin typeface="Roboto"/>
                <a:ea typeface="Roboto"/>
              </a:rPr>
              <a:t>Here there is no Gentile or Jew, circumcised or uncircumcised, barbarian, Scythian, slave or free, but Christ is all, and is in all.</a:t>
            </a:r>
            <a:endParaRPr b="0" lang="en-US" sz="1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311760" y="94680"/>
            <a:ext cx="8520120" cy="634320"/>
          </a:xfrm>
          <a:prstGeom prst="rect">
            <a:avLst/>
          </a:prstGeom>
          <a:solidFill>
            <a:srgbClr val="fff2cc"/>
          </a:solidFill>
          <a:ln>
            <a:noFill/>
          </a:ln>
        </p:spPr>
        <p:txBody>
          <a:bodyPr tIns="91440" bIns="91440" anchor="b"/>
          <a:p>
            <a:pPr>
              <a:lnSpc>
                <a:spcPct val="100000"/>
              </a:lnSpc>
            </a:pPr>
            <a:r>
              <a:rPr b="0" lang="en-US" sz="3800" spc="-1" strike="noStrike">
                <a:solidFill>
                  <a:srgbClr val="000000"/>
                </a:solidFill>
                <a:latin typeface="Arial"/>
                <a:ea typeface="Arial"/>
              </a:rPr>
              <a:t>Ancient History</a:t>
            </a:r>
            <a:endParaRPr b="0" lang="en-US" sz="3800" spc="-1" strike="noStrike">
              <a:solidFill>
                <a:srgbClr val="000000"/>
              </a:solidFill>
              <a:latin typeface="Arial"/>
            </a:endParaRPr>
          </a:p>
        </p:txBody>
      </p:sp>
      <p:pic>
        <p:nvPicPr>
          <p:cNvPr id="197" name="Google Shape;133;p24" descr=""/>
          <p:cNvPicPr/>
          <p:nvPr/>
        </p:nvPicPr>
        <p:blipFill>
          <a:blip r:embed="rId1"/>
          <a:stretch/>
        </p:blipFill>
        <p:spPr>
          <a:xfrm>
            <a:off x="172080" y="859680"/>
            <a:ext cx="5473440" cy="1998720"/>
          </a:xfrm>
          <a:prstGeom prst="rect">
            <a:avLst/>
          </a:prstGeom>
          <a:ln>
            <a:noFill/>
          </a:ln>
        </p:spPr>
      </p:pic>
      <p:sp>
        <p:nvSpPr>
          <p:cNvPr id="198" name="CustomShape 2"/>
          <p:cNvSpPr/>
          <p:nvPr/>
        </p:nvSpPr>
        <p:spPr>
          <a:xfrm>
            <a:off x="5645880" y="859680"/>
            <a:ext cx="3498120" cy="4144680"/>
          </a:xfrm>
          <a:prstGeom prst="rect">
            <a:avLst/>
          </a:prstGeom>
          <a:noFill/>
          <a:ln>
            <a:noFill/>
          </a:ln>
        </p:spPr>
        <p:style>
          <a:lnRef idx="0"/>
          <a:fillRef idx="0"/>
          <a:effectRef idx="0"/>
          <a:fontRef idx="minor"/>
        </p:style>
        <p:txBody>
          <a:bodyPr tIns="91440" bIns="91440"/>
          <a:p>
            <a:pPr marL="457200" indent="-367920">
              <a:lnSpc>
                <a:spcPct val="100000"/>
              </a:lnSpc>
              <a:buClr>
                <a:srgbClr val="000000"/>
              </a:buClr>
              <a:buFont typeface="Arial"/>
              <a:buChar char="-"/>
            </a:pPr>
            <a:r>
              <a:rPr b="0" lang="en-US" sz="2200" spc="-1" strike="noStrike">
                <a:solidFill>
                  <a:srgbClr val="000000"/>
                </a:solidFill>
                <a:latin typeface="Arial"/>
                <a:ea typeface="Arial"/>
              </a:rPr>
              <a:t>The Crusades</a:t>
            </a:r>
            <a:endParaRPr b="0" lang="en-US" sz="2200" spc="-1" strike="noStrike">
              <a:latin typeface="Arial"/>
            </a:endParaRPr>
          </a:p>
          <a:p>
            <a:pPr marL="457200" indent="-367920">
              <a:lnSpc>
                <a:spcPct val="100000"/>
              </a:lnSpc>
              <a:buClr>
                <a:srgbClr val="000000"/>
              </a:buClr>
              <a:buFont typeface="Arial"/>
              <a:buChar char="-"/>
            </a:pPr>
            <a:r>
              <a:rPr b="0" lang="en-US" sz="2200" spc="-1" strike="noStrike">
                <a:solidFill>
                  <a:srgbClr val="000000"/>
                </a:solidFill>
                <a:latin typeface="Arial"/>
                <a:ea typeface="Arial"/>
              </a:rPr>
              <a:t>The “Spanish” Inquisition</a:t>
            </a:r>
            <a:endParaRPr b="0" lang="en-US" sz="2200" spc="-1" strike="noStrike">
              <a:latin typeface="Arial"/>
            </a:endParaRPr>
          </a:p>
          <a:p>
            <a:pPr marL="457200" indent="-367920">
              <a:lnSpc>
                <a:spcPct val="100000"/>
              </a:lnSpc>
              <a:buClr>
                <a:srgbClr val="000000"/>
              </a:buClr>
              <a:buFont typeface="Arial"/>
              <a:buChar char="-"/>
            </a:pPr>
            <a:r>
              <a:rPr b="0" lang="en-US" sz="2200" spc="-1" strike="noStrike">
                <a:solidFill>
                  <a:srgbClr val="000000"/>
                </a:solidFill>
                <a:latin typeface="Arial"/>
                <a:ea typeface="Arial"/>
              </a:rPr>
              <a:t>Colonialism</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Arial"/>
              </a:rPr>
              <a:t>The term slave comes from </a:t>
            </a:r>
            <a:r>
              <a:rPr b="0" i="1" lang="en-US" sz="2200" spc="-1" strike="noStrike">
                <a:solidFill>
                  <a:srgbClr val="000000"/>
                </a:solidFill>
                <a:latin typeface="Arial"/>
                <a:ea typeface="Arial"/>
              </a:rPr>
              <a:t>Slav</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Arial"/>
              </a:rPr>
              <a:t>Is modern Islamophobia &amp; anti-Semitism the cause or result of terrorism?</a:t>
            </a:r>
            <a:endParaRPr b="0" lang="en-US" sz="2200" spc="-1" strike="noStrike">
              <a:latin typeface="Arial"/>
            </a:endParaRPr>
          </a:p>
        </p:txBody>
      </p:sp>
      <p:pic>
        <p:nvPicPr>
          <p:cNvPr id="199" name="Google Shape;135;p24" descr=""/>
          <p:cNvPicPr/>
          <p:nvPr/>
        </p:nvPicPr>
        <p:blipFill>
          <a:blip r:embed="rId2"/>
          <a:stretch/>
        </p:blipFill>
        <p:spPr>
          <a:xfrm>
            <a:off x="172080" y="2989080"/>
            <a:ext cx="2849760" cy="2132640"/>
          </a:xfrm>
          <a:prstGeom prst="rect">
            <a:avLst/>
          </a:prstGeom>
          <a:ln>
            <a:noFill/>
          </a:ln>
        </p:spPr>
      </p:pic>
      <p:sp>
        <p:nvSpPr>
          <p:cNvPr id="200" name="CustomShape 3"/>
          <p:cNvSpPr/>
          <p:nvPr/>
        </p:nvSpPr>
        <p:spPr>
          <a:xfrm>
            <a:off x="3112920" y="2989080"/>
            <a:ext cx="2485080" cy="186840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latin typeface="Arial"/>
                <a:ea typeface="Arial"/>
              </a:rPr>
              <a:t>Prince Henry and the Portugese were the first to take ships down the African coast to cut out the Mulsim middlemen in the trans-Saharan trade.</a:t>
            </a:r>
            <a:endParaRPr b="0" lang="en-US" sz="1400" spc="-1" strike="noStrike">
              <a:latin typeface="Arial"/>
            </a:endParaRPr>
          </a:p>
          <a:p>
            <a:pPr>
              <a:lnSpc>
                <a:spcPct val="100000"/>
              </a:lnSpc>
            </a:pPr>
            <a:r>
              <a:rPr b="0" lang="en-US" sz="1400" spc="-1" strike="noStrike">
                <a:solidFill>
                  <a:srgbClr val="000000"/>
                </a:solidFill>
                <a:latin typeface="Arial"/>
                <a:ea typeface="Arial"/>
              </a:rPr>
              <a:t>1444 - first boat returns to Portugal with African slave</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311760" y="287280"/>
            <a:ext cx="85201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1400’s shift from Eastern Europeans to Africans</a:t>
            </a:r>
            <a:endParaRPr b="0" lang="en-US" sz="2800" spc="-1" strike="noStrike">
              <a:solidFill>
                <a:srgbClr val="000000"/>
              </a:solidFill>
              <a:latin typeface="Arial"/>
            </a:endParaRPr>
          </a:p>
        </p:txBody>
      </p:sp>
      <p:sp>
        <p:nvSpPr>
          <p:cNvPr id="202" name="TextShape 2"/>
          <p:cNvSpPr txBox="1"/>
          <p:nvPr/>
        </p:nvSpPr>
        <p:spPr>
          <a:xfrm>
            <a:off x="311760" y="863640"/>
            <a:ext cx="4326480" cy="3143520"/>
          </a:xfrm>
          <a:prstGeom prst="rect">
            <a:avLst/>
          </a:prstGeom>
          <a:noFill/>
          <a:ln>
            <a:noFill/>
          </a:ln>
        </p:spPr>
        <p:txBody>
          <a:bodyPr tIns="91440" bIns="91440"/>
          <a:p>
            <a:pPr>
              <a:lnSpc>
                <a:spcPct val="115000"/>
              </a:lnSpc>
            </a:pPr>
            <a:r>
              <a:rPr b="0" lang="en-US" sz="1800" spc="-1" strike="noStrike">
                <a:solidFill>
                  <a:srgbClr val="595959"/>
                </a:solidFill>
                <a:latin typeface="Arial"/>
                <a:ea typeface="Arial"/>
              </a:rPr>
              <a:t>Prince Henry, working with Portugese convinced the pope and others who wanted slaves that the Africans were no better than beasts because…</a:t>
            </a:r>
            <a:endParaRPr b="0" lang="en-US" sz="1800" spc="-1" strike="noStrike">
              <a:solidFill>
                <a:srgbClr val="000000"/>
              </a:solidFill>
              <a:latin typeface="Arial"/>
            </a:endParaRPr>
          </a:p>
          <a:p>
            <a:pPr marL="457200" indent="-342720">
              <a:lnSpc>
                <a:spcPct val="115000"/>
              </a:lnSpc>
              <a:spcBef>
                <a:spcPts val="1599"/>
              </a:spcBef>
              <a:buClr>
                <a:srgbClr val="595959"/>
              </a:buClr>
              <a:buFont typeface="Arial"/>
              <a:buChar char="-"/>
            </a:pPr>
            <a:r>
              <a:rPr b="0" lang="en-US" sz="1800" spc="-1" strike="noStrike">
                <a:solidFill>
                  <a:srgbClr val="595959"/>
                </a:solidFill>
                <a:latin typeface="Arial"/>
                <a:ea typeface="Arial"/>
              </a:rPr>
              <a:t>They knew nothing of bread &amp; wine</a:t>
            </a:r>
            <a:endParaRPr b="0" lang="en-US" sz="1800" spc="-1" strike="noStrike">
              <a:solidFill>
                <a:srgbClr val="000000"/>
              </a:solidFill>
              <a:latin typeface="Arial"/>
            </a:endParaRPr>
          </a:p>
          <a:p>
            <a:pPr marL="457200" indent="-342720">
              <a:lnSpc>
                <a:spcPct val="115000"/>
              </a:lnSpc>
              <a:buClr>
                <a:srgbClr val="595959"/>
              </a:buClr>
              <a:buFont typeface="Arial"/>
              <a:buChar char="-"/>
            </a:pPr>
            <a:r>
              <a:rPr b="0" lang="en-US" sz="1800" spc="-1" strike="noStrike">
                <a:solidFill>
                  <a:srgbClr val="595959"/>
                </a:solidFill>
                <a:latin typeface="Arial"/>
                <a:ea typeface="Arial"/>
              </a:rPr>
              <a:t>They lived like beasts without clothing or houses</a:t>
            </a:r>
            <a:endParaRPr b="0" lang="en-US" sz="1800" spc="-1" strike="noStrike">
              <a:solidFill>
                <a:srgbClr val="000000"/>
              </a:solidFill>
              <a:latin typeface="Arial"/>
            </a:endParaRPr>
          </a:p>
          <a:p>
            <a:pPr marL="457200" indent="-342720">
              <a:lnSpc>
                <a:spcPct val="115000"/>
              </a:lnSpc>
              <a:buClr>
                <a:srgbClr val="595959"/>
              </a:buClr>
              <a:buFont typeface="Arial"/>
              <a:buChar char="-"/>
            </a:pPr>
            <a:r>
              <a:rPr b="0" lang="en-US" sz="1800" spc="-1" strike="noStrike">
                <a:solidFill>
                  <a:srgbClr val="595959"/>
                </a:solidFill>
                <a:latin typeface="Arial"/>
                <a:ea typeface="Arial"/>
              </a:rPr>
              <a:t>As their slaves, these creatures would have a chance of salvation.</a:t>
            </a:r>
            <a:endParaRPr b="0" lang="en-US" sz="1800" spc="-1" strike="noStrike">
              <a:solidFill>
                <a:srgbClr val="000000"/>
              </a:solidFill>
              <a:latin typeface="Arial"/>
            </a:endParaRPr>
          </a:p>
        </p:txBody>
      </p:sp>
      <p:pic>
        <p:nvPicPr>
          <p:cNvPr id="203" name="Google Shape;143;p25" descr=""/>
          <p:cNvPicPr/>
          <p:nvPr/>
        </p:nvPicPr>
        <p:blipFill>
          <a:blip r:embed="rId1"/>
          <a:stretch/>
        </p:blipFill>
        <p:spPr>
          <a:xfrm>
            <a:off x="5102640" y="1017720"/>
            <a:ext cx="3952800" cy="3841560"/>
          </a:xfrm>
          <a:prstGeom prst="rect">
            <a:avLst/>
          </a:prstGeom>
          <a:ln>
            <a:noFill/>
          </a:ln>
        </p:spPr>
      </p:pic>
      <p:sp>
        <p:nvSpPr>
          <p:cNvPr id="204" name="CustomShape 3"/>
          <p:cNvSpPr/>
          <p:nvPr/>
        </p:nvSpPr>
        <p:spPr>
          <a:xfrm>
            <a:off x="0" y="4007520"/>
            <a:ext cx="5222160" cy="983160"/>
          </a:xfrm>
          <a:prstGeom prst="rect">
            <a:avLst/>
          </a:prstGeom>
          <a:solidFill>
            <a:srgbClr val="fce5cd"/>
          </a:solidFill>
          <a:ln>
            <a:noFill/>
          </a:ln>
        </p:spPr>
        <p:style>
          <a:lnRef idx="0"/>
          <a:fillRef idx="0"/>
          <a:effectRef idx="0"/>
          <a:fontRef idx="minor"/>
        </p:style>
        <p:txBody>
          <a:bodyPr tIns="91440" bIns="91440"/>
          <a:p>
            <a:pPr>
              <a:lnSpc>
                <a:spcPct val="100000"/>
              </a:lnSpc>
            </a:pPr>
            <a:r>
              <a:rPr b="0" lang="en-US" sz="1700" spc="-1" strike="noStrike">
                <a:solidFill>
                  <a:srgbClr val="000000"/>
                </a:solidFill>
                <a:latin typeface="Arial"/>
                <a:ea typeface="Arial"/>
              </a:rPr>
              <a:t>Debate about why grew. Was it just the climate? It they moved north, did Africans become less inferior? Or was it more permanent - the curse of Ham?</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311760" y="121680"/>
            <a:ext cx="85201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First Slaves in America - 1619</a:t>
            </a:r>
            <a:endParaRPr b="0" lang="en-US" sz="2800" spc="-1" strike="noStrike">
              <a:solidFill>
                <a:srgbClr val="000000"/>
              </a:solidFill>
              <a:latin typeface="Arial"/>
            </a:endParaRPr>
          </a:p>
        </p:txBody>
      </p:sp>
      <p:sp>
        <p:nvSpPr>
          <p:cNvPr id="206" name="TextShape 2"/>
          <p:cNvSpPr txBox="1"/>
          <p:nvPr/>
        </p:nvSpPr>
        <p:spPr>
          <a:xfrm>
            <a:off x="150480" y="694080"/>
            <a:ext cx="6186600" cy="4354200"/>
          </a:xfrm>
          <a:prstGeom prst="rect">
            <a:avLst/>
          </a:prstGeom>
          <a:noFill/>
          <a:ln>
            <a:noFill/>
          </a:ln>
        </p:spPr>
        <p:txBody>
          <a:bodyPr tIns="91440" bIns="91440"/>
          <a:p>
            <a:pPr>
              <a:lnSpc>
                <a:spcPct val="100000"/>
              </a:lnSpc>
            </a:pPr>
            <a:r>
              <a:rPr b="0" lang="en-US" sz="1800" spc="-1" strike="noStrike">
                <a:solidFill>
                  <a:srgbClr val="000000"/>
                </a:solidFill>
                <a:latin typeface="Arial"/>
                <a:ea typeface="Arial"/>
              </a:rPr>
              <a:t>Record of 20 Africans sold at Jamestown off a pirate ship that stole slaves off a Spanish ship.</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Arial"/>
              </a:rPr>
              <a:t>Christians believed it would be good for “Mohammedans” to come into contact with Christians in America - even as slaves for a chance of salvation</a:t>
            </a:r>
            <a:endParaRPr b="0" lang="en-US" sz="1800" spc="-1" strike="noStrike">
              <a:solidFill>
                <a:srgbClr val="000000"/>
              </a:solidFill>
              <a:latin typeface="Arial"/>
            </a:endParaRPr>
          </a:p>
          <a:p>
            <a:pPr marL="457200">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Arial"/>
              </a:rPr>
              <a:t>An obedient slave was a “good slave”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1" i="1" lang="en-US" sz="1900" spc="-1" strike="noStrike">
                <a:solidFill>
                  <a:srgbClr val="424242"/>
                </a:solidFill>
                <a:latin typeface="Arial"/>
                <a:ea typeface="Arial"/>
              </a:rPr>
              <a:t>1 Peter 2: 18-21</a:t>
            </a:r>
            <a:r>
              <a:rPr b="0" i="1" lang="en-US" sz="1400" spc="-1" strike="noStrike">
                <a:solidFill>
                  <a:srgbClr val="424242"/>
                </a:solidFill>
                <a:latin typeface="Arial"/>
                <a:ea typeface="Arial"/>
              </a:rPr>
              <a:t> - </a:t>
            </a:r>
            <a:r>
              <a:rPr b="0" lang="en-US" sz="1500" spc="-1" strike="noStrike">
                <a:solidFill>
                  <a:srgbClr val="000000"/>
                </a:solidFill>
                <a:latin typeface="Roboto"/>
                <a:ea typeface="Roboto"/>
              </a:rPr>
              <a:t>Slaves, in reverent fear of God submit yourselves to your masters, not only to those who are good and considerate, but also to those who are harsh. </a:t>
            </a:r>
            <a:r>
              <a:rPr b="1" lang="en-US" sz="1500" spc="-1" strike="noStrike">
                <a:solidFill>
                  <a:srgbClr val="000000"/>
                </a:solidFill>
                <a:latin typeface="Roboto"/>
                <a:ea typeface="Roboto"/>
              </a:rPr>
              <a:t> </a:t>
            </a:r>
            <a:r>
              <a:rPr b="0" lang="en-US" sz="1500" spc="-1" strike="noStrike">
                <a:solidFill>
                  <a:srgbClr val="000000"/>
                </a:solidFill>
                <a:latin typeface="Roboto"/>
                <a:ea typeface="Roboto"/>
              </a:rPr>
              <a:t>For it is commendable if someone bears up under the pain of unjust suffering because they are conscious of God. But how is it to your credit if you receive a beating for doing wrong and endure it? But </a:t>
            </a:r>
            <a:r>
              <a:rPr b="0" lang="en-US" sz="1500" spc="-1" strike="noStrike" u="sng">
                <a:solidFill>
                  <a:srgbClr val="000000"/>
                </a:solidFill>
                <a:uFillTx/>
                <a:latin typeface="Roboto"/>
                <a:ea typeface="Roboto"/>
              </a:rPr>
              <a:t>if you suffer for doing good and you endure it, this is commendable before God. </a:t>
            </a:r>
            <a:r>
              <a:rPr b="1" lang="en-US" sz="1500" spc="-1" strike="noStrike">
                <a:solidFill>
                  <a:srgbClr val="000000"/>
                </a:solidFill>
                <a:latin typeface="Roboto"/>
                <a:ea typeface="Roboto"/>
              </a:rPr>
              <a:t> </a:t>
            </a:r>
            <a:r>
              <a:rPr b="0" lang="en-US" sz="1500" spc="-1" strike="noStrike">
                <a:solidFill>
                  <a:srgbClr val="000000"/>
                </a:solidFill>
                <a:latin typeface="Roboto"/>
                <a:ea typeface="Roboto"/>
              </a:rPr>
              <a:t>To this you were called, because Christ suffered for you, leaving you an example, that you should follow in his steps.</a:t>
            </a:r>
            <a:endParaRPr b="0" lang="en-US" sz="1500" spc="-1" strike="noStrike">
              <a:solidFill>
                <a:srgbClr val="000000"/>
              </a:solidFill>
              <a:latin typeface="Arial"/>
            </a:endParaRPr>
          </a:p>
          <a:p>
            <a:pPr>
              <a:lnSpc>
                <a:spcPct val="100000"/>
              </a:lnSpc>
            </a:pPr>
            <a:endParaRPr b="0" lang="en-US" sz="1500" spc="-1" strike="noStrike">
              <a:solidFill>
                <a:srgbClr val="000000"/>
              </a:solidFill>
              <a:latin typeface="Arial"/>
            </a:endParaRPr>
          </a:p>
          <a:p>
            <a:pPr marL="914400">
              <a:lnSpc>
                <a:spcPct val="100000"/>
              </a:lnSpc>
            </a:pPr>
            <a:r>
              <a:rPr b="0" lang="en-US" sz="1800" spc="-1" strike="noStrike">
                <a:solidFill>
                  <a:srgbClr val="000000"/>
                </a:solidFill>
                <a:latin typeface="Arial"/>
                <a:ea typeface="Arial"/>
              </a:rPr>
              <a:t> </a:t>
            </a:r>
            <a:endParaRPr b="0" lang="en-US" sz="1800" spc="-1" strike="noStrike">
              <a:solidFill>
                <a:srgbClr val="000000"/>
              </a:solidFill>
              <a:latin typeface="Arial"/>
            </a:endParaRPr>
          </a:p>
          <a:p>
            <a:pPr>
              <a:lnSpc>
                <a:spcPct val="115000"/>
              </a:lnSpc>
              <a:spcAft>
                <a:spcPts val="1599"/>
              </a:spcAft>
            </a:pPr>
            <a:endParaRPr b="0" lang="en-US" sz="1800" spc="-1" strike="noStrike">
              <a:solidFill>
                <a:srgbClr val="000000"/>
              </a:solidFill>
              <a:latin typeface="Arial"/>
            </a:endParaRPr>
          </a:p>
        </p:txBody>
      </p:sp>
      <p:pic>
        <p:nvPicPr>
          <p:cNvPr id="207" name="Google Shape;151;p26" descr=""/>
          <p:cNvPicPr/>
          <p:nvPr/>
        </p:nvPicPr>
        <p:blipFill>
          <a:blip r:embed="rId1"/>
          <a:stretch/>
        </p:blipFill>
        <p:spPr>
          <a:xfrm>
            <a:off x="6337080" y="846720"/>
            <a:ext cx="2483280" cy="41443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311760" y="183960"/>
            <a:ext cx="8520120" cy="840960"/>
          </a:xfrm>
          <a:prstGeom prst="rect">
            <a:avLst/>
          </a:prstGeom>
          <a:solidFill>
            <a:srgbClr val="fff2cc"/>
          </a:solidFill>
          <a:ln>
            <a:noFill/>
          </a:ln>
        </p:spPr>
        <p:txBody>
          <a:bodyPr tIns="91440" bIns="91440" anchor="b"/>
          <a:p>
            <a:pPr>
              <a:lnSpc>
                <a:spcPct val="100000"/>
              </a:lnSpc>
            </a:pPr>
            <a:r>
              <a:rPr b="0" lang="en-US" sz="3600" spc="-1" strike="noStrike">
                <a:solidFill>
                  <a:srgbClr val="000000"/>
                </a:solidFill>
                <a:latin typeface="Arial"/>
                <a:ea typeface="Arial"/>
              </a:rPr>
              <a:t>Paul’s words in pro-slavery sermons</a:t>
            </a:r>
            <a:endParaRPr b="0" lang="en-US" sz="3600" spc="-1" strike="noStrike">
              <a:solidFill>
                <a:srgbClr val="000000"/>
              </a:solidFill>
              <a:latin typeface="Arial"/>
            </a:endParaRPr>
          </a:p>
        </p:txBody>
      </p:sp>
      <p:sp>
        <p:nvSpPr>
          <p:cNvPr id="209" name="TextShape 2"/>
          <p:cNvSpPr txBox="1"/>
          <p:nvPr/>
        </p:nvSpPr>
        <p:spPr>
          <a:xfrm>
            <a:off x="5379840" y="1024920"/>
            <a:ext cx="2728800" cy="144072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God</a:t>
            </a:r>
            <a:endParaRPr b="0" lang="en-US" sz="2800" spc="-1" strike="noStrike">
              <a:latin typeface="Arial"/>
            </a:endParaRPr>
          </a:p>
          <a:p>
            <a:pPr>
              <a:lnSpc>
                <a:spcPct val="100000"/>
              </a:lnSpc>
            </a:pPr>
            <a:r>
              <a:rPr b="0" lang="en-US" sz="2800" spc="-1" strike="noStrike">
                <a:solidFill>
                  <a:srgbClr val="000000"/>
                </a:solidFill>
                <a:latin typeface="Arial"/>
                <a:ea typeface="Arial"/>
              </a:rPr>
              <a:t>Earthly Masters</a:t>
            </a:r>
            <a:endParaRPr b="0" lang="en-US" sz="2800" spc="-1" strike="noStrike">
              <a:latin typeface="Arial"/>
            </a:endParaRPr>
          </a:p>
          <a:p>
            <a:pPr>
              <a:lnSpc>
                <a:spcPct val="100000"/>
              </a:lnSpc>
            </a:pPr>
            <a:r>
              <a:rPr b="0" lang="en-US" sz="2800" spc="-1" strike="noStrike">
                <a:solidFill>
                  <a:srgbClr val="000000"/>
                </a:solidFill>
                <a:latin typeface="Arial"/>
                <a:ea typeface="Arial"/>
              </a:rPr>
              <a:t>Slaves</a:t>
            </a:r>
            <a:endParaRPr b="0" lang="en-US" sz="2800" spc="-1" strike="noStrike">
              <a:latin typeface="Arial"/>
            </a:endParaRPr>
          </a:p>
        </p:txBody>
      </p:sp>
      <p:sp>
        <p:nvSpPr>
          <p:cNvPr id="210" name="CustomShape 3"/>
          <p:cNvSpPr/>
          <p:nvPr/>
        </p:nvSpPr>
        <p:spPr>
          <a:xfrm>
            <a:off x="122400" y="946080"/>
            <a:ext cx="4910400" cy="4043880"/>
          </a:xfrm>
          <a:prstGeom prst="rect">
            <a:avLst/>
          </a:prstGeom>
          <a:noFill/>
          <a:ln>
            <a:noFill/>
          </a:ln>
        </p:spPr>
        <p:style>
          <a:lnRef idx="0"/>
          <a:fillRef idx="0"/>
          <a:effectRef idx="0"/>
          <a:fontRef idx="minor"/>
        </p:style>
        <p:txBody>
          <a:bodyPr tIns="91440" bIns="91440"/>
          <a:p>
            <a:pPr>
              <a:lnSpc>
                <a:spcPct val="115000"/>
              </a:lnSpc>
              <a:spcBef>
                <a:spcPts val="1199"/>
              </a:spcBef>
            </a:pPr>
            <a:r>
              <a:rPr b="1" lang="en-US" sz="2000" spc="-1" strike="noStrike">
                <a:solidFill>
                  <a:srgbClr val="000000"/>
                </a:solidFill>
                <a:latin typeface="Roboto"/>
                <a:ea typeface="Roboto"/>
              </a:rPr>
              <a:t>Ephesians 6: 5-9</a:t>
            </a:r>
            <a:r>
              <a:rPr b="1" lang="en-US" sz="1600" spc="-1" strike="noStrike">
                <a:solidFill>
                  <a:srgbClr val="000000"/>
                </a:solidFill>
                <a:latin typeface="Roboto"/>
                <a:ea typeface="Roboto"/>
              </a:rPr>
              <a:t>  </a:t>
            </a:r>
            <a:r>
              <a:rPr b="0" lang="en-US" sz="1600" spc="-1" strike="noStrike">
                <a:solidFill>
                  <a:srgbClr val="000000"/>
                </a:solidFill>
                <a:latin typeface="Roboto"/>
                <a:ea typeface="Roboto"/>
              </a:rPr>
              <a:t>Slaves, obey your earthly masters with respect and fear, and with sincerity of heart, just as you would obey Christ. </a:t>
            </a:r>
            <a:r>
              <a:rPr b="1" lang="en-US" sz="1600" spc="-1" strike="noStrike">
                <a:solidFill>
                  <a:srgbClr val="000000"/>
                </a:solidFill>
                <a:latin typeface="Roboto"/>
                <a:ea typeface="Roboto"/>
              </a:rPr>
              <a:t> </a:t>
            </a:r>
            <a:r>
              <a:rPr b="0" lang="en-US" sz="1600" spc="-1" strike="noStrike">
                <a:solidFill>
                  <a:srgbClr val="000000"/>
                </a:solidFill>
                <a:latin typeface="Roboto"/>
                <a:ea typeface="Roboto"/>
              </a:rPr>
              <a:t>Obey them not only to win their favor when their eye is on you, but as slaves of Christ, doing the will of God from your heart. </a:t>
            </a:r>
            <a:r>
              <a:rPr b="1" lang="en-US" sz="1600" spc="-1" strike="noStrike">
                <a:solidFill>
                  <a:srgbClr val="000000"/>
                </a:solidFill>
                <a:latin typeface="Roboto"/>
                <a:ea typeface="Roboto"/>
              </a:rPr>
              <a:t> </a:t>
            </a:r>
            <a:r>
              <a:rPr b="0" lang="en-US" sz="1600" spc="-1" strike="noStrike">
                <a:solidFill>
                  <a:srgbClr val="000000"/>
                </a:solidFill>
                <a:latin typeface="Roboto"/>
                <a:ea typeface="Roboto"/>
              </a:rPr>
              <a:t>Serve wholeheartedly, as if you were serving the Lord, not people, </a:t>
            </a:r>
            <a:r>
              <a:rPr b="1" lang="en-US" sz="1600" spc="-1" strike="noStrike">
                <a:solidFill>
                  <a:srgbClr val="000000"/>
                </a:solidFill>
                <a:latin typeface="Roboto"/>
                <a:ea typeface="Roboto"/>
              </a:rPr>
              <a:t> </a:t>
            </a:r>
            <a:r>
              <a:rPr b="0" lang="en-US" sz="1600" spc="-1" strike="noStrike">
                <a:solidFill>
                  <a:srgbClr val="000000"/>
                </a:solidFill>
                <a:latin typeface="Roboto"/>
                <a:ea typeface="Roboto"/>
              </a:rPr>
              <a:t>because you know that the Lord will reward each one for whatever good they do, whether they are slave or free.</a:t>
            </a:r>
            <a:endParaRPr b="0" lang="en-US" sz="1600" spc="-1" strike="noStrike">
              <a:latin typeface="Arial"/>
            </a:endParaRPr>
          </a:p>
          <a:p>
            <a:pPr>
              <a:lnSpc>
                <a:spcPct val="115000"/>
              </a:lnSpc>
              <a:spcBef>
                <a:spcPts val="1199"/>
              </a:spcBef>
            </a:pPr>
            <a:r>
              <a:rPr b="0" lang="en-US" sz="1600" spc="-1" strike="noStrike">
                <a:solidFill>
                  <a:srgbClr val="000000"/>
                </a:solidFill>
                <a:latin typeface="Roboto"/>
                <a:ea typeface="Roboto"/>
              </a:rPr>
              <a:t>And masters, treat your slaves in the same way. Do not threaten them, since you know that he who is both their Master and yours is in heaven, and there is no favoritism with him.</a:t>
            </a:r>
            <a:endParaRPr b="0" lang="en-US" sz="1600" spc="-1" strike="noStrike">
              <a:latin typeface="Arial"/>
            </a:endParaRPr>
          </a:p>
          <a:p>
            <a:pPr>
              <a:lnSpc>
                <a:spcPct val="115000"/>
              </a:lnSpc>
              <a:spcBef>
                <a:spcPts val="1199"/>
              </a:spcBef>
            </a:pPr>
            <a:endParaRPr b="0" lang="en-US" sz="1600" spc="-1" strike="noStrike">
              <a:latin typeface="Arial"/>
            </a:endParaRPr>
          </a:p>
          <a:p>
            <a:pPr>
              <a:lnSpc>
                <a:spcPct val="115000"/>
              </a:lnSpc>
              <a:spcBef>
                <a:spcPts val="1199"/>
              </a:spcBef>
            </a:pPr>
            <a:endParaRPr b="0" lang="en-US" sz="1600" spc="-1" strike="noStrike">
              <a:latin typeface="Arial"/>
            </a:endParaRPr>
          </a:p>
          <a:p>
            <a:pPr>
              <a:lnSpc>
                <a:spcPct val="100000"/>
              </a:lnSpc>
              <a:spcBef>
                <a:spcPts val="1199"/>
              </a:spcBef>
            </a:pPr>
            <a:endParaRPr b="0" lang="en-US" sz="1600" spc="-1" strike="noStrike">
              <a:latin typeface="Arial"/>
            </a:endParaRPr>
          </a:p>
        </p:txBody>
      </p:sp>
      <p:pic>
        <p:nvPicPr>
          <p:cNvPr id="211" name="Google Shape;159;p27" descr=""/>
          <p:cNvPicPr/>
          <p:nvPr/>
        </p:nvPicPr>
        <p:blipFill>
          <a:blip r:embed="rId1"/>
          <a:stretch/>
        </p:blipFill>
        <p:spPr>
          <a:xfrm>
            <a:off x="5033160" y="2391840"/>
            <a:ext cx="3958200" cy="267732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311760" y="255600"/>
            <a:ext cx="85201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Slave Bible</a:t>
            </a:r>
            <a:endParaRPr b="0" lang="en-US" sz="2800" spc="-1" strike="noStrike">
              <a:solidFill>
                <a:srgbClr val="000000"/>
              </a:solidFill>
              <a:latin typeface="Arial"/>
            </a:endParaRPr>
          </a:p>
        </p:txBody>
      </p:sp>
      <p:sp>
        <p:nvSpPr>
          <p:cNvPr id="213" name="TextShape 2"/>
          <p:cNvSpPr txBox="1"/>
          <p:nvPr/>
        </p:nvSpPr>
        <p:spPr>
          <a:xfrm>
            <a:off x="311760" y="828360"/>
            <a:ext cx="8520120" cy="3740040"/>
          </a:xfrm>
          <a:prstGeom prst="rect">
            <a:avLst/>
          </a:prstGeom>
          <a:noFill/>
          <a:ln>
            <a:noFill/>
          </a:ln>
        </p:spPr>
        <p:txBody>
          <a:bodyPr tIns="91440" bIns="91440"/>
          <a:p>
            <a:pPr>
              <a:lnSpc>
                <a:spcPct val="115000"/>
              </a:lnSpc>
            </a:pPr>
            <a:r>
              <a:rPr b="1" lang="en-US" sz="1800" spc="-1" strike="noStrike">
                <a:solidFill>
                  <a:srgbClr val="000000"/>
                </a:solidFill>
                <a:latin typeface="Times New Roman"/>
                <a:ea typeface="Times New Roman"/>
              </a:rPr>
              <a:t>From Christianity Today September 2020</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a:solidFill>
                  <a:srgbClr val="000000"/>
                </a:solidFill>
                <a:latin typeface="Times New Roman"/>
                <a:ea typeface="Times New Roman"/>
              </a:rPr>
              <a:t>The Bible endorsed our personhood, and through it, we endorsed one another in turn. The world outside rarely did. It was dangerous, therefore, this book—especially for a disempowered people. Consider the “Slave Bible,” displayed in the Museum of the Bible in Washington, DC. It was published by missionaries “for the use of the Negro slaves.” For fear of inciting rebellion, this “Bible” omits Scripture’s stories of heroics and freedom. Moses, for example, is barely mentioned. “You’ll see a jump from Genesis 45, and they’ve cut out all the material to Exodus 19,” </a:t>
            </a:r>
            <a:r>
              <a:rPr b="0" lang="en-US" sz="1800" spc="-1" strike="noStrike" u="sng">
                <a:solidFill>
                  <a:srgbClr val="0097a7"/>
                </a:solidFill>
                <a:uFillTx/>
                <a:latin typeface="Times New Roman"/>
                <a:ea typeface="Times New Roman"/>
                <a:hlinkClick r:id="rId1"/>
              </a:rPr>
              <a:t>said</a:t>
            </a:r>
            <a:r>
              <a:rPr b="0" lang="en-US" sz="1800" spc="-1" strike="noStrike">
                <a:solidFill>
                  <a:srgbClr val="000000"/>
                </a:solidFill>
                <a:latin typeface="Times New Roman"/>
                <a:ea typeface="Times New Roman"/>
              </a:rPr>
              <a:t> Anthony Schmidt, associate curator of Bible and religion in America at the museum. In fact, “about 90 percent of the Old Testament is missing [and] 50 percent of the New Testament,” Schmidt </a:t>
            </a:r>
            <a:r>
              <a:rPr b="0" lang="en-US" sz="1800" spc="-1" strike="noStrike" u="sng">
                <a:solidFill>
                  <a:srgbClr val="0097a7"/>
                </a:solidFill>
                <a:uFillTx/>
                <a:latin typeface="Times New Roman"/>
                <a:ea typeface="Times New Roman"/>
                <a:hlinkClick r:id="rId2"/>
              </a:rPr>
              <a:t>told NPR</a:t>
            </a:r>
            <a:r>
              <a:rPr b="0" lang="en-US" sz="1800" spc="-1" strike="noStrike">
                <a:solidFill>
                  <a:srgbClr val="000000"/>
                </a:solidFill>
                <a:latin typeface="Times New Roman"/>
                <a:ea typeface="Times New Roman"/>
              </a:rPr>
              <a:t>. “Put in another way, there are 1,189 chapters in a standard protestant Bible. This Bible contains only 232.”</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4" name="Google Shape;170;p29" descr=""/>
          <p:cNvPicPr/>
          <p:nvPr/>
        </p:nvPicPr>
        <p:blipFill>
          <a:blip r:embed="rId1"/>
          <a:stretch/>
        </p:blipFill>
        <p:spPr>
          <a:xfrm>
            <a:off x="7162920" y="74520"/>
            <a:ext cx="1980720" cy="1188360"/>
          </a:xfrm>
          <a:prstGeom prst="rect">
            <a:avLst/>
          </a:prstGeom>
          <a:ln>
            <a:noFill/>
          </a:ln>
        </p:spPr>
      </p:pic>
      <p:sp>
        <p:nvSpPr>
          <p:cNvPr id="215" name="CustomShape 1"/>
          <p:cNvSpPr/>
          <p:nvPr/>
        </p:nvSpPr>
        <p:spPr>
          <a:xfrm>
            <a:off x="177840" y="2119320"/>
            <a:ext cx="8682120" cy="2935800"/>
          </a:xfrm>
          <a:prstGeom prst="rect">
            <a:avLst/>
          </a:prstGeom>
          <a:solidFill>
            <a:srgbClr val="fff2cc"/>
          </a:solidFill>
          <a:ln>
            <a:noFill/>
          </a:ln>
        </p:spPr>
        <p:style>
          <a:lnRef idx="0"/>
          <a:fillRef idx="0"/>
          <a:effectRef idx="0"/>
          <a:fontRef idx="minor"/>
        </p:style>
        <p:txBody>
          <a:bodyPr tIns="91440" bIns="91440"/>
          <a:p>
            <a:pPr>
              <a:lnSpc>
                <a:spcPct val="115000"/>
              </a:lnSpc>
              <a:spcBef>
                <a:spcPts val="1199"/>
              </a:spcBef>
            </a:pPr>
            <a:r>
              <a:rPr b="0" i="1" lang="en-US" sz="1700" spc="-1" strike="noStrike" u="sng">
                <a:solidFill>
                  <a:srgbClr val="000000"/>
                </a:solidFill>
                <a:uFillTx/>
                <a:latin typeface="Roboto"/>
                <a:ea typeface="Roboto"/>
              </a:rPr>
              <a:t>Let everyone be subject to the governing authorities, for there is no authority except that which God has established.</a:t>
            </a:r>
            <a:r>
              <a:rPr b="0" i="1" lang="en-US" sz="1500" spc="-1" strike="noStrike">
                <a:solidFill>
                  <a:srgbClr val="000000"/>
                </a:solidFill>
                <a:latin typeface="Roboto"/>
                <a:ea typeface="Roboto"/>
              </a:rPr>
              <a:t> The authorities that exist have been established by God. </a:t>
            </a:r>
            <a:r>
              <a:rPr b="1" i="1" lang="en-US" sz="1500" spc="-1" strike="noStrike">
                <a:solidFill>
                  <a:srgbClr val="000000"/>
                </a:solidFill>
                <a:latin typeface="Roboto"/>
                <a:ea typeface="Roboto"/>
              </a:rPr>
              <a:t>2 </a:t>
            </a:r>
            <a:r>
              <a:rPr b="0" i="1" lang="en-US" sz="1500" spc="-1" strike="noStrike">
                <a:solidFill>
                  <a:srgbClr val="000000"/>
                </a:solidFill>
                <a:latin typeface="Roboto"/>
                <a:ea typeface="Roboto"/>
              </a:rPr>
              <a:t>Consequently, whoever rebels against the authority is rebelling against what God has instituted, and those who do so will bring judgment on themselves. </a:t>
            </a:r>
            <a:r>
              <a:rPr b="1" i="1" lang="en-US" sz="1500" spc="-1" strike="noStrike">
                <a:solidFill>
                  <a:srgbClr val="000000"/>
                </a:solidFill>
                <a:latin typeface="Roboto"/>
                <a:ea typeface="Roboto"/>
              </a:rPr>
              <a:t>3 </a:t>
            </a:r>
            <a:r>
              <a:rPr b="0" i="1" lang="en-US" sz="1500" spc="-1" strike="noStrike">
                <a:solidFill>
                  <a:srgbClr val="000000"/>
                </a:solidFill>
                <a:latin typeface="Roboto"/>
                <a:ea typeface="Roboto"/>
              </a:rPr>
              <a:t>For rulers hold no terror for those who do right, but for those who do wrong. Do you want to be free from fear of the one in authority? Then do what is right and you will be commended. </a:t>
            </a:r>
            <a:r>
              <a:rPr b="1" i="1" lang="en-US" sz="1500" spc="-1" strike="noStrike">
                <a:solidFill>
                  <a:srgbClr val="000000"/>
                </a:solidFill>
                <a:latin typeface="Roboto"/>
                <a:ea typeface="Roboto"/>
              </a:rPr>
              <a:t>4 </a:t>
            </a:r>
            <a:r>
              <a:rPr b="0" i="1" lang="en-US" sz="1500" spc="-1" strike="noStrike">
                <a:solidFill>
                  <a:srgbClr val="000000"/>
                </a:solidFill>
                <a:latin typeface="Roboto"/>
                <a:ea typeface="Roboto"/>
              </a:rPr>
              <a:t>For the one in authority is God’s servant for your good. But if you do wrong, be afraid, for rulers do not bear the sword for no reason. They are God’s servants, agents of wrath to bring punishment on the wrongdoer. </a:t>
            </a:r>
            <a:r>
              <a:rPr b="1" i="1" lang="en-US" sz="1500" spc="-1" strike="noStrike">
                <a:solidFill>
                  <a:srgbClr val="000000"/>
                </a:solidFill>
                <a:latin typeface="Roboto"/>
                <a:ea typeface="Roboto"/>
              </a:rPr>
              <a:t>5 </a:t>
            </a:r>
            <a:r>
              <a:rPr b="0" i="1" lang="en-US" sz="1500" spc="-1" strike="noStrike">
                <a:solidFill>
                  <a:srgbClr val="000000"/>
                </a:solidFill>
                <a:latin typeface="Roboto"/>
                <a:ea typeface="Roboto"/>
              </a:rPr>
              <a:t>Therefore, it is necessary to submit to the authorities, not only because of possible punishment but also as a matter of conscience.</a:t>
            </a:r>
            <a:endParaRPr b="0" lang="en-US" sz="1500" spc="-1" strike="noStrike">
              <a:latin typeface="Arial"/>
            </a:endParaRPr>
          </a:p>
          <a:p>
            <a:pPr>
              <a:lnSpc>
                <a:spcPct val="100000"/>
              </a:lnSpc>
              <a:spcBef>
                <a:spcPts val="1199"/>
              </a:spcBef>
            </a:pPr>
            <a:endParaRPr b="0" lang="en-US" sz="1500" spc="-1" strike="noStrike">
              <a:latin typeface="Arial"/>
            </a:endParaRPr>
          </a:p>
          <a:p>
            <a:pPr>
              <a:lnSpc>
                <a:spcPct val="100000"/>
              </a:lnSpc>
            </a:pPr>
            <a:endParaRPr b="0" lang="en-US" sz="1500" spc="-1" strike="noStrike">
              <a:latin typeface="Arial"/>
            </a:endParaRPr>
          </a:p>
        </p:txBody>
      </p:sp>
      <p:sp>
        <p:nvSpPr>
          <p:cNvPr id="216" name="TextShape 2"/>
          <p:cNvSpPr txBox="1"/>
          <p:nvPr/>
        </p:nvSpPr>
        <p:spPr>
          <a:xfrm>
            <a:off x="177840" y="0"/>
            <a:ext cx="6984720" cy="700920"/>
          </a:xfrm>
          <a:prstGeom prst="rect">
            <a:avLst/>
          </a:prstGeom>
          <a:solidFill>
            <a:srgbClr val="fff2cc"/>
          </a:solidFill>
          <a:ln>
            <a:noFill/>
          </a:ln>
        </p:spPr>
        <p:txBody>
          <a:bodyPr tIns="91440" bIns="91440" anchor="b"/>
          <a:p>
            <a:pPr>
              <a:lnSpc>
                <a:spcPct val="100000"/>
              </a:lnSpc>
            </a:pPr>
            <a:r>
              <a:rPr b="0" lang="en-US" sz="3300" spc="-1" strike="noStrike">
                <a:solidFill>
                  <a:srgbClr val="000000"/>
                </a:solidFill>
                <a:latin typeface="Arial"/>
                <a:ea typeface="Arial"/>
              </a:rPr>
              <a:t>Romans 13: 1-5</a:t>
            </a:r>
            <a:endParaRPr b="0" lang="en-US" sz="3300" spc="-1" strike="noStrike">
              <a:solidFill>
                <a:srgbClr val="000000"/>
              </a:solidFill>
              <a:latin typeface="Arial"/>
            </a:endParaRPr>
          </a:p>
        </p:txBody>
      </p:sp>
      <p:sp>
        <p:nvSpPr>
          <p:cNvPr id="217" name="CustomShape 3"/>
          <p:cNvSpPr/>
          <p:nvPr/>
        </p:nvSpPr>
        <p:spPr>
          <a:xfrm>
            <a:off x="334080" y="589320"/>
            <a:ext cx="8363880" cy="1529640"/>
          </a:xfrm>
          <a:prstGeom prst="rect">
            <a:avLst/>
          </a:prstGeom>
          <a:noFill/>
          <a:ln>
            <a:noFill/>
          </a:ln>
        </p:spPr>
        <p:style>
          <a:lnRef idx="0"/>
          <a:fillRef idx="0"/>
          <a:effectRef idx="0"/>
          <a:fontRef idx="minor"/>
        </p:style>
        <p:txBody>
          <a:bodyPr tIns="91440" bIns="91440"/>
          <a:p>
            <a:pPr marL="457200" indent="-345600">
              <a:lnSpc>
                <a:spcPct val="100000"/>
              </a:lnSpc>
              <a:buClr>
                <a:srgbClr val="262626"/>
              </a:buClr>
              <a:buFont typeface="Arial"/>
              <a:buChar char="-"/>
            </a:pPr>
            <a:r>
              <a:rPr b="0" lang="en-US" sz="1850" spc="-1" strike="noStrike">
                <a:solidFill>
                  <a:srgbClr val="262626"/>
                </a:solidFill>
                <a:latin typeface="Arial"/>
                <a:ea typeface="Arial"/>
              </a:rPr>
              <a:t>Used by Britain to oppose the American Revolution</a:t>
            </a:r>
            <a:endParaRPr b="0" lang="en-US" sz="1850" spc="-1" strike="noStrike">
              <a:latin typeface="Arial"/>
            </a:endParaRPr>
          </a:p>
          <a:p>
            <a:pPr marL="457200" indent="-345600">
              <a:lnSpc>
                <a:spcPct val="100000"/>
              </a:lnSpc>
              <a:buClr>
                <a:srgbClr val="262626"/>
              </a:buClr>
              <a:buFont typeface="Arial"/>
              <a:buChar char="-"/>
            </a:pPr>
            <a:r>
              <a:rPr b="0" lang="en-US" sz="1850" spc="-1" strike="noStrike">
                <a:solidFill>
                  <a:srgbClr val="262626"/>
                </a:solidFill>
                <a:latin typeface="Arial"/>
                <a:ea typeface="Arial"/>
              </a:rPr>
              <a:t>Used to support Fugitive Slave Laws</a:t>
            </a:r>
            <a:endParaRPr b="0" lang="en-US" sz="1850" spc="-1" strike="noStrike">
              <a:latin typeface="Arial"/>
            </a:endParaRPr>
          </a:p>
          <a:p>
            <a:pPr marL="457200" indent="-345600">
              <a:lnSpc>
                <a:spcPct val="100000"/>
              </a:lnSpc>
              <a:buClr>
                <a:srgbClr val="262626"/>
              </a:buClr>
              <a:buFont typeface="Arial"/>
              <a:buChar char="-"/>
            </a:pPr>
            <a:r>
              <a:rPr b="0" lang="en-US" sz="1850" spc="-1" strike="noStrike">
                <a:solidFill>
                  <a:srgbClr val="262626"/>
                </a:solidFill>
                <a:latin typeface="Arial"/>
                <a:ea typeface="Arial"/>
              </a:rPr>
              <a:t>Protestant theologian Otto Dibelius use to urge Germans to support Hitler.</a:t>
            </a:r>
            <a:endParaRPr b="0" lang="en-US" sz="1850" spc="-1" strike="noStrike">
              <a:latin typeface="Arial"/>
            </a:endParaRPr>
          </a:p>
          <a:p>
            <a:pPr marL="457200" indent="-345600">
              <a:lnSpc>
                <a:spcPct val="100000"/>
              </a:lnSpc>
              <a:buClr>
                <a:srgbClr val="262626"/>
              </a:buClr>
              <a:buFont typeface="Arial"/>
              <a:buChar char="-"/>
            </a:pPr>
            <a:r>
              <a:rPr b="0" lang="en-US" sz="1850" spc="-1" strike="noStrike">
                <a:solidFill>
                  <a:srgbClr val="262626"/>
                </a:solidFill>
                <a:latin typeface="Arial"/>
                <a:ea typeface="Arial"/>
              </a:rPr>
              <a:t>Jeff Sessions recently quoted in support of separation of immigrant families at our southern border.</a:t>
            </a:r>
            <a:endParaRPr b="0" lang="en-US" sz="185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311760" y="444960"/>
            <a:ext cx="85201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Rebelling against that authority</a:t>
            </a:r>
            <a:endParaRPr b="0" lang="en-US" sz="2800" spc="-1" strike="noStrike">
              <a:solidFill>
                <a:srgbClr val="000000"/>
              </a:solidFill>
              <a:latin typeface="Arial"/>
            </a:endParaRPr>
          </a:p>
        </p:txBody>
      </p:sp>
      <p:sp>
        <p:nvSpPr>
          <p:cNvPr id="219" name="TextShape 2"/>
          <p:cNvSpPr txBox="1"/>
          <p:nvPr/>
        </p:nvSpPr>
        <p:spPr>
          <a:xfrm>
            <a:off x="3108240" y="1152360"/>
            <a:ext cx="5724000" cy="2507760"/>
          </a:xfrm>
          <a:prstGeom prst="rect">
            <a:avLst/>
          </a:prstGeom>
          <a:noFill/>
          <a:ln>
            <a:noFill/>
          </a:ln>
        </p:spPr>
        <p:txBody>
          <a:bodyPr tIns="91440" bIns="91440"/>
          <a:p>
            <a:pPr>
              <a:lnSpc>
                <a:spcPct val="115000"/>
              </a:lnSpc>
            </a:pPr>
            <a:r>
              <a:rPr b="0" i="1" lang="en-US" sz="2400" spc="-1" strike="noStrike">
                <a:solidFill>
                  <a:srgbClr val="292929"/>
                </a:solidFill>
                <a:latin typeface="Georgia"/>
                <a:ea typeface="Georgia"/>
              </a:rPr>
              <a:t>I appear this evening as a thief and a robber. I stole this head, these limbs, this body from my master, and ran off with them.</a:t>
            </a:r>
            <a:endParaRPr b="0" lang="en-US" sz="2400" spc="-1" strike="noStrike">
              <a:solidFill>
                <a:srgbClr val="000000"/>
              </a:solidFill>
              <a:latin typeface="Arial"/>
            </a:endParaRPr>
          </a:p>
          <a:p>
            <a:pPr>
              <a:lnSpc>
                <a:spcPct val="100000"/>
              </a:lnSpc>
              <a:spcBef>
                <a:spcPts val="1599"/>
              </a:spcBef>
            </a:pPr>
            <a:r>
              <a:rPr b="0" lang="en-US" sz="2400" spc="-1" strike="noStrike">
                <a:solidFill>
                  <a:srgbClr val="000000"/>
                </a:solidFill>
                <a:latin typeface="Arial"/>
                <a:ea typeface="Arial"/>
              </a:rPr>
              <a:t>Frederick Douglas</a:t>
            </a:r>
            <a:endParaRPr b="0" lang="en-US" sz="2400" spc="-1" strike="noStrike">
              <a:solidFill>
                <a:srgbClr val="000000"/>
              </a:solidFill>
              <a:latin typeface="Arial"/>
            </a:endParaRPr>
          </a:p>
        </p:txBody>
      </p:sp>
      <p:pic>
        <p:nvPicPr>
          <p:cNvPr id="220" name="Google Shape;180;p30" descr=""/>
          <p:cNvPicPr/>
          <p:nvPr/>
        </p:nvPicPr>
        <p:blipFill>
          <a:blip r:embed="rId1"/>
          <a:stretch/>
        </p:blipFill>
        <p:spPr>
          <a:xfrm>
            <a:off x="846720" y="1208160"/>
            <a:ext cx="2095200" cy="3304800"/>
          </a:xfrm>
          <a:prstGeom prst="rect">
            <a:avLst/>
          </a:prstGeom>
          <a:ln>
            <a:noFill/>
          </a:ln>
        </p:spPr>
      </p:pic>
      <p:sp>
        <p:nvSpPr>
          <p:cNvPr id="221" name="CustomShape 3"/>
          <p:cNvSpPr/>
          <p:nvPr/>
        </p:nvSpPr>
        <p:spPr>
          <a:xfrm>
            <a:off x="3108240" y="4212720"/>
            <a:ext cx="5724000" cy="646560"/>
          </a:xfrm>
          <a:prstGeom prst="rect">
            <a:avLst/>
          </a:prstGeom>
          <a:noFill/>
          <a:ln>
            <a:noFill/>
          </a:ln>
        </p:spPr>
        <p:style>
          <a:lnRef idx="0"/>
          <a:fillRef idx="0"/>
          <a:effectRef idx="0"/>
          <a:fontRef idx="minor"/>
        </p:style>
        <p:txBody>
          <a:bodyPr tIns="91440" bIns="91440"/>
          <a:p>
            <a:pPr>
              <a:lnSpc>
                <a:spcPct val="100000"/>
              </a:lnSpc>
            </a:pPr>
            <a:r>
              <a:rPr b="0" lang="en-US" sz="2100" spc="-1" strike="noStrike">
                <a:solidFill>
                  <a:srgbClr val="000000"/>
                </a:solidFill>
                <a:latin typeface="Arial"/>
                <a:ea typeface="Arial"/>
              </a:rPr>
              <a:t>When is it right to rebel against authority?</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311760" y="183600"/>
            <a:ext cx="8520120" cy="621000"/>
          </a:xfrm>
          <a:prstGeom prst="rect">
            <a:avLst/>
          </a:prstGeom>
          <a:solidFill>
            <a:srgbClr val="fff2cc"/>
          </a:solidFill>
          <a:ln>
            <a:noFill/>
          </a:ln>
        </p:spPr>
        <p:txBody>
          <a:bodyPr tIns="91440" bIns="91440"/>
          <a:p>
            <a:pPr>
              <a:lnSpc>
                <a:spcPct val="100000"/>
              </a:lnSpc>
            </a:pPr>
            <a:r>
              <a:rPr b="1" lang="en-US" sz="2800" spc="-1" strike="noStrike">
                <a:solidFill>
                  <a:srgbClr val="595959"/>
                </a:solidFill>
                <a:latin typeface="Arial"/>
                <a:ea typeface="Arial"/>
              </a:rPr>
              <a:t>Questions for Breakout Groups</a:t>
            </a:r>
            <a:endParaRPr b="0" lang="en-US" sz="2800" spc="-1" strike="noStrike">
              <a:latin typeface="Arial"/>
            </a:endParaRPr>
          </a:p>
        </p:txBody>
      </p:sp>
      <p:sp>
        <p:nvSpPr>
          <p:cNvPr id="223" name="CustomShape 2"/>
          <p:cNvSpPr/>
          <p:nvPr/>
        </p:nvSpPr>
        <p:spPr>
          <a:xfrm>
            <a:off x="378720" y="993960"/>
            <a:ext cx="8282880" cy="356544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000000"/>
                </a:solidFill>
                <a:latin typeface="Arial"/>
                <a:ea typeface="Arial"/>
              </a:rPr>
              <a:t>What is God’s role in slavery? Did God want Joseph to be sold to Egypt? Were the Israelites pre-ordained to be slaves? Were the Africans who were enslaved in America?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Arial"/>
              </a:rPr>
              <a:t>Are modern Islamophobia &amp; anti-Semitism the cause or result of terrorism?</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Arial"/>
                <a:ea typeface="Arial"/>
              </a:rPr>
              <a:t>When is it right to rebel against authority?</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Google Shape;61;p14" descr=""/>
          <p:cNvPicPr/>
          <p:nvPr/>
        </p:nvPicPr>
        <p:blipFill>
          <a:blip r:embed="rId1"/>
          <a:stretch/>
        </p:blipFill>
        <p:spPr>
          <a:xfrm>
            <a:off x="5187960" y="1636560"/>
            <a:ext cx="3691440" cy="2912760"/>
          </a:xfrm>
          <a:prstGeom prst="rect">
            <a:avLst/>
          </a:prstGeom>
          <a:ln>
            <a:noFill/>
          </a:ln>
        </p:spPr>
      </p:pic>
      <p:sp>
        <p:nvSpPr>
          <p:cNvPr id="166" name="TextShape 1"/>
          <p:cNvSpPr txBox="1"/>
          <p:nvPr/>
        </p:nvSpPr>
        <p:spPr>
          <a:xfrm>
            <a:off x="311760" y="121680"/>
            <a:ext cx="8520120" cy="642960"/>
          </a:xfrm>
          <a:prstGeom prst="rect">
            <a:avLst/>
          </a:prstGeom>
          <a:solidFill>
            <a:srgbClr val="fff2cc"/>
          </a:solidFill>
          <a:ln>
            <a:noFill/>
          </a:ln>
        </p:spPr>
        <p:txBody>
          <a:bodyPr tIns="91440" bIns="91440" anchor="b"/>
          <a:p>
            <a:pPr>
              <a:lnSpc>
                <a:spcPct val="100000"/>
              </a:lnSpc>
            </a:pPr>
            <a:r>
              <a:rPr b="0" lang="en-US" sz="3000" spc="-1" strike="noStrike">
                <a:solidFill>
                  <a:srgbClr val="000000"/>
                </a:solidFill>
                <a:latin typeface="Arial"/>
                <a:ea typeface="Arial"/>
              </a:rPr>
              <a:t>Drunk Noah</a:t>
            </a:r>
            <a:r>
              <a:rPr b="0" i="1" lang="en-US" sz="3000" spc="-1" strike="noStrike">
                <a:solidFill>
                  <a:srgbClr val="000000"/>
                </a:solidFill>
                <a:latin typeface="Arial"/>
                <a:ea typeface="Arial"/>
              </a:rPr>
              <a:t> &amp; </a:t>
            </a:r>
            <a:r>
              <a:rPr b="0" lang="en-US" sz="3000" spc="-1" strike="noStrike">
                <a:solidFill>
                  <a:srgbClr val="000000"/>
                </a:solidFill>
                <a:latin typeface="Arial"/>
                <a:ea typeface="Arial"/>
              </a:rPr>
              <a:t>the curse of Canaan</a:t>
            </a:r>
            <a:r>
              <a:rPr b="0" lang="en-US" sz="3600" spc="-1" strike="noStrike">
                <a:solidFill>
                  <a:srgbClr val="000000"/>
                </a:solidFill>
                <a:latin typeface="Arial"/>
                <a:ea typeface="Arial"/>
              </a:rPr>
              <a:t> </a:t>
            </a:r>
            <a:r>
              <a:rPr b="0" i="1" lang="en-US" sz="1900" spc="-1" strike="noStrike">
                <a:solidFill>
                  <a:srgbClr val="000000"/>
                </a:solidFill>
                <a:latin typeface="Arial"/>
                <a:ea typeface="Arial"/>
              </a:rPr>
              <a:t>(@2500 BCE)</a:t>
            </a:r>
            <a:endParaRPr b="0" lang="en-US" sz="1900" spc="-1" strike="noStrike">
              <a:solidFill>
                <a:srgbClr val="000000"/>
              </a:solidFill>
              <a:latin typeface="Arial"/>
            </a:endParaRPr>
          </a:p>
        </p:txBody>
      </p:sp>
      <p:sp>
        <p:nvSpPr>
          <p:cNvPr id="167" name="TextShape 2"/>
          <p:cNvSpPr txBox="1"/>
          <p:nvPr/>
        </p:nvSpPr>
        <p:spPr>
          <a:xfrm>
            <a:off x="190440" y="962280"/>
            <a:ext cx="5283720" cy="4180680"/>
          </a:xfrm>
          <a:prstGeom prst="rect">
            <a:avLst/>
          </a:prstGeom>
          <a:noFill/>
          <a:ln>
            <a:noFill/>
          </a:ln>
        </p:spPr>
        <p:txBody>
          <a:bodyPr tIns="91440" bIns="91440"/>
          <a:p>
            <a:pPr>
              <a:lnSpc>
                <a:spcPct val="100000"/>
              </a:lnSpc>
            </a:pPr>
            <a:r>
              <a:rPr b="1" lang="en-US" sz="2200" spc="-1" strike="noStrike">
                <a:solidFill>
                  <a:srgbClr val="000000"/>
                </a:solidFill>
                <a:latin typeface="Arial"/>
                <a:ea typeface="Arial"/>
              </a:rPr>
              <a:t>Genesis 9: 18-27 </a:t>
            </a:r>
            <a:endParaRPr b="0" lang="en-US" sz="2200" spc="-1" strike="noStrike">
              <a:latin typeface="Arial"/>
            </a:endParaRPr>
          </a:p>
          <a:p>
            <a:pPr>
              <a:lnSpc>
                <a:spcPct val="100000"/>
              </a:lnSpc>
            </a:pPr>
            <a:r>
              <a:rPr b="0" lang="en-US" sz="900" spc="-1" strike="noStrike">
                <a:solidFill>
                  <a:srgbClr val="000000"/>
                </a:solidFill>
                <a:latin typeface="Arial"/>
                <a:ea typeface="Arial"/>
              </a:rPr>
              <a:t>24 </a:t>
            </a:r>
            <a:r>
              <a:rPr b="0" lang="en-US" sz="1500" spc="-1" strike="noStrike">
                <a:solidFill>
                  <a:srgbClr val="000000"/>
                </a:solidFill>
                <a:latin typeface="Arial"/>
                <a:ea typeface="Arial"/>
              </a:rPr>
              <a:t>When Noah awoke from his wine and found out what his youngest son had done to him, </a:t>
            </a:r>
            <a:r>
              <a:rPr b="0" lang="en-US" sz="900" spc="-1" strike="noStrike">
                <a:solidFill>
                  <a:srgbClr val="000000"/>
                </a:solidFill>
                <a:latin typeface="Arial"/>
                <a:ea typeface="Arial"/>
              </a:rPr>
              <a:t>25</a:t>
            </a:r>
            <a:r>
              <a:rPr b="0" lang="en-US" sz="700" spc="-1" strike="noStrike">
                <a:solidFill>
                  <a:srgbClr val="000000"/>
                </a:solidFill>
                <a:latin typeface="Arial"/>
                <a:ea typeface="Arial"/>
              </a:rPr>
              <a:t> </a:t>
            </a:r>
            <a:r>
              <a:rPr b="0" lang="en-US" sz="1500" spc="-1" strike="noStrike">
                <a:solidFill>
                  <a:srgbClr val="000000"/>
                </a:solidFill>
                <a:latin typeface="Arial"/>
                <a:ea typeface="Arial"/>
              </a:rPr>
              <a:t>he said,</a:t>
            </a:r>
            <a:endParaRPr b="0" lang="en-US" sz="1500" spc="-1" strike="noStrike">
              <a:latin typeface="Arial"/>
            </a:endParaRPr>
          </a:p>
          <a:p>
            <a:pPr>
              <a:lnSpc>
                <a:spcPct val="100000"/>
              </a:lnSpc>
            </a:pPr>
            <a:r>
              <a:rPr b="0" lang="en-US" sz="1500" spc="-1" strike="noStrike">
                <a:solidFill>
                  <a:srgbClr val="000000"/>
                </a:solidFill>
                <a:latin typeface="Arial"/>
                <a:ea typeface="Arial"/>
              </a:rPr>
              <a:t>“</a:t>
            </a:r>
            <a:r>
              <a:rPr b="0" lang="en-US" sz="1500" spc="-1" strike="noStrike">
                <a:solidFill>
                  <a:srgbClr val="000000"/>
                </a:solidFill>
                <a:latin typeface="Arial"/>
                <a:ea typeface="Arial"/>
              </a:rPr>
              <a:t>Cursed be Canaan!</a:t>
            </a:r>
            <a:endParaRPr b="0" lang="en-US" sz="1500" spc="-1" strike="noStrike">
              <a:latin typeface="Arial"/>
            </a:endParaRPr>
          </a:p>
          <a:p>
            <a:pPr>
              <a:lnSpc>
                <a:spcPct val="100000"/>
              </a:lnSpc>
            </a:pPr>
            <a:r>
              <a:rPr b="0" lang="en-US" sz="1500" spc="-1" strike="noStrike">
                <a:solidFill>
                  <a:srgbClr val="000000"/>
                </a:solidFill>
                <a:latin typeface="Arial"/>
                <a:ea typeface="Arial"/>
              </a:rPr>
              <a:t>    </a:t>
            </a:r>
            <a:r>
              <a:rPr b="0" lang="en-US" sz="1500" spc="-1" strike="noStrike">
                <a:solidFill>
                  <a:srgbClr val="000000"/>
                </a:solidFill>
                <a:latin typeface="Arial"/>
                <a:ea typeface="Arial"/>
              </a:rPr>
              <a:t>The lowest of slaves</a:t>
            </a:r>
            <a:endParaRPr b="0" lang="en-US" sz="1500" spc="-1" strike="noStrike">
              <a:latin typeface="Arial"/>
            </a:endParaRPr>
          </a:p>
          <a:p>
            <a:pPr>
              <a:lnSpc>
                <a:spcPct val="100000"/>
              </a:lnSpc>
            </a:pPr>
            <a:r>
              <a:rPr b="0" lang="en-US" sz="1500" spc="-1" strike="noStrike">
                <a:solidFill>
                  <a:srgbClr val="000000"/>
                </a:solidFill>
                <a:latin typeface="Arial"/>
                <a:ea typeface="Arial"/>
              </a:rPr>
              <a:t>    </a:t>
            </a:r>
            <a:r>
              <a:rPr b="0" lang="en-US" sz="1500" spc="-1" strike="noStrike">
                <a:solidFill>
                  <a:srgbClr val="000000"/>
                </a:solidFill>
                <a:latin typeface="Arial"/>
                <a:ea typeface="Arial"/>
              </a:rPr>
              <a:t>will he be to his brothers.”</a:t>
            </a:r>
            <a:endParaRPr b="0" lang="en-US" sz="1500" spc="-1" strike="noStrike">
              <a:latin typeface="Arial"/>
            </a:endParaRPr>
          </a:p>
          <a:p>
            <a:pPr>
              <a:lnSpc>
                <a:spcPct val="100000"/>
              </a:lnSpc>
            </a:pPr>
            <a:endParaRPr b="0" lang="en-US" sz="1500" spc="-1" strike="noStrike">
              <a:latin typeface="Arial"/>
            </a:endParaRPr>
          </a:p>
          <a:p>
            <a:pPr>
              <a:lnSpc>
                <a:spcPct val="100000"/>
              </a:lnSpc>
            </a:pPr>
            <a:r>
              <a:rPr b="0" lang="en-US" sz="900" spc="-1" strike="noStrike">
                <a:solidFill>
                  <a:srgbClr val="000000"/>
                </a:solidFill>
                <a:latin typeface="Arial"/>
                <a:ea typeface="Arial"/>
              </a:rPr>
              <a:t>26</a:t>
            </a:r>
            <a:r>
              <a:rPr b="0" lang="en-US" sz="1500" spc="-1" strike="noStrike">
                <a:solidFill>
                  <a:srgbClr val="000000"/>
                </a:solidFill>
                <a:latin typeface="Arial"/>
                <a:ea typeface="Arial"/>
              </a:rPr>
              <a:t> He also said,</a:t>
            </a:r>
            <a:endParaRPr b="0" lang="en-US" sz="1500" spc="-1" strike="noStrike">
              <a:latin typeface="Arial"/>
            </a:endParaRPr>
          </a:p>
          <a:p>
            <a:pPr>
              <a:lnSpc>
                <a:spcPct val="100000"/>
              </a:lnSpc>
            </a:pPr>
            <a:r>
              <a:rPr b="0" lang="en-US" sz="1500" spc="-1" strike="noStrike">
                <a:solidFill>
                  <a:srgbClr val="000000"/>
                </a:solidFill>
                <a:latin typeface="Arial"/>
                <a:ea typeface="Arial"/>
              </a:rPr>
              <a:t>“</a:t>
            </a:r>
            <a:r>
              <a:rPr b="0" lang="en-US" sz="1500" spc="-1" strike="noStrike">
                <a:solidFill>
                  <a:srgbClr val="000000"/>
                </a:solidFill>
                <a:latin typeface="Arial"/>
                <a:ea typeface="Arial"/>
              </a:rPr>
              <a:t>Praise be to the Lord, the God of Shem!</a:t>
            </a:r>
            <a:endParaRPr b="0" lang="en-US" sz="1500" spc="-1" strike="noStrike">
              <a:latin typeface="Arial"/>
            </a:endParaRPr>
          </a:p>
          <a:p>
            <a:pPr>
              <a:lnSpc>
                <a:spcPct val="100000"/>
              </a:lnSpc>
            </a:pPr>
            <a:r>
              <a:rPr b="0" lang="en-US" sz="1500" spc="-1" strike="noStrike">
                <a:solidFill>
                  <a:srgbClr val="000000"/>
                </a:solidFill>
                <a:latin typeface="Arial"/>
                <a:ea typeface="Arial"/>
              </a:rPr>
              <a:t>    </a:t>
            </a:r>
            <a:r>
              <a:rPr b="0" lang="en-US" sz="1500" spc="-1" strike="noStrike">
                <a:solidFill>
                  <a:srgbClr val="000000"/>
                </a:solidFill>
                <a:latin typeface="Arial"/>
                <a:ea typeface="Arial"/>
              </a:rPr>
              <a:t>May Canaan be the slave of Shem.</a:t>
            </a:r>
            <a:endParaRPr b="0" lang="en-US" sz="1500" spc="-1" strike="noStrike">
              <a:latin typeface="Arial"/>
            </a:endParaRPr>
          </a:p>
          <a:p>
            <a:pPr>
              <a:lnSpc>
                <a:spcPct val="100000"/>
              </a:lnSpc>
            </a:pPr>
            <a:r>
              <a:rPr b="0" lang="en-US" sz="900" spc="-1" strike="noStrike">
                <a:solidFill>
                  <a:srgbClr val="000000"/>
                </a:solidFill>
                <a:latin typeface="Arial"/>
                <a:ea typeface="Arial"/>
              </a:rPr>
              <a:t>27 </a:t>
            </a:r>
            <a:r>
              <a:rPr b="0" lang="en-US" sz="1500" spc="-1" strike="noStrike">
                <a:solidFill>
                  <a:srgbClr val="000000"/>
                </a:solidFill>
                <a:latin typeface="Arial"/>
                <a:ea typeface="Arial"/>
              </a:rPr>
              <a:t>May God extend Japheth’s territory;</a:t>
            </a:r>
            <a:endParaRPr b="0" lang="en-US" sz="1500" spc="-1" strike="noStrike">
              <a:latin typeface="Arial"/>
            </a:endParaRPr>
          </a:p>
          <a:p>
            <a:pPr>
              <a:lnSpc>
                <a:spcPct val="100000"/>
              </a:lnSpc>
            </a:pPr>
            <a:r>
              <a:rPr b="0" lang="en-US" sz="1500" spc="-1" strike="noStrike">
                <a:solidFill>
                  <a:srgbClr val="000000"/>
                </a:solidFill>
                <a:latin typeface="Arial"/>
                <a:ea typeface="Arial"/>
              </a:rPr>
              <a:t>    </a:t>
            </a:r>
            <a:r>
              <a:rPr b="0" lang="en-US" sz="1500" spc="-1" strike="noStrike">
                <a:solidFill>
                  <a:srgbClr val="000000"/>
                </a:solidFill>
                <a:latin typeface="Arial"/>
                <a:ea typeface="Arial"/>
              </a:rPr>
              <a:t>may Japheth live in the tents of Shem,</a:t>
            </a:r>
            <a:endParaRPr b="0" lang="en-US" sz="1500" spc="-1" strike="noStrike">
              <a:latin typeface="Arial"/>
            </a:endParaRPr>
          </a:p>
          <a:p>
            <a:pPr>
              <a:lnSpc>
                <a:spcPct val="100000"/>
              </a:lnSpc>
            </a:pPr>
            <a:r>
              <a:rPr b="0" lang="en-US" sz="1500" spc="-1" strike="noStrike">
                <a:solidFill>
                  <a:srgbClr val="000000"/>
                </a:solidFill>
                <a:latin typeface="Arial"/>
                <a:ea typeface="Arial"/>
              </a:rPr>
              <a:t>    </a:t>
            </a:r>
            <a:r>
              <a:rPr b="0" lang="en-US" sz="1500" spc="-1" strike="noStrike">
                <a:solidFill>
                  <a:srgbClr val="000000"/>
                </a:solidFill>
                <a:latin typeface="Arial"/>
                <a:ea typeface="Arial"/>
              </a:rPr>
              <a:t>and may Canaan be the slave of Japheth.”</a:t>
            </a:r>
            <a:endParaRPr b="0" lang="en-US" sz="1500" spc="-1" strike="noStrike">
              <a:latin typeface="Arial"/>
            </a:endParaRPr>
          </a:p>
          <a:p>
            <a:pPr>
              <a:lnSpc>
                <a:spcPct val="100000"/>
              </a:lnSpc>
            </a:pPr>
            <a:endParaRPr b="0" lang="en-US" sz="1500" spc="-1" strike="noStrike">
              <a:latin typeface="Arial"/>
            </a:endParaRPr>
          </a:p>
          <a:p>
            <a:pPr>
              <a:lnSpc>
                <a:spcPct val="100000"/>
              </a:lnSpc>
            </a:pPr>
            <a:r>
              <a:rPr b="0" lang="en-US" sz="2000" spc="-1" strike="noStrike">
                <a:solidFill>
                  <a:srgbClr val="000000"/>
                </a:solidFill>
                <a:latin typeface="Arial"/>
                <a:ea typeface="Arial"/>
              </a:rPr>
              <a:t>No mention of skin color here, but black skin came to be understood as part of this curse.</a:t>
            </a:r>
            <a:endParaRPr b="0" lang="en-US" sz="2000" spc="-1" strike="noStrike">
              <a:latin typeface="Arial"/>
            </a:endParaRPr>
          </a:p>
        </p:txBody>
      </p:sp>
      <p:sp>
        <p:nvSpPr>
          <p:cNvPr id="168" name="CustomShape 3"/>
          <p:cNvSpPr/>
          <p:nvPr/>
        </p:nvSpPr>
        <p:spPr>
          <a:xfrm>
            <a:off x="5979600" y="824400"/>
            <a:ext cx="2347560" cy="752760"/>
          </a:xfrm>
          <a:prstGeom prst="rect">
            <a:avLst/>
          </a:prstGeom>
          <a:noFill/>
          <a:ln>
            <a:noFill/>
          </a:ln>
        </p:spPr>
        <p:style>
          <a:lnRef idx="0"/>
          <a:fillRef idx="0"/>
          <a:effectRef idx="0"/>
          <a:fontRef idx="minor"/>
        </p:style>
        <p:txBody>
          <a:bodyPr tIns="91440" bIns="91440"/>
          <a:p>
            <a:pPr algn="ctr">
              <a:lnSpc>
                <a:spcPct val="100000"/>
              </a:lnSpc>
            </a:pPr>
            <a:r>
              <a:rPr b="1" lang="en-US" sz="2000" spc="-1" strike="noStrike">
                <a:solidFill>
                  <a:srgbClr val="000000"/>
                </a:solidFill>
                <a:latin typeface="Arial"/>
                <a:ea typeface="Arial"/>
              </a:rPr>
              <a:t>Noah’s grandson Ham’s son</a:t>
            </a:r>
            <a:endParaRPr b="0" lang="en-US" sz="20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201240" y="230760"/>
            <a:ext cx="8520120" cy="792360"/>
          </a:xfrm>
          <a:prstGeom prst="rect">
            <a:avLst/>
          </a:prstGeom>
          <a:noFill/>
          <a:ln>
            <a:noFill/>
          </a:ln>
        </p:spPr>
        <p:txBody>
          <a:bodyPr tIns="91440" bIns="91440"/>
          <a:p>
            <a:pPr>
              <a:lnSpc>
                <a:spcPct val="100000"/>
              </a:lnSpc>
            </a:pPr>
            <a:r>
              <a:rPr b="0" lang="en-US" sz="2800" spc="-1" strike="noStrike">
                <a:solidFill>
                  <a:srgbClr val="595959"/>
                </a:solidFill>
                <a:latin typeface="Arial"/>
                <a:ea typeface="Arial"/>
              </a:rPr>
              <a:t>We shall know them by their fruits...</a:t>
            </a:r>
            <a:endParaRPr b="0" lang="en-US" sz="2800" spc="-1" strike="noStrike">
              <a:latin typeface="Arial"/>
            </a:endParaRPr>
          </a:p>
        </p:txBody>
      </p:sp>
      <p:sp>
        <p:nvSpPr>
          <p:cNvPr id="225" name="CustomShape 2"/>
          <p:cNvSpPr/>
          <p:nvPr/>
        </p:nvSpPr>
        <p:spPr>
          <a:xfrm>
            <a:off x="335520" y="619560"/>
            <a:ext cx="8251560" cy="4428720"/>
          </a:xfrm>
          <a:prstGeom prst="rect">
            <a:avLst/>
          </a:prstGeom>
          <a:noFill/>
          <a:ln>
            <a:noFill/>
          </a:ln>
        </p:spPr>
        <p:style>
          <a:lnRef idx="0"/>
          <a:fillRef idx="0"/>
          <a:effectRef idx="0"/>
          <a:fontRef idx="minor"/>
        </p:style>
        <p:txBody>
          <a:bodyPr tIns="91440" bIns="91440"/>
          <a:p>
            <a:pPr>
              <a:lnSpc>
                <a:spcPct val="115000"/>
              </a:lnSpc>
              <a:spcBef>
                <a:spcPts val="1199"/>
              </a:spcBef>
            </a:pPr>
            <a:r>
              <a:rPr b="1" lang="en-US" sz="1700" spc="-1" strike="noStrike">
                <a:solidFill>
                  <a:srgbClr val="000000"/>
                </a:solidFill>
                <a:latin typeface="Roboto"/>
                <a:ea typeface="Roboto"/>
              </a:rPr>
              <a:t>Galatians 5</a:t>
            </a:r>
            <a:endParaRPr b="0" lang="en-US" sz="1700" spc="-1" strike="noStrike">
              <a:latin typeface="Arial"/>
            </a:endParaRPr>
          </a:p>
          <a:p>
            <a:pPr>
              <a:lnSpc>
                <a:spcPct val="115000"/>
              </a:lnSpc>
              <a:spcBef>
                <a:spcPts val="1199"/>
              </a:spcBef>
            </a:pPr>
            <a:r>
              <a:rPr b="1" lang="en-US" sz="1400" spc="-1" strike="noStrike" baseline="30000">
                <a:solidFill>
                  <a:srgbClr val="000000"/>
                </a:solidFill>
                <a:latin typeface="Roboto"/>
                <a:ea typeface="Roboto"/>
              </a:rPr>
              <a:t>1</a:t>
            </a:r>
            <a:r>
              <a:rPr b="1" lang="en-US" sz="1400" spc="-1" strike="noStrike">
                <a:solidFill>
                  <a:srgbClr val="000000"/>
                </a:solidFill>
                <a:latin typeface="Roboto"/>
                <a:ea typeface="Roboto"/>
              </a:rPr>
              <a:t> </a:t>
            </a:r>
            <a:r>
              <a:rPr b="1" lang="en-US" sz="1600" spc="-1" strike="noStrike">
                <a:solidFill>
                  <a:srgbClr val="000000"/>
                </a:solidFill>
                <a:latin typeface="Roboto"/>
                <a:ea typeface="Roboto"/>
              </a:rPr>
              <a:t>It is for freedom that Christ has set us free.</a:t>
            </a:r>
            <a:r>
              <a:rPr b="0" lang="en-US" sz="1600" spc="-1" strike="noStrike">
                <a:solidFill>
                  <a:srgbClr val="000000"/>
                </a:solidFill>
                <a:latin typeface="Roboto"/>
                <a:ea typeface="Roboto"/>
              </a:rPr>
              <a:t> </a:t>
            </a:r>
            <a:r>
              <a:rPr b="0" lang="en-US" sz="1400" spc="-1" strike="noStrike">
                <a:solidFill>
                  <a:srgbClr val="000000"/>
                </a:solidFill>
                <a:latin typeface="Roboto"/>
                <a:ea typeface="Roboto"/>
              </a:rPr>
              <a:t>Stand firm, then, and do not let yourselves be burdened again by a yoke of slavery…. </a:t>
            </a:r>
            <a:endParaRPr b="0" lang="en-US" sz="1400" spc="-1" strike="noStrike">
              <a:latin typeface="Arial"/>
            </a:endParaRPr>
          </a:p>
          <a:p>
            <a:pPr>
              <a:lnSpc>
                <a:spcPct val="115000"/>
              </a:lnSpc>
              <a:spcBef>
                <a:spcPts val="1199"/>
              </a:spcBef>
            </a:pPr>
            <a:r>
              <a:rPr b="1" lang="en-US" sz="1400" spc="-1" strike="noStrike">
                <a:solidFill>
                  <a:srgbClr val="000000"/>
                </a:solidFill>
                <a:latin typeface="Roboto"/>
                <a:ea typeface="Roboto"/>
              </a:rPr>
              <a:t>...</a:t>
            </a:r>
            <a:r>
              <a:rPr b="1" lang="en-US" sz="1400" spc="-1" strike="noStrike" baseline="30000">
                <a:solidFill>
                  <a:srgbClr val="000000"/>
                </a:solidFill>
                <a:latin typeface="Roboto"/>
                <a:ea typeface="Roboto"/>
              </a:rPr>
              <a:t>13</a:t>
            </a:r>
            <a:r>
              <a:rPr b="0" lang="en-US" sz="1400" spc="-1" strike="noStrike">
                <a:solidFill>
                  <a:srgbClr val="000000"/>
                </a:solidFill>
                <a:latin typeface="Roboto"/>
                <a:ea typeface="Roboto"/>
              </a:rPr>
              <a:t>You, my brothers and sisters, were called to be free. But do not use your freedom to indulge the flesh; rather, serve one another humbly in love. </a:t>
            </a:r>
            <a:r>
              <a:rPr b="1" lang="en-US" sz="1500" spc="-1" strike="noStrike">
                <a:solidFill>
                  <a:srgbClr val="000000"/>
                </a:solidFill>
                <a:latin typeface="Roboto"/>
                <a:ea typeface="Roboto"/>
              </a:rPr>
              <a:t>For the entire law is fulfilled in keeping this one command: “Love your neighbor as yourself.”</a:t>
            </a:r>
            <a:r>
              <a:rPr b="1" lang="en-US" sz="1050" spc="-1" strike="noStrike">
                <a:solidFill>
                  <a:srgbClr val="000000"/>
                </a:solidFill>
                <a:latin typeface="Roboto"/>
                <a:ea typeface="Roboto"/>
              </a:rPr>
              <a:t> </a:t>
            </a:r>
            <a:r>
              <a:rPr b="1" lang="en-US" sz="1400" spc="-1" strike="noStrike">
                <a:solidFill>
                  <a:srgbClr val="000000"/>
                </a:solidFill>
                <a:latin typeface="Roboto"/>
                <a:ea typeface="Roboto"/>
              </a:rPr>
              <a:t> </a:t>
            </a:r>
            <a:r>
              <a:rPr b="0" lang="en-US" sz="1400" spc="-1" strike="noStrike">
                <a:solidFill>
                  <a:srgbClr val="000000"/>
                </a:solidFill>
                <a:latin typeface="Roboto"/>
                <a:ea typeface="Roboto"/>
              </a:rPr>
              <a:t>If you bite and devour each other, watch out or you will be destroyed by each other...</a:t>
            </a:r>
            <a:endParaRPr b="0" lang="en-US" sz="1400" spc="-1" strike="noStrike">
              <a:latin typeface="Arial"/>
            </a:endParaRPr>
          </a:p>
          <a:p>
            <a:pPr>
              <a:lnSpc>
                <a:spcPct val="115000"/>
              </a:lnSpc>
              <a:spcBef>
                <a:spcPts val="1199"/>
              </a:spcBef>
            </a:pPr>
            <a:r>
              <a:rPr b="1" lang="en-US" sz="1400" spc="-1" strike="noStrike">
                <a:solidFill>
                  <a:srgbClr val="000000"/>
                </a:solidFill>
                <a:latin typeface="Roboto"/>
                <a:ea typeface="Roboto"/>
              </a:rPr>
              <a:t>… </a:t>
            </a:r>
            <a:r>
              <a:rPr b="1" lang="en-US" sz="1400" spc="-1" strike="noStrike" baseline="30000">
                <a:solidFill>
                  <a:srgbClr val="000000"/>
                </a:solidFill>
                <a:latin typeface="Roboto"/>
                <a:ea typeface="Roboto"/>
              </a:rPr>
              <a:t>19</a:t>
            </a:r>
            <a:r>
              <a:rPr b="1" lang="en-US" sz="1400" spc="-1" strike="noStrike">
                <a:solidFill>
                  <a:srgbClr val="000000"/>
                </a:solidFill>
                <a:latin typeface="Roboto"/>
                <a:ea typeface="Roboto"/>
              </a:rPr>
              <a:t> </a:t>
            </a:r>
            <a:r>
              <a:rPr b="0" lang="en-US" sz="1400" spc="-1" strike="noStrike">
                <a:solidFill>
                  <a:srgbClr val="000000"/>
                </a:solidFill>
                <a:latin typeface="Roboto"/>
                <a:ea typeface="Roboto"/>
              </a:rPr>
              <a:t>The acts of the flesh are obvious: sexual immorality, impurity and debauchery; idolatry and witchcraft; hatred, discord, jealousy, fits of rage, selfish ambition, dissensions, factions </a:t>
            </a:r>
            <a:r>
              <a:rPr b="1" lang="en-US" sz="1400" spc="-1" strike="noStrike">
                <a:solidFill>
                  <a:srgbClr val="000000"/>
                </a:solidFill>
                <a:latin typeface="Roboto"/>
                <a:ea typeface="Roboto"/>
              </a:rPr>
              <a:t> </a:t>
            </a:r>
            <a:r>
              <a:rPr b="0" lang="en-US" sz="1400" spc="-1" strike="noStrike">
                <a:solidFill>
                  <a:srgbClr val="000000"/>
                </a:solidFill>
                <a:latin typeface="Roboto"/>
                <a:ea typeface="Roboto"/>
              </a:rPr>
              <a:t>and envy; drunkenness, orgies, and the like. I warn you, as I did before, that those who live like this will not inherit the kingdom of God.</a:t>
            </a:r>
            <a:endParaRPr b="0" lang="en-US" sz="1400" spc="-1" strike="noStrike">
              <a:latin typeface="Arial"/>
            </a:endParaRPr>
          </a:p>
          <a:p>
            <a:pPr>
              <a:lnSpc>
                <a:spcPct val="115000"/>
              </a:lnSpc>
              <a:spcBef>
                <a:spcPts val="1199"/>
              </a:spcBef>
            </a:pPr>
            <a:r>
              <a:rPr b="1" lang="en-US" sz="1700" spc="-1" strike="noStrike" baseline="30000">
                <a:solidFill>
                  <a:srgbClr val="000000"/>
                </a:solidFill>
                <a:latin typeface="Roboto"/>
                <a:ea typeface="Roboto"/>
              </a:rPr>
              <a:t>22 </a:t>
            </a:r>
            <a:r>
              <a:rPr b="0" lang="en-US" sz="1700" spc="-1" strike="noStrike">
                <a:solidFill>
                  <a:srgbClr val="000000"/>
                </a:solidFill>
                <a:latin typeface="Roboto"/>
                <a:ea typeface="Roboto"/>
              </a:rPr>
              <a:t>But the fruit of the Spirit is love, joy, peace, forbearance, kindness, goodness, faithfulness, gentleness and self-control. Against such things there is no law. </a:t>
            </a:r>
            <a:endParaRPr b="0" lang="en-US" sz="1700" spc="-1" strike="noStrike">
              <a:latin typeface="Arial"/>
            </a:endParaRPr>
          </a:p>
          <a:p>
            <a:pPr>
              <a:lnSpc>
                <a:spcPct val="100000"/>
              </a:lnSpc>
              <a:spcBef>
                <a:spcPts val="1199"/>
              </a:spcBef>
            </a:pPr>
            <a:endParaRPr b="0" lang="en-US" sz="1700" spc="-1" strike="noStrike">
              <a:latin typeface="Arial"/>
            </a:endParaRPr>
          </a:p>
        </p:txBody>
      </p:sp>
      <p:pic>
        <p:nvPicPr>
          <p:cNvPr id="226" name="Google Shape;194;p32" descr=""/>
          <p:cNvPicPr/>
          <p:nvPr/>
        </p:nvPicPr>
        <p:blipFill>
          <a:blip r:embed="rId1"/>
          <a:srcRect l="0" t="10567" r="0" b="32109"/>
          <a:stretch/>
        </p:blipFill>
        <p:spPr>
          <a:xfrm>
            <a:off x="7054200" y="97920"/>
            <a:ext cx="1667160" cy="135324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27" name="TextShape 1"/>
          <p:cNvSpPr txBox="1"/>
          <p:nvPr/>
        </p:nvSpPr>
        <p:spPr>
          <a:xfrm>
            <a:off x="311760" y="331200"/>
            <a:ext cx="8520120" cy="660240"/>
          </a:xfrm>
          <a:prstGeom prst="rect">
            <a:avLst/>
          </a:prstGeom>
          <a:noFill/>
          <a:ln>
            <a:noFill/>
          </a:ln>
        </p:spPr>
        <p:txBody>
          <a:bodyPr tIns="91440" bIns="91440"/>
          <a:p>
            <a:pPr algn="ctr">
              <a:lnSpc>
                <a:spcPct val="100000"/>
              </a:lnSpc>
            </a:pPr>
            <a:r>
              <a:rPr b="1" lang="en-US" sz="3100" spc="-1" strike="noStrike">
                <a:solidFill>
                  <a:srgbClr val="fff2cc"/>
                </a:solidFill>
                <a:latin typeface="Arial"/>
                <a:ea typeface="Arial"/>
              </a:rPr>
              <a:t>Love &amp; Light</a:t>
            </a:r>
            <a:endParaRPr b="0" lang="en-US" sz="3100" spc="-1" strike="noStrike">
              <a:latin typeface="Arial"/>
            </a:endParaRPr>
          </a:p>
        </p:txBody>
      </p:sp>
      <p:sp>
        <p:nvSpPr>
          <p:cNvPr id="228" name="CustomShape 2"/>
          <p:cNvSpPr/>
          <p:nvPr/>
        </p:nvSpPr>
        <p:spPr>
          <a:xfrm>
            <a:off x="3029400" y="912960"/>
            <a:ext cx="5605200" cy="3930120"/>
          </a:xfrm>
          <a:prstGeom prst="rect">
            <a:avLst/>
          </a:prstGeom>
          <a:noFill/>
          <a:ln>
            <a:noFill/>
          </a:ln>
        </p:spPr>
        <p:style>
          <a:lnRef idx="0"/>
          <a:fillRef idx="0"/>
          <a:effectRef idx="0"/>
          <a:fontRef idx="minor"/>
        </p:style>
        <p:txBody>
          <a:bodyPr tIns="91440" bIns="91440"/>
          <a:p>
            <a:pPr>
              <a:lnSpc>
                <a:spcPct val="100000"/>
              </a:lnSpc>
            </a:pPr>
            <a:r>
              <a:rPr b="1" lang="en-US" sz="2200" spc="-1" strike="noStrike">
                <a:solidFill>
                  <a:srgbClr val="ffffff"/>
                </a:solidFill>
                <a:latin typeface="Arial"/>
                <a:ea typeface="Arial"/>
              </a:rPr>
              <a:t>1 John 2: 9-11</a:t>
            </a:r>
            <a:endParaRPr b="0" lang="en-US" sz="2200" spc="-1" strike="noStrike">
              <a:latin typeface="Arial"/>
            </a:endParaRPr>
          </a:p>
          <a:p>
            <a:pPr>
              <a:lnSpc>
                <a:spcPct val="100000"/>
              </a:lnSpc>
            </a:pPr>
            <a:r>
              <a:rPr b="0" lang="en-US" sz="2200" spc="-1" strike="noStrike">
                <a:solidFill>
                  <a:srgbClr val="fce5cd"/>
                </a:solidFill>
                <a:latin typeface="Roboto"/>
                <a:ea typeface="Roboto"/>
              </a:rPr>
              <a:t>Anyone who claims to be in the light but hates a brother or sister is still in the darkness.</a:t>
            </a:r>
            <a:r>
              <a:rPr b="1" lang="en-US" sz="2200" spc="-1" strike="noStrike">
                <a:solidFill>
                  <a:srgbClr val="fce5cd"/>
                </a:solidFill>
                <a:latin typeface="Roboto"/>
                <a:ea typeface="Roboto"/>
              </a:rPr>
              <a:t> </a:t>
            </a:r>
            <a:r>
              <a:rPr b="0" lang="en-US" sz="2200" spc="-1" strike="noStrike">
                <a:solidFill>
                  <a:srgbClr val="fce5cd"/>
                </a:solidFill>
                <a:latin typeface="Roboto"/>
                <a:ea typeface="Roboto"/>
              </a:rPr>
              <a:t>Anyone who loves their brother and sister lives in the light, and there is nothing in them to make them stumble.</a:t>
            </a:r>
            <a:r>
              <a:rPr b="1" lang="en-US" sz="2200" spc="-1" strike="noStrike">
                <a:solidFill>
                  <a:srgbClr val="fce5cd"/>
                </a:solidFill>
                <a:latin typeface="Roboto"/>
                <a:ea typeface="Roboto"/>
              </a:rPr>
              <a:t> </a:t>
            </a:r>
            <a:r>
              <a:rPr b="0" lang="en-US" sz="2200" spc="-1" strike="noStrike">
                <a:solidFill>
                  <a:srgbClr val="fce5cd"/>
                </a:solidFill>
                <a:latin typeface="Roboto"/>
                <a:ea typeface="Roboto"/>
              </a:rPr>
              <a:t>But anyone who hates a brother or sister is in the darkness and walks around in the darkness. They do not know where they are going, because the darkness has blinded them.</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259560" y="268560"/>
            <a:ext cx="5998320" cy="604800"/>
          </a:xfrm>
          <a:prstGeom prst="rect">
            <a:avLst/>
          </a:prstGeom>
          <a:noFill/>
          <a:ln>
            <a:noFill/>
          </a:ln>
        </p:spPr>
        <p:txBody>
          <a:bodyPr tIns="91440" bIns="91440" anchor="ctr"/>
          <a:p>
            <a:pPr>
              <a:lnSpc>
                <a:spcPct val="100000"/>
              </a:lnSpc>
            </a:pPr>
            <a:r>
              <a:rPr b="0" lang="en-US" sz="3100" spc="-1" strike="noStrike">
                <a:solidFill>
                  <a:srgbClr val="000000"/>
                </a:solidFill>
                <a:latin typeface="Arial"/>
                <a:ea typeface="Arial"/>
              </a:rPr>
              <a:t>Resources:</a:t>
            </a:r>
            <a:endParaRPr b="0" lang="en-US" sz="3100" spc="-1" strike="noStrike">
              <a:solidFill>
                <a:srgbClr val="000000"/>
              </a:solidFill>
              <a:latin typeface="Arial"/>
            </a:endParaRPr>
          </a:p>
        </p:txBody>
      </p:sp>
      <p:pic>
        <p:nvPicPr>
          <p:cNvPr id="230" name="Google Shape;206;p34" descr=""/>
          <p:cNvPicPr/>
          <p:nvPr/>
        </p:nvPicPr>
        <p:blipFill>
          <a:blip r:embed="rId1"/>
          <a:stretch/>
        </p:blipFill>
        <p:spPr>
          <a:xfrm>
            <a:off x="259560" y="873720"/>
            <a:ext cx="2482200" cy="2482200"/>
          </a:xfrm>
          <a:prstGeom prst="rect">
            <a:avLst/>
          </a:prstGeom>
          <a:ln>
            <a:noFill/>
          </a:ln>
        </p:spPr>
      </p:pic>
      <p:sp>
        <p:nvSpPr>
          <p:cNvPr id="231" name="CustomShape 2"/>
          <p:cNvSpPr/>
          <p:nvPr/>
        </p:nvSpPr>
        <p:spPr>
          <a:xfrm>
            <a:off x="2887200" y="873720"/>
            <a:ext cx="5827680" cy="4269240"/>
          </a:xfrm>
          <a:prstGeom prst="rect">
            <a:avLst/>
          </a:prstGeom>
          <a:noFill/>
          <a:ln>
            <a:noFill/>
          </a:ln>
        </p:spPr>
        <p:style>
          <a:lnRef idx="0"/>
          <a:fillRef idx="0"/>
          <a:effectRef idx="0"/>
          <a:fontRef idx="minor"/>
        </p:style>
        <p:txBody>
          <a:bodyPr tIns="91440" bIns="91440"/>
          <a:p>
            <a:pPr>
              <a:lnSpc>
                <a:spcPct val="100000"/>
              </a:lnSpc>
            </a:pPr>
            <a:r>
              <a:rPr b="0" lang="en-US" sz="1400" spc="-1" strike="noStrike" u="sng">
                <a:solidFill>
                  <a:srgbClr val="0097a7"/>
                </a:solidFill>
                <a:uFillTx/>
                <a:latin typeface="Arial"/>
                <a:ea typeface="Arial"/>
                <a:hlinkClick r:id="rId2"/>
              </a:rPr>
              <a:t>https://www.bbc.co.uk/religion/religions/christianity/history/slavery_1.shtml</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u="sng">
                <a:solidFill>
                  <a:srgbClr val="0097a7"/>
                </a:solidFill>
                <a:uFillTx/>
                <a:latin typeface="Arial"/>
                <a:ea typeface="Arial"/>
                <a:hlinkClick r:id="rId3"/>
              </a:rPr>
              <a:t>https://www.cnn.com/2018/06/22/opinions/jeff-sessions-bible-verse-nazi-germany-opinion-weber/index.html</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u="sng">
                <a:solidFill>
                  <a:srgbClr val="0097a7"/>
                </a:solidFill>
                <a:uFillTx/>
                <a:latin typeface="Arial"/>
                <a:ea typeface="Arial"/>
                <a:hlinkClick r:id="rId4"/>
              </a:rPr>
              <a:t>https://roodscreen.org/why-we-as-christians-cannot-ignore-the-misuse-of-romans-13-ee7631d5b440</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u="sng">
                <a:solidFill>
                  <a:srgbClr val="0097a7"/>
                </a:solidFill>
                <a:uFillTx/>
                <a:latin typeface="Arial"/>
                <a:ea typeface="Arial"/>
                <a:hlinkClick r:id="rId5"/>
              </a:rPr>
              <a:t>https://www.christianitytoday.com/ct/2020/september-web-only/cling-scripture-black-americans-bible-engagement-raybon.html</a:t>
            </a:r>
            <a:endParaRPr b="0" lang="en-US" sz="1400" spc="-1" strike="noStrike">
              <a:latin typeface="Arial"/>
            </a:endParaRPr>
          </a:p>
          <a:p>
            <a:pPr>
              <a:lnSpc>
                <a:spcPct val="100000"/>
              </a:lnSpc>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311760" y="208440"/>
            <a:ext cx="8520120" cy="712080"/>
          </a:xfrm>
          <a:prstGeom prst="rect">
            <a:avLst/>
          </a:prstGeom>
          <a:solidFill>
            <a:srgbClr val="fff2cc"/>
          </a:solidFill>
          <a:ln>
            <a:noFill/>
          </a:ln>
        </p:spPr>
        <p:txBody>
          <a:bodyPr tIns="91440" bIns="91440" anchor="b"/>
          <a:p>
            <a:pPr>
              <a:lnSpc>
                <a:spcPct val="100000"/>
              </a:lnSpc>
            </a:pPr>
            <a:r>
              <a:rPr b="0" lang="en-US" sz="3600" spc="-1" strike="noStrike">
                <a:solidFill>
                  <a:srgbClr val="000000"/>
                </a:solidFill>
                <a:latin typeface="Arial"/>
                <a:ea typeface="Arial"/>
              </a:rPr>
              <a:t>Abraham’s Descendants</a:t>
            </a:r>
            <a:r>
              <a:rPr b="0" i="1" lang="en-US" sz="2100" spc="-1" strike="noStrike">
                <a:solidFill>
                  <a:srgbClr val="000000"/>
                </a:solidFill>
                <a:latin typeface="Arial"/>
                <a:ea typeface="Arial"/>
              </a:rPr>
              <a:t> (early 2nd millennium BCE)</a:t>
            </a:r>
            <a:endParaRPr b="0" lang="en-US" sz="2100" spc="-1" strike="noStrike">
              <a:solidFill>
                <a:srgbClr val="000000"/>
              </a:solidFill>
              <a:latin typeface="Arial"/>
            </a:endParaRPr>
          </a:p>
        </p:txBody>
      </p:sp>
      <p:sp>
        <p:nvSpPr>
          <p:cNvPr id="170" name="TextShape 2"/>
          <p:cNvSpPr txBox="1"/>
          <p:nvPr/>
        </p:nvSpPr>
        <p:spPr>
          <a:xfrm>
            <a:off x="311760" y="937440"/>
            <a:ext cx="5574600" cy="4030920"/>
          </a:xfrm>
          <a:prstGeom prst="rect">
            <a:avLst/>
          </a:prstGeom>
          <a:noFill/>
          <a:ln>
            <a:noFill/>
          </a:ln>
        </p:spPr>
        <p:txBody>
          <a:bodyPr tIns="91440" bIns="91440"/>
          <a:p>
            <a:pPr>
              <a:lnSpc>
                <a:spcPct val="100000"/>
              </a:lnSpc>
            </a:pPr>
            <a:r>
              <a:rPr b="0" lang="en-US" sz="2600" spc="-1" strike="noStrike">
                <a:solidFill>
                  <a:srgbClr val="000000"/>
                </a:solidFill>
                <a:latin typeface="Arial"/>
                <a:ea typeface="Arial"/>
              </a:rPr>
              <a:t>Genesis 15 - </a:t>
            </a:r>
            <a:r>
              <a:rPr b="0" i="1" lang="en-US" sz="2200" spc="-1" strike="noStrike">
                <a:solidFill>
                  <a:srgbClr val="000000"/>
                </a:solidFill>
                <a:latin typeface="Arial"/>
                <a:ea typeface="Arial"/>
              </a:rPr>
              <a:t>God’s PS on I will make of you a great nation</a:t>
            </a:r>
            <a:endParaRPr b="0" lang="en-US" sz="2200" spc="-1" strike="noStrike">
              <a:latin typeface="Arial"/>
            </a:endParaRPr>
          </a:p>
          <a:p>
            <a:pPr>
              <a:lnSpc>
                <a:spcPct val="100000"/>
              </a:lnSpc>
            </a:pPr>
            <a:r>
              <a:rPr b="1" lang="en-US" sz="1400" spc="-1" strike="noStrike">
                <a:solidFill>
                  <a:srgbClr val="000000"/>
                </a:solidFill>
                <a:latin typeface="Roboto"/>
                <a:ea typeface="Roboto"/>
              </a:rPr>
              <a:t>   </a:t>
            </a:r>
            <a:endParaRPr b="0" lang="en-US" sz="1400" spc="-1" strike="noStrike">
              <a:latin typeface="Arial"/>
            </a:endParaRPr>
          </a:p>
          <a:p>
            <a:pPr>
              <a:lnSpc>
                <a:spcPct val="100000"/>
              </a:lnSpc>
            </a:pPr>
            <a:r>
              <a:rPr b="1" lang="en-US" sz="2000" spc="-1" strike="noStrike">
                <a:solidFill>
                  <a:srgbClr val="000000"/>
                </a:solidFill>
                <a:latin typeface="Roboto"/>
                <a:ea typeface="Roboto"/>
              </a:rPr>
              <a:t>12 </a:t>
            </a:r>
            <a:r>
              <a:rPr b="0" lang="en-US" sz="2000" spc="-1" strike="noStrike">
                <a:solidFill>
                  <a:srgbClr val="000000"/>
                </a:solidFill>
                <a:latin typeface="Roboto"/>
                <a:ea typeface="Roboto"/>
              </a:rPr>
              <a:t>As the sun was setting, Abram fell into a deep sleep, and a thick and dreadful darkness came over him. </a:t>
            </a:r>
            <a:r>
              <a:rPr b="1" lang="en-US" sz="2000" spc="-1" strike="noStrike">
                <a:solidFill>
                  <a:srgbClr val="000000"/>
                </a:solidFill>
                <a:latin typeface="Roboto"/>
                <a:ea typeface="Roboto"/>
              </a:rPr>
              <a:t>13 </a:t>
            </a:r>
            <a:r>
              <a:rPr b="0" lang="en-US" sz="2000" spc="-1" strike="noStrike">
                <a:solidFill>
                  <a:srgbClr val="000000"/>
                </a:solidFill>
                <a:latin typeface="Roboto"/>
                <a:ea typeface="Roboto"/>
              </a:rPr>
              <a:t>Then the Lord said to him, </a:t>
            </a:r>
            <a:r>
              <a:rPr b="0" i="1" lang="en-US" sz="2000" spc="-1" strike="noStrike">
                <a:solidFill>
                  <a:srgbClr val="000000"/>
                </a:solidFill>
                <a:latin typeface="Roboto"/>
                <a:ea typeface="Roboto"/>
              </a:rPr>
              <a:t>“Know for certain that for four hundred years your descendants will be strangers in a country not their own and that they will be enslaved and mistreated there.</a:t>
            </a:r>
            <a:r>
              <a:rPr b="0" lang="en-US" sz="2000" spc="-1" strike="noStrike">
                <a:solidFill>
                  <a:srgbClr val="000000"/>
                </a:solidFill>
                <a:latin typeface="Roboto"/>
                <a:ea typeface="Roboto"/>
              </a:rPr>
              <a:t> </a:t>
            </a:r>
            <a:r>
              <a:rPr b="1" lang="en-US" sz="2000" spc="-1" strike="noStrike">
                <a:solidFill>
                  <a:srgbClr val="000000"/>
                </a:solidFill>
                <a:latin typeface="Roboto"/>
                <a:ea typeface="Roboto"/>
              </a:rPr>
              <a:t>14 </a:t>
            </a:r>
            <a:r>
              <a:rPr b="0" lang="en-US" sz="2000" spc="-1" strike="noStrike">
                <a:solidFill>
                  <a:srgbClr val="000000"/>
                </a:solidFill>
                <a:latin typeface="Roboto"/>
                <a:ea typeface="Roboto"/>
              </a:rPr>
              <a:t>But I will punish the nation they serve as slaves, and afterward they will come out with great possessions. </a:t>
            </a:r>
            <a:endParaRPr b="0" lang="en-US" sz="2000" spc="-1" strike="noStrike">
              <a:latin typeface="Arial"/>
            </a:endParaRPr>
          </a:p>
        </p:txBody>
      </p:sp>
      <p:pic>
        <p:nvPicPr>
          <p:cNvPr id="171" name="Google Shape;71;p15" descr=""/>
          <p:cNvPicPr/>
          <p:nvPr/>
        </p:nvPicPr>
        <p:blipFill>
          <a:blip r:embed="rId1"/>
          <a:stretch/>
        </p:blipFill>
        <p:spPr>
          <a:xfrm>
            <a:off x="5886720" y="1073520"/>
            <a:ext cx="3104640" cy="3758760"/>
          </a:xfrm>
          <a:prstGeom prst="rect">
            <a:avLst/>
          </a:prstGeom>
          <a:ln>
            <a:noFill/>
          </a:ln>
        </p:spPr>
      </p:pic>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330120" y="156240"/>
            <a:ext cx="8548920" cy="712080"/>
          </a:xfrm>
          <a:prstGeom prst="rect">
            <a:avLst/>
          </a:prstGeom>
          <a:solidFill>
            <a:srgbClr val="fff2cc"/>
          </a:solidFill>
          <a:ln>
            <a:noFill/>
          </a:ln>
        </p:spPr>
        <p:style>
          <a:lnRef idx="0"/>
          <a:fillRef idx="0"/>
          <a:effectRef idx="0"/>
          <a:fontRef idx="minor"/>
        </p:style>
        <p:txBody>
          <a:bodyPr tIns="91440" bIns="91440"/>
          <a:p>
            <a:pPr>
              <a:lnSpc>
                <a:spcPct val="100000"/>
              </a:lnSpc>
            </a:pPr>
            <a:r>
              <a:rPr b="0" lang="en-US" sz="3600" spc="-1" strike="noStrike">
                <a:solidFill>
                  <a:srgbClr val="000000"/>
                </a:solidFill>
                <a:latin typeface="Arial"/>
                <a:ea typeface="Arial"/>
              </a:rPr>
              <a:t>Sarai’s Slave</a:t>
            </a:r>
            <a:endParaRPr b="0" lang="en-US" sz="3600" spc="-1" strike="noStrike">
              <a:latin typeface="Arial"/>
            </a:endParaRPr>
          </a:p>
        </p:txBody>
      </p:sp>
      <p:sp>
        <p:nvSpPr>
          <p:cNvPr id="173" name="CustomShape 2"/>
          <p:cNvSpPr/>
          <p:nvPr/>
        </p:nvSpPr>
        <p:spPr>
          <a:xfrm>
            <a:off x="330120" y="869040"/>
            <a:ext cx="4378680" cy="4187520"/>
          </a:xfrm>
          <a:prstGeom prst="rect">
            <a:avLst/>
          </a:prstGeom>
          <a:noFill/>
          <a:ln>
            <a:noFill/>
          </a:ln>
        </p:spPr>
        <p:style>
          <a:lnRef idx="0"/>
          <a:fillRef idx="0"/>
          <a:effectRef idx="0"/>
          <a:fontRef idx="minor"/>
        </p:style>
        <p:txBody>
          <a:bodyPr tIns="91440" bIns="91440"/>
          <a:p>
            <a:pPr>
              <a:lnSpc>
                <a:spcPct val="100000"/>
              </a:lnSpc>
            </a:pPr>
            <a:r>
              <a:rPr b="1" lang="en-US" sz="1900" spc="-1" strike="noStrike">
                <a:solidFill>
                  <a:srgbClr val="000000"/>
                </a:solidFill>
                <a:latin typeface="Arial"/>
                <a:ea typeface="Arial"/>
              </a:rPr>
              <a:t>Genesis 16 </a:t>
            </a:r>
            <a:r>
              <a:rPr b="0" lang="en-US" sz="1900" spc="-1" strike="noStrike">
                <a:solidFill>
                  <a:srgbClr val="000000"/>
                </a:solidFill>
                <a:latin typeface="Arial"/>
                <a:ea typeface="Arial"/>
              </a:rPr>
              <a:t>- Sarai gives her Egyptian slave Hagar to Abraham to make a son</a:t>
            </a:r>
            <a:br/>
            <a:r>
              <a:rPr b="0" lang="en-US" sz="600" spc="-1" strike="noStrike">
                <a:solidFill>
                  <a:srgbClr val="000000"/>
                </a:solidFill>
                <a:latin typeface="Arial"/>
                <a:ea typeface="Arial"/>
              </a:rPr>
              <a:t> </a:t>
            </a:r>
            <a:endParaRPr b="0" lang="en-US" sz="600" spc="-1" strike="noStrike">
              <a:latin typeface="Arial"/>
            </a:endParaRPr>
          </a:p>
          <a:p>
            <a:pPr algn="ctr">
              <a:lnSpc>
                <a:spcPct val="100000"/>
              </a:lnSpc>
            </a:pPr>
            <a:r>
              <a:rPr b="0" i="1" lang="en-US" sz="1800" spc="-1" strike="noStrike">
                <a:solidFill>
                  <a:srgbClr val="000000"/>
                </a:solidFill>
                <a:latin typeface="Arial"/>
                <a:ea typeface="Arial"/>
              </a:rPr>
              <a:t>(Ironic that they are slaves to Egypt several generations later?)</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900" spc="-1" strike="noStrike">
                <a:solidFill>
                  <a:srgbClr val="000000"/>
                </a:solidFill>
                <a:latin typeface="Arial"/>
                <a:ea typeface="Arial"/>
              </a:rPr>
              <a:t>Genesis 21</a:t>
            </a:r>
            <a:r>
              <a:rPr b="0" lang="en-US" sz="1900" spc="-1" strike="noStrike">
                <a:solidFill>
                  <a:srgbClr val="000000"/>
                </a:solidFill>
                <a:latin typeface="Arial"/>
                <a:ea typeface="Arial"/>
              </a:rPr>
              <a:t> - Hagar and her son are left to die when no longer needed.</a:t>
            </a:r>
            <a:endParaRPr b="0" lang="en-US" sz="1900" spc="-1" strike="noStrike">
              <a:latin typeface="Arial"/>
            </a:endParaRPr>
          </a:p>
          <a:p>
            <a:pPr>
              <a:lnSpc>
                <a:spcPct val="100000"/>
              </a:lnSpc>
            </a:pPr>
            <a:endParaRPr b="0" lang="en-US" sz="1900" spc="-1" strike="noStrike">
              <a:latin typeface="Arial"/>
            </a:endParaRPr>
          </a:p>
          <a:p>
            <a:pPr>
              <a:lnSpc>
                <a:spcPct val="100000"/>
              </a:lnSpc>
            </a:pPr>
            <a:r>
              <a:rPr b="0" lang="en-US" sz="1700" spc="-1" strike="noStrike">
                <a:solidFill>
                  <a:srgbClr val="000000"/>
                </a:solidFill>
                <a:latin typeface="Arial"/>
                <a:ea typeface="Arial"/>
              </a:rPr>
              <a:t>Basis for Margaret Atwood’s dystopian novel, T</a:t>
            </a:r>
            <a:r>
              <a:rPr b="0" i="1" lang="en-US" sz="1700" spc="-1" strike="noStrike">
                <a:solidFill>
                  <a:srgbClr val="000000"/>
                </a:solidFill>
                <a:latin typeface="Arial"/>
                <a:ea typeface="Arial"/>
              </a:rPr>
              <a:t>he Handmaid’s Tale</a:t>
            </a:r>
            <a:endParaRPr b="0" lang="en-US" sz="1700" spc="-1" strike="noStrike">
              <a:latin typeface="Arial"/>
            </a:endParaRPr>
          </a:p>
          <a:p>
            <a:pPr>
              <a:lnSpc>
                <a:spcPct val="100000"/>
              </a:lnSpc>
            </a:pPr>
            <a:endParaRPr b="0" lang="en-US" sz="1700" spc="-1" strike="noStrike">
              <a:latin typeface="Arial"/>
            </a:endParaRPr>
          </a:p>
          <a:p>
            <a:pPr>
              <a:lnSpc>
                <a:spcPct val="100000"/>
              </a:lnSpc>
            </a:pPr>
            <a:r>
              <a:rPr b="0" lang="en-US" sz="1900" spc="-1" strike="noStrike">
                <a:solidFill>
                  <a:srgbClr val="000000"/>
                </a:solidFill>
                <a:latin typeface="Arial"/>
                <a:ea typeface="Arial"/>
              </a:rPr>
              <a:t>Female slaves have always been the lowest of the low, creating ripple effects into modern generations</a:t>
            </a:r>
            <a:endParaRPr b="0" lang="en-US" sz="1900" spc="-1" strike="noStrike">
              <a:latin typeface="Arial"/>
            </a:endParaRPr>
          </a:p>
          <a:p>
            <a:pPr>
              <a:lnSpc>
                <a:spcPct val="100000"/>
              </a:lnSpc>
            </a:pPr>
            <a:endParaRPr b="0" lang="en-US" sz="1900" spc="-1" strike="noStrike">
              <a:latin typeface="Arial"/>
            </a:endParaRPr>
          </a:p>
        </p:txBody>
      </p:sp>
      <p:pic>
        <p:nvPicPr>
          <p:cNvPr id="174" name="Google Shape;78;p16" descr=""/>
          <p:cNvPicPr/>
          <p:nvPr/>
        </p:nvPicPr>
        <p:blipFill>
          <a:blip r:embed="rId1"/>
          <a:stretch/>
        </p:blipFill>
        <p:spPr>
          <a:xfrm>
            <a:off x="4709160" y="1477080"/>
            <a:ext cx="4242600" cy="318204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311760" y="444960"/>
            <a:ext cx="45799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Abraham’s Slaves</a:t>
            </a:r>
            <a:endParaRPr b="0" lang="en-US" sz="2800" spc="-1" strike="noStrike">
              <a:solidFill>
                <a:srgbClr val="000000"/>
              </a:solidFill>
              <a:latin typeface="Arial"/>
            </a:endParaRPr>
          </a:p>
        </p:txBody>
      </p:sp>
      <p:sp>
        <p:nvSpPr>
          <p:cNvPr id="176" name="TextShape 2"/>
          <p:cNvSpPr txBox="1"/>
          <p:nvPr/>
        </p:nvSpPr>
        <p:spPr>
          <a:xfrm>
            <a:off x="311760" y="1467360"/>
            <a:ext cx="4579920" cy="3549600"/>
          </a:xfrm>
          <a:prstGeom prst="rect">
            <a:avLst/>
          </a:prstGeom>
          <a:noFill/>
          <a:ln>
            <a:noFill/>
          </a:ln>
        </p:spPr>
        <p:txBody>
          <a:bodyPr tIns="91440" bIns="91440"/>
          <a:p>
            <a:pPr>
              <a:lnSpc>
                <a:spcPct val="115000"/>
              </a:lnSpc>
            </a:pPr>
            <a:r>
              <a:rPr b="0" lang="en-US" sz="1800" spc="-1" strike="noStrike">
                <a:solidFill>
                  <a:srgbClr val="000000"/>
                </a:solidFill>
                <a:latin typeface="Arial"/>
                <a:ea typeface="Arial"/>
              </a:rPr>
              <a:t>King Abimelek of Gerar makes restitution for inadvertently marrying Abraham’s wife with gifts of slaves and cattle.</a:t>
            </a:r>
            <a:endParaRPr b="0" lang="en-US" sz="1800" spc="-1" strike="noStrike">
              <a:solidFill>
                <a:srgbClr val="000000"/>
              </a:solidFill>
              <a:latin typeface="Arial"/>
            </a:endParaRPr>
          </a:p>
          <a:p>
            <a:pPr>
              <a:lnSpc>
                <a:spcPct val="115000"/>
              </a:lnSpc>
              <a:spcBef>
                <a:spcPts val="1599"/>
              </a:spcBef>
              <a:spcAft>
                <a:spcPts val="1599"/>
              </a:spcAft>
            </a:pPr>
            <a:r>
              <a:rPr b="1" lang="en-US" sz="1800" spc="-1" strike="noStrike">
                <a:solidFill>
                  <a:srgbClr val="000000"/>
                </a:solidFill>
                <a:latin typeface="Arial"/>
                <a:ea typeface="Arial"/>
              </a:rPr>
              <a:t>Genesis 20: 17-18</a:t>
            </a:r>
            <a:br/>
            <a:r>
              <a:rPr b="0" lang="en-US" sz="1600" spc="-1" strike="noStrike">
                <a:solidFill>
                  <a:srgbClr val="000000"/>
                </a:solidFill>
                <a:latin typeface="Roboto"/>
                <a:ea typeface="Roboto"/>
              </a:rPr>
              <a:t>Then Abraham prayed to God, and God healed Abimelek, his wife and his female slaves so they could have children again, for the Lord had kept all the women in Abimelek’s household from conceiving because of Abraham’s wife Sarah.</a:t>
            </a:r>
            <a:endParaRPr b="0" lang="en-US" sz="1600" spc="-1" strike="noStrike">
              <a:solidFill>
                <a:srgbClr val="000000"/>
              </a:solidFill>
              <a:latin typeface="Arial"/>
            </a:endParaRPr>
          </a:p>
        </p:txBody>
      </p:sp>
      <p:pic>
        <p:nvPicPr>
          <p:cNvPr id="177" name="Google Shape;85;p17" descr=""/>
          <p:cNvPicPr/>
          <p:nvPr/>
        </p:nvPicPr>
        <p:blipFill>
          <a:blip r:embed="rId1"/>
          <a:stretch/>
        </p:blipFill>
        <p:spPr>
          <a:xfrm>
            <a:off x="4891680" y="444960"/>
            <a:ext cx="3973320" cy="444168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311760" y="444960"/>
            <a:ext cx="85201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Joseph sold into slavery</a:t>
            </a:r>
            <a:endParaRPr b="0" lang="en-US" sz="2800" spc="-1" strike="noStrike">
              <a:solidFill>
                <a:srgbClr val="000000"/>
              </a:solidFill>
              <a:latin typeface="Arial"/>
            </a:endParaRPr>
          </a:p>
        </p:txBody>
      </p:sp>
      <p:sp>
        <p:nvSpPr>
          <p:cNvPr id="179" name="TextShape 2"/>
          <p:cNvSpPr txBox="1"/>
          <p:nvPr/>
        </p:nvSpPr>
        <p:spPr>
          <a:xfrm>
            <a:off x="311760" y="1152360"/>
            <a:ext cx="4259880" cy="3416040"/>
          </a:xfrm>
          <a:prstGeom prst="rect">
            <a:avLst/>
          </a:prstGeom>
          <a:noFill/>
          <a:ln>
            <a:noFill/>
          </a:ln>
        </p:spPr>
        <p:txBody>
          <a:bodyPr tIns="91440" bIns="91440"/>
          <a:p>
            <a:pPr>
              <a:lnSpc>
                <a:spcPct val="115000"/>
              </a:lnSpc>
            </a:pPr>
            <a:r>
              <a:rPr b="0" lang="en-US" sz="2400" spc="-1" strike="noStrike">
                <a:solidFill>
                  <a:srgbClr val="000000"/>
                </a:solidFill>
                <a:latin typeface="Arial"/>
                <a:ea typeface="Arial"/>
              </a:rPr>
              <a:t>Genesis 37 -</a:t>
            </a:r>
            <a:r>
              <a:rPr b="0" lang="en-US" sz="2400" spc="-1" strike="noStrike">
                <a:solidFill>
                  <a:srgbClr val="595959"/>
                </a:solidFill>
                <a:latin typeface="Arial"/>
                <a:ea typeface="Arial"/>
              </a:rPr>
              <a:t> </a:t>
            </a:r>
            <a:endParaRPr b="0" lang="en-US" sz="2400" spc="-1" strike="noStrike">
              <a:solidFill>
                <a:srgbClr val="000000"/>
              </a:solidFill>
              <a:latin typeface="Arial"/>
            </a:endParaRPr>
          </a:p>
          <a:p>
            <a:pPr>
              <a:lnSpc>
                <a:spcPct val="115000"/>
              </a:lnSpc>
              <a:spcBef>
                <a:spcPts val="1599"/>
              </a:spcBef>
            </a:pPr>
            <a:r>
              <a:rPr b="1" lang="en-US" sz="1700" spc="-1" strike="noStrike">
                <a:solidFill>
                  <a:srgbClr val="000000"/>
                </a:solidFill>
                <a:latin typeface="Roboto"/>
                <a:ea typeface="Roboto"/>
              </a:rPr>
              <a:t>28 </a:t>
            </a:r>
            <a:r>
              <a:rPr b="0" lang="en-US" sz="1800" spc="-1" strike="noStrike">
                <a:solidFill>
                  <a:srgbClr val="000000"/>
                </a:solidFill>
                <a:latin typeface="Roboto"/>
                <a:ea typeface="Roboto"/>
              </a:rPr>
              <a:t>So when the Midianite merchants came by, his brothers pulled Joseph up out of the cistern and sold him for twenty shekels</a:t>
            </a:r>
            <a:r>
              <a:rPr b="0" lang="en-US" sz="1300" spc="-1" strike="noStrike">
                <a:solidFill>
                  <a:srgbClr val="000000"/>
                </a:solidFill>
                <a:latin typeface="Roboto"/>
                <a:ea typeface="Roboto"/>
              </a:rPr>
              <a:t>[</a:t>
            </a:r>
            <a:r>
              <a:rPr b="0" lang="en-US" sz="1300" spc="-1" strike="noStrike" u="sng">
                <a:solidFill>
                  <a:srgbClr val="0097a7"/>
                </a:solidFill>
                <a:uFillTx/>
                <a:latin typeface="Roboto"/>
                <a:ea typeface="Roboto"/>
                <a:hlinkClick r:id="rId1"/>
              </a:rPr>
              <a:t>a</a:t>
            </a:r>
            <a:r>
              <a:rPr b="0" lang="en-US" sz="1300" spc="-1" strike="noStrike">
                <a:solidFill>
                  <a:srgbClr val="000000"/>
                </a:solidFill>
                <a:latin typeface="Roboto"/>
                <a:ea typeface="Roboto"/>
              </a:rPr>
              <a:t>]</a:t>
            </a:r>
            <a:r>
              <a:rPr b="0" lang="en-US" sz="1800" spc="-1" strike="noStrike">
                <a:solidFill>
                  <a:srgbClr val="000000"/>
                </a:solidFill>
                <a:latin typeface="Roboto"/>
                <a:ea typeface="Roboto"/>
              </a:rPr>
              <a:t> of silver to the Ishmaelites, who took him to Egypt.</a:t>
            </a:r>
            <a:endParaRPr b="0" lang="en-US" sz="1800" spc="-1" strike="noStrike">
              <a:solidFill>
                <a:srgbClr val="000000"/>
              </a:solidFill>
              <a:latin typeface="Arial"/>
            </a:endParaRPr>
          </a:p>
          <a:p>
            <a:pPr>
              <a:lnSpc>
                <a:spcPct val="115000"/>
              </a:lnSpc>
              <a:spcBef>
                <a:spcPts val="1599"/>
              </a:spcBef>
            </a:pPr>
            <a:br/>
            <a:r>
              <a:rPr b="0" i="1" lang="en-US" sz="2900" spc="-1" strike="noStrike">
                <a:solidFill>
                  <a:srgbClr val="000000"/>
                </a:solidFill>
                <a:latin typeface="Roboto"/>
                <a:ea typeface="Roboto"/>
              </a:rPr>
              <a:t>Karma for Ishmael?</a:t>
            </a:r>
            <a:endParaRPr b="0" lang="en-US" sz="2900" spc="-1" strike="noStrike">
              <a:solidFill>
                <a:srgbClr val="000000"/>
              </a:solidFill>
              <a:latin typeface="Arial"/>
            </a:endParaRPr>
          </a:p>
          <a:p>
            <a:pPr>
              <a:lnSpc>
                <a:spcPct val="115000"/>
              </a:lnSpc>
              <a:spcBef>
                <a:spcPts val="1599"/>
              </a:spcBef>
            </a:pPr>
            <a:endParaRPr b="0" lang="en-US" sz="2900" spc="-1" strike="noStrike">
              <a:solidFill>
                <a:srgbClr val="000000"/>
              </a:solidFill>
              <a:latin typeface="Arial"/>
            </a:endParaRPr>
          </a:p>
          <a:p>
            <a:pPr>
              <a:lnSpc>
                <a:spcPct val="115000"/>
              </a:lnSpc>
              <a:spcBef>
                <a:spcPts val="1599"/>
              </a:spcBef>
            </a:pPr>
            <a:endParaRPr b="0" lang="en-US" sz="2900" spc="-1" strike="noStrike">
              <a:solidFill>
                <a:srgbClr val="000000"/>
              </a:solidFill>
              <a:latin typeface="Arial"/>
            </a:endParaRPr>
          </a:p>
          <a:p>
            <a:pPr>
              <a:lnSpc>
                <a:spcPct val="115000"/>
              </a:lnSpc>
              <a:spcBef>
                <a:spcPts val="1599"/>
              </a:spcBef>
              <a:spcAft>
                <a:spcPts val="1599"/>
              </a:spcAft>
            </a:pPr>
            <a:endParaRPr b="0" lang="en-US" sz="2900" spc="-1" strike="noStrike">
              <a:solidFill>
                <a:srgbClr val="000000"/>
              </a:solidFill>
              <a:latin typeface="Arial"/>
            </a:endParaRPr>
          </a:p>
        </p:txBody>
      </p:sp>
      <p:pic>
        <p:nvPicPr>
          <p:cNvPr id="180" name="Google Shape;92;p18" descr=""/>
          <p:cNvPicPr/>
          <p:nvPr/>
        </p:nvPicPr>
        <p:blipFill>
          <a:blip r:embed="rId2"/>
          <a:stretch/>
        </p:blipFill>
        <p:spPr>
          <a:xfrm>
            <a:off x="4724280" y="1170000"/>
            <a:ext cx="4266720" cy="366120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0" y="219240"/>
            <a:ext cx="9143640" cy="649440"/>
          </a:xfrm>
          <a:prstGeom prst="rect">
            <a:avLst/>
          </a:prstGeom>
          <a:solidFill>
            <a:srgbClr val="fff2cc"/>
          </a:solidFill>
          <a:ln>
            <a:noFill/>
          </a:ln>
        </p:spPr>
        <p:txBody>
          <a:bodyPr tIns="91440" bIns="91440"/>
          <a:p>
            <a:pPr algn="ctr">
              <a:lnSpc>
                <a:spcPct val="100000"/>
              </a:lnSpc>
            </a:pPr>
            <a:r>
              <a:rPr b="0" lang="en-US" sz="2800" spc="-1" strike="noStrike">
                <a:solidFill>
                  <a:srgbClr val="000000"/>
                </a:solidFill>
                <a:latin typeface="Arial"/>
                <a:ea typeface="Arial"/>
              </a:rPr>
              <a:t>Israel’s enslavement and Exodus to the Promised Land</a:t>
            </a:r>
            <a:endParaRPr b="0" lang="en-US" sz="2800" spc="-1" strike="noStrike">
              <a:solidFill>
                <a:srgbClr val="000000"/>
              </a:solidFill>
              <a:latin typeface="Arial"/>
            </a:endParaRPr>
          </a:p>
        </p:txBody>
      </p:sp>
      <p:sp>
        <p:nvSpPr>
          <p:cNvPr id="182" name="TextShape 2"/>
          <p:cNvSpPr txBox="1"/>
          <p:nvPr/>
        </p:nvSpPr>
        <p:spPr>
          <a:xfrm>
            <a:off x="253440" y="869040"/>
            <a:ext cx="8637120" cy="935280"/>
          </a:xfrm>
          <a:prstGeom prst="rect">
            <a:avLst/>
          </a:prstGeom>
          <a:noFill/>
          <a:ln>
            <a:noFill/>
          </a:ln>
        </p:spPr>
        <p:txBody>
          <a:bodyPr tIns="91440" bIns="91440"/>
          <a:p>
            <a:pPr>
              <a:lnSpc>
                <a:spcPct val="115000"/>
              </a:lnSpc>
              <a:spcAft>
                <a:spcPts val="1599"/>
              </a:spcAft>
            </a:pPr>
            <a:r>
              <a:rPr b="0" lang="en-US" sz="2300" spc="-1" strike="noStrike">
                <a:solidFill>
                  <a:srgbClr val="000000"/>
                </a:solidFill>
                <a:latin typeface="Arial"/>
                <a:ea typeface="Arial"/>
              </a:rPr>
              <a:t>Passover, the basis of our communion ritual, is our celebration of being liberated from bondage, being selected for life!</a:t>
            </a:r>
            <a:endParaRPr b="0" lang="en-US" sz="2300" spc="-1" strike="noStrike">
              <a:solidFill>
                <a:srgbClr val="000000"/>
              </a:solidFill>
              <a:latin typeface="Arial"/>
            </a:endParaRPr>
          </a:p>
        </p:txBody>
      </p:sp>
      <p:pic>
        <p:nvPicPr>
          <p:cNvPr id="183" name="Google Shape;99;p19" descr=""/>
          <p:cNvPicPr/>
          <p:nvPr/>
        </p:nvPicPr>
        <p:blipFill>
          <a:blip r:embed="rId1"/>
          <a:stretch/>
        </p:blipFill>
        <p:spPr>
          <a:xfrm>
            <a:off x="1510920" y="1804680"/>
            <a:ext cx="6121800" cy="2566080"/>
          </a:xfrm>
          <a:prstGeom prst="rect">
            <a:avLst/>
          </a:prstGeom>
          <a:ln>
            <a:noFill/>
          </a:ln>
        </p:spPr>
      </p:pic>
      <p:sp>
        <p:nvSpPr>
          <p:cNvPr id="184" name="CustomShape 3"/>
          <p:cNvSpPr/>
          <p:nvPr/>
        </p:nvSpPr>
        <p:spPr>
          <a:xfrm>
            <a:off x="70200" y="4291560"/>
            <a:ext cx="9143640" cy="851760"/>
          </a:xfrm>
          <a:prstGeom prst="rect">
            <a:avLst/>
          </a:prstGeom>
          <a:noFill/>
          <a:ln>
            <a:noFill/>
          </a:ln>
        </p:spPr>
        <p:style>
          <a:lnRef idx="0"/>
          <a:fillRef idx="0"/>
          <a:effectRef idx="0"/>
          <a:fontRef idx="minor"/>
        </p:style>
        <p:txBody>
          <a:bodyPr tIns="91440" bIns="91440"/>
          <a:p>
            <a:pPr algn="ctr">
              <a:lnSpc>
                <a:spcPct val="100000"/>
              </a:lnSpc>
            </a:pPr>
            <a:r>
              <a:rPr b="1" lang="en-US" sz="1700" spc="-1" strike="noStrike">
                <a:solidFill>
                  <a:srgbClr val="000000"/>
                </a:solidFill>
                <a:latin typeface="Arial"/>
                <a:ea typeface="Arial"/>
              </a:rPr>
              <a:t>Does a history of slavery make a people more compassionate? </a:t>
            </a:r>
            <a:endParaRPr b="0" lang="en-US" sz="1700" spc="-1" strike="noStrike">
              <a:latin typeface="Arial"/>
            </a:endParaRPr>
          </a:p>
          <a:p>
            <a:pPr algn="ctr">
              <a:lnSpc>
                <a:spcPct val="100000"/>
              </a:lnSpc>
            </a:pPr>
            <a:r>
              <a:rPr b="1" lang="en-US" sz="1700" spc="-1" strike="noStrike">
                <a:solidFill>
                  <a:srgbClr val="000000"/>
                </a:solidFill>
                <a:latin typeface="Arial"/>
                <a:ea typeface="Arial"/>
              </a:rPr>
              <a:t>Were the Israelites pre-ordained by God to be slaves?</a:t>
            </a:r>
            <a:br/>
            <a:r>
              <a:rPr b="1" lang="en-US" sz="1700" spc="-1" strike="noStrike">
                <a:solidFill>
                  <a:srgbClr val="000000"/>
                </a:solidFill>
                <a:latin typeface="Arial"/>
                <a:ea typeface="Arial"/>
              </a:rPr>
              <a:t>Were the Africans who were enslaved in America? </a:t>
            </a:r>
            <a:endParaRPr b="0" lang="en-US" sz="17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311760" y="236520"/>
            <a:ext cx="8520120" cy="572400"/>
          </a:xfrm>
          <a:prstGeom prst="rect">
            <a:avLst/>
          </a:prstGeom>
          <a:solidFill>
            <a:srgbClr val="fff2cc"/>
          </a:solidFill>
          <a:ln>
            <a:noFill/>
          </a:ln>
        </p:spPr>
        <p:txBody>
          <a:bodyPr tIns="91440" bIns="91440"/>
          <a:p>
            <a:pPr>
              <a:lnSpc>
                <a:spcPct val="100000"/>
              </a:lnSpc>
            </a:pPr>
            <a:r>
              <a:rPr b="0" lang="en-US" sz="2800" spc="-1" strike="noStrike">
                <a:solidFill>
                  <a:srgbClr val="000000"/>
                </a:solidFill>
                <a:latin typeface="Arial"/>
                <a:ea typeface="Arial"/>
              </a:rPr>
              <a:t>Laws of Moses and spoils of war</a:t>
            </a:r>
            <a:endParaRPr b="0" lang="en-US" sz="2800" spc="-1" strike="noStrike">
              <a:solidFill>
                <a:srgbClr val="000000"/>
              </a:solidFill>
              <a:latin typeface="Arial"/>
            </a:endParaRPr>
          </a:p>
        </p:txBody>
      </p:sp>
      <p:sp>
        <p:nvSpPr>
          <p:cNvPr id="186" name="TextShape 2"/>
          <p:cNvSpPr txBox="1"/>
          <p:nvPr/>
        </p:nvSpPr>
        <p:spPr>
          <a:xfrm>
            <a:off x="104400" y="886320"/>
            <a:ext cx="8913960" cy="3909600"/>
          </a:xfrm>
          <a:prstGeom prst="rect">
            <a:avLst/>
          </a:prstGeom>
          <a:noFill/>
          <a:ln>
            <a:noFill/>
          </a:ln>
        </p:spPr>
        <p:txBody>
          <a:bodyPr tIns="91440" bIns="91440"/>
          <a:p>
            <a:pPr>
              <a:lnSpc>
                <a:spcPct val="115000"/>
              </a:lnSpc>
            </a:pPr>
            <a:r>
              <a:rPr b="1" lang="en-US" sz="2000" spc="-1" strike="noStrike">
                <a:solidFill>
                  <a:srgbClr val="000000"/>
                </a:solidFill>
                <a:latin typeface="Arial"/>
                <a:ea typeface="Arial"/>
              </a:rPr>
              <a:t>Exodus 21</a:t>
            </a:r>
            <a:r>
              <a:rPr b="0" lang="en-US" sz="2000" spc="-1" strike="noStrike">
                <a:solidFill>
                  <a:srgbClr val="000000"/>
                </a:solidFill>
                <a:latin typeface="Arial"/>
                <a:ea typeface="Arial"/>
              </a:rPr>
              <a:t> contain </a:t>
            </a:r>
            <a:r>
              <a:rPr b="0" lang="en-US" sz="2000" spc="-1" strike="noStrike" u="sng">
                <a:solidFill>
                  <a:srgbClr val="000000"/>
                </a:solidFill>
                <a:uFillTx/>
                <a:latin typeface="Arial"/>
                <a:ea typeface="Arial"/>
              </a:rPr>
              <a:t>many</a:t>
            </a:r>
            <a:r>
              <a:rPr b="0" lang="en-US" sz="2000" spc="-1" strike="noStrike">
                <a:solidFill>
                  <a:srgbClr val="000000"/>
                </a:solidFill>
                <a:latin typeface="Arial"/>
                <a:ea typeface="Arial"/>
              </a:rPr>
              <a:t> rules about the proper conduct of slave masters, and compensations for various injuries to slaves.</a:t>
            </a:r>
            <a:endParaRPr b="0" lang="en-US" sz="2000" spc="-1" strike="noStrike">
              <a:solidFill>
                <a:srgbClr val="000000"/>
              </a:solidFill>
              <a:latin typeface="Arial"/>
            </a:endParaRPr>
          </a:p>
          <a:p>
            <a:pPr>
              <a:lnSpc>
                <a:spcPct val="115000"/>
              </a:lnSpc>
              <a:spcBef>
                <a:spcPts val="1599"/>
              </a:spcBef>
            </a:pPr>
            <a:r>
              <a:rPr b="1" lang="en-US" sz="1600" spc="-1" strike="noStrike">
                <a:solidFill>
                  <a:srgbClr val="000000"/>
                </a:solidFill>
                <a:latin typeface="Arial"/>
                <a:ea typeface="Arial"/>
              </a:rPr>
              <a:t>Exodus 23</a:t>
            </a:r>
            <a:r>
              <a:rPr b="0" lang="en-US" sz="1600" spc="-1" strike="noStrike">
                <a:solidFill>
                  <a:srgbClr val="000000"/>
                </a:solidFill>
                <a:latin typeface="Arial"/>
                <a:ea typeface="Arial"/>
              </a:rPr>
              <a:t> makes the rest of the Sabbath for the slave as well.</a:t>
            </a:r>
            <a:endParaRPr b="0" lang="en-US" sz="1600" spc="-1" strike="noStrike">
              <a:solidFill>
                <a:srgbClr val="000000"/>
              </a:solidFill>
              <a:latin typeface="Arial"/>
            </a:endParaRPr>
          </a:p>
          <a:p>
            <a:pPr>
              <a:lnSpc>
                <a:spcPct val="115000"/>
              </a:lnSpc>
              <a:spcBef>
                <a:spcPts val="1599"/>
              </a:spcBef>
            </a:pPr>
            <a:r>
              <a:rPr b="1" lang="en-US" sz="1600" spc="-1" strike="noStrike">
                <a:solidFill>
                  <a:srgbClr val="000000"/>
                </a:solidFill>
                <a:latin typeface="Roboto"/>
                <a:ea typeface="Roboto"/>
              </a:rPr>
              <a:t> </a:t>
            </a:r>
            <a:r>
              <a:rPr b="1" lang="en-US" sz="1600" spc="-1" strike="noStrike">
                <a:solidFill>
                  <a:srgbClr val="000000"/>
                </a:solidFill>
                <a:latin typeface="Roboto"/>
                <a:ea typeface="Roboto"/>
              </a:rPr>
              <a:t>Leviticus 25: 23 </a:t>
            </a:r>
            <a:r>
              <a:rPr b="0" lang="en-US" sz="1600" spc="-1" strike="noStrike">
                <a:solidFill>
                  <a:srgbClr val="000000"/>
                </a:solidFill>
                <a:latin typeface="Roboto"/>
                <a:ea typeface="Roboto"/>
              </a:rPr>
              <a:t>Do not rule over them ruthlessly, but fear your God.</a:t>
            </a:r>
            <a:r>
              <a:rPr b="1" lang="en-US" sz="1600" spc="-1" strike="noStrike">
                <a:solidFill>
                  <a:srgbClr val="000000"/>
                </a:solidFill>
                <a:latin typeface="Roboto"/>
                <a:ea typeface="Roboto"/>
              </a:rPr>
              <a:t>44 </a:t>
            </a:r>
            <a:r>
              <a:rPr b="0" lang="en-US" sz="1600" spc="-1" strike="noStrike">
                <a:solidFill>
                  <a:srgbClr val="000000"/>
                </a:solidFill>
                <a:latin typeface="Roboto"/>
                <a:ea typeface="Roboto"/>
              </a:rPr>
              <a:t>“‘Your male and female </a:t>
            </a:r>
            <a:r>
              <a:rPr b="0" lang="en-US" sz="1600" spc="-1" strike="noStrike" u="sng">
                <a:solidFill>
                  <a:srgbClr val="000000"/>
                </a:solidFill>
                <a:uFillTx/>
                <a:latin typeface="Roboto"/>
                <a:ea typeface="Roboto"/>
              </a:rPr>
              <a:t>slaves are to come from the nations around you;</a:t>
            </a:r>
            <a:r>
              <a:rPr b="0" lang="en-US" sz="1600" spc="-1" strike="noStrike">
                <a:solidFill>
                  <a:srgbClr val="000000"/>
                </a:solidFill>
                <a:latin typeface="Roboto"/>
                <a:ea typeface="Roboto"/>
              </a:rPr>
              <a:t> from them you may buy slaves. </a:t>
            </a:r>
            <a:r>
              <a:rPr b="1" lang="en-US" sz="1600" spc="-1" strike="noStrike">
                <a:solidFill>
                  <a:srgbClr val="000000"/>
                </a:solidFill>
                <a:latin typeface="Roboto"/>
                <a:ea typeface="Roboto"/>
              </a:rPr>
              <a:t>45 </a:t>
            </a:r>
            <a:r>
              <a:rPr b="0" lang="en-US" sz="1600" spc="-1" strike="noStrike">
                <a:solidFill>
                  <a:srgbClr val="000000"/>
                </a:solidFill>
                <a:latin typeface="Roboto"/>
                <a:ea typeface="Roboto"/>
              </a:rPr>
              <a:t>You may also buy some of the temporary residents living among you and members of their clans born in your country, and they will become your property.</a:t>
            </a:r>
            <a:endParaRPr b="0" lang="en-US" sz="1600" spc="-1" strike="noStrike">
              <a:solidFill>
                <a:srgbClr val="000000"/>
              </a:solidFill>
              <a:latin typeface="Arial"/>
            </a:endParaRPr>
          </a:p>
          <a:p>
            <a:pPr>
              <a:lnSpc>
                <a:spcPct val="115000"/>
              </a:lnSpc>
              <a:spcBef>
                <a:spcPts val="1199"/>
              </a:spcBef>
            </a:pPr>
            <a:r>
              <a:rPr b="1" lang="en-US" sz="1600" spc="-1" strike="noStrike">
                <a:solidFill>
                  <a:srgbClr val="000000"/>
                </a:solidFill>
                <a:latin typeface="Roboto"/>
                <a:ea typeface="Roboto"/>
              </a:rPr>
              <a:t>Deuteronomy 23:15</a:t>
            </a:r>
            <a:r>
              <a:rPr b="0" lang="en-US" sz="1600" spc="-1" strike="noStrike">
                <a:solidFill>
                  <a:srgbClr val="000000"/>
                </a:solidFill>
                <a:latin typeface="Roboto"/>
                <a:ea typeface="Roboto"/>
              </a:rPr>
              <a:t> If a slave has taken refuge with you, do not hand them over to their master.</a:t>
            </a:r>
            <a:endParaRPr b="0" lang="en-US" sz="1600" spc="-1" strike="noStrike">
              <a:solidFill>
                <a:srgbClr val="000000"/>
              </a:solidFill>
              <a:latin typeface="Arial"/>
            </a:endParaRPr>
          </a:p>
          <a:p>
            <a:pPr>
              <a:lnSpc>
                <a:spcPct val="115000"/>
              </a:lnSpc>
              <a:spcBef>
                <a:spcPts val="1199"/>
              </a:spcBef>
            </a:pPr>
            <a:r>
              <a:rPr b="0" lang="en-US" sz="2300" spc="-1" strike="noStrike">
                <a:solidFill>
                  <a:srgbClr val="000000"/>
                </a:solidFill>
                <a:latin typeface="Roboto"/>
                <a:ea typeface="Roboto"/>
              </a:rPr>
              <a:t>Time of Judges &amp; Kings, the defeated people become slaves to the victors.  At this time, slavery was </a:t>
            </a:r>
            <a:r>
              <a:rPr b="0" lang="en-US" sz="2300" spc="-1" strike="noStrike" u="sng">
                <a:solidFill>
                  <a:srgbClr val="000000"/>
                </a:solidFill>
                <a:uFillTx/>
                <a:latin typeface="Roboto"/>
                <a:ea typeface="Roboto"/>
              </a:rPr>
              <a:t>not based on skin color.</a:t>
            </a:r>
            <a:endParaRPr b="0" lang="en-US" sz="2300" spc="-1" strike="noStrike">
              <a:solidFill>
                <a:srgbClr val="000000"/>
              </a:solidFill>
              <a:latin typeface="Arial"/>
            </a:endParaRPr>
          </a:p>
          <a:p>
            <a:pPr>
              <a:lnSpc>
                <a:spcPct val="115000"/>
              </a:lnSpc>
              <a:spcBef>
                <a:spcPts val="1199"/>
              </a:spcBef>
              <a:spcAft>
                <a:spcPts val="1599"/>
              </a:spcAft>
            </a:pPr>
            <a:endParaRPr b="0" lang="en-US" sz="23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311760" y="208440"/>
            <a:ext cx="8520120" cy="682920"/>
          </a:xfrm>
          <a:prstGeom prst="rect">
            <a:avLst/>
          </a:prstGeom>
          <a:solidFill>
            <a:srgbClr val="fff2cc"/>
          </a:solidFill>
          <a:ln>
            <a:noFill/>
          </a:ln>
        </p:spPr>
        <p:txBody>
          <a:bodyPr tIns="91440" bIns="91440" anchor="b"/>
          <a:p>
            <a:pPr>
              <a:lnSpc>
                <a:spcPct val="100000"/>
              </a:lnSpc>
            </a:pPr>
            <a:r>
              <a:rPr b="0" lang="en-US" sz="3600" spc="-1" strike="noStrike">
                <a:solidFill>
                  <a:srgbClr val="000000"/>
                </a:solidFill>
                <a:latin typeface="Arial"/>
                <a:ea typeface="Arial"/>
              </a:rPr>
              <a:t>Aristotle’s Climate Theory </a:t>
            </a:r>
            <a:r>
              <a:rPr b="0" i="1" lang="en-US" sz="2500" spc="-1" strike="noStrike">
                <a:solidFill>
                  <a:srgbClr val="000000"/>
                </a:solidFill>
                <a:latin typeface="Arial"/>
                <a:ea typeface="Arial"/>
              </a:rPr>
              <a:t>(384-322 BCE)</a:t>
            </a:r>
            <a:endParaRPr b="0" lang="en-US" sz="2500" spc="-1" strike="noStrike">
              <a:solidFill>
                <a:srgbClr val="000000"/>
              </a:solidFill>
              <a:latin typeface="Arial"/>
            </a:endParaRPr>
          </a:p>
        </p:txBody>
      </p:sp>
      <p:sp>
        <p:nvSpPr>
          <p:cNvPr id="188" name="TextShape 2"/>
          <p:cNvSpPr txBox="1"/>
          <p:nvPr/>
        </p:nvSpPr>
        <p:spPr>
          <a:xfrm>
            <a:off x="221040" y="892080"/>
            <a:ext cx="8745120" cy="3948840"/>
          </a:xfrm>
          <a:prstGeom prst="rect">
            <a:avLst/>
          </a:prstGeom>
          <a:noFill/>
          <a:ln>
            <a:noFill/>
          </a:ln>
        </p:spPr>
        <p:txBody>
          <a:bodyPr tIns="91440" bIns="91440"/>
          <a:p>
            <a:pPr marL="457200" indent="-367920">
              <a:lnSpc>
                <a:spcPct val="100000"/>
              </a:lnSpc>
              <a:buClr>
                <a:srgbClr val="000000"/>
              </a:buClr>
              <a:buFont typeface="Arial"/>
              <a:buChar char="-"/>
            </a:pPr>
            <a:r>
              <a:rPr b="0" lang="en-US" sz="2200" spc="-1" strike="noStrike">
                <a:solidFill>
                  <a:srgbClr val="000000"/>
                </a:solidFill>
                <a:latin typeface="Arial"/>
                <a:ea typeface="Arial"/>
              </a:rPr>
              <a:t>Extreme hot &amp; cold climates produced inferior people. No injustice in enslaving these people unable to govern themselves</a:t>
            </a:r>
            <a:br/>
            <a:r>
              <a:rPr b="0" lang="en-US" sz="1000" spc="-1" strike="noStrike">
                <a:solidFill>
                  <a:srgbClr val="000000"/>
                </a:solidFill>
                <a:latin typeface="Arial"/>
              </a:rPr>
              <a:t> </a:t>
            </a:r>
            <a:endParaRPr b="0" lang="en-US" sz="1000" spc="-1" strike="noStrike">
              <a:latin typeface="Arial"/>
            </a:endParaRPr>
          </a:p>
          <a:p>
            <a:pPr marL="457200" indent="-367920">
              <a:lnSpc>
                <a:spcPct val="100000"/>
              </a:lnSpc>
              <a:buClr>
                <a:srgbClr val="000000"/>
              </a:buClr>
              <a:buFont typeface="Arial"/>
              <a:buChar char="-"/>
            </a:pPr>
            <a:r>
              <a:rPr b="0" lang="en-US" sz="2200" spc="-1" strike="noStrike">
                <a:solidFill>
                  <a:srgbClr val="000000"/>
                </a:solidFill>
                <a:latin typeface="Arial"/>
                <a:ea typeface="Arial"/>
              </a:rPr>
              <a:t>Although he also meant Asia Minor - the Persians and Slavs, here is the beginning of slavery being based on skin color</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Arial"/>
              </a:rPr>
              <a:t>“ </a:t>
            </a:r>
            <a:r>
              <a:rPr b="0" i="1" lang="en-US" sz="2200" spc="-1" strike="noStrike">
                <a:solidFill>
                  <a:srgbClr val="000000"/>
                </a:solidFill>
                <a:latin typeface="Arial"/>
                <a:ea typeface="Arial"/>
              </a:rPr>
              <a:t>Humanity if divided into two: the masters and the slaves; or, if one prefers it,the </a:t>
            </a:r>
            <a:r>
              <a:rPr b="0" i="1" lang="en-US" sz="2200" spc="-1" strike="noStrike" u="sng">
                <a:solidFill>
                  <a:srgbClr val="000000"/>
                </a:solidFill>
                <a:uFillTx/>
                <a:latin typeface="Arial"/>
                <a:ea typeface="Arial"/>
              </a:rPr>
              <a:t>Greeks and the Barbarians</a:t>
            </a:r>
            <a:r>
              <a:rPr b="0" i="1" lang="en-US" sz="2200" spc="-1" strike="noStrike">
                <a:solidFill>
                  <a:srgbClr val="000000"/>
                </a:solidFill>
                <a:latin typeface="Arial"/>
                <a:ea typeface="Arial"/>
              </a:rPr>
              <a:t>, those who have the right to command, and those who are born to obey.</a:t>
            </a:r>
            <a:r>
              <a:rPr b="0" lang="en-US" sz="2200" spc="-1" strike="noStrike">
                <a:solidFill>
                  <a:srgbClr val="000000"/>
                </a:solidFill>
                <a:latin typeface="Arial"/>
                <a:ea typeface="Arial"/>
              </a:rPr>
              <a:t>” - Aristotle</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Arial"/>
              </a:rPr>
              <a:t>America’s earliest colleges, today’s Ivy league, studied Aristotle’s writings while being served by slaves, including our founding fathers.</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LibreOffice/6.1.1.2$Windows_X86_64 LibreOffice_project/5d19a1bfa650b796764388cd8b33a5af1f5baa1b</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2020-10-19T20:08:41Z</dcterms:modified>
  <cp:revision>1</cp:revision>
  <dc:subject/>
  <dc:title/>
</cp:coreProperties>
</file>