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64" r:id="rId5"/>
    <p:sldId id="284" r:id="rId6"/>
    <p:sldId id="271" r:id="rId7"/>
    <p:sldId id="277" r:id="rId8"/>
    <p:sldId id="269" r:id="rId9"/>
    <p:sldId id="272" r:id="rId10"/>
    <p:sldId id="273" r:id="rId11"/>
    <p:sldId id="274" r:id="rId12"/>
    <p:sldId id="276" r:id="rId13"/>
    <p:sldId id="275" r:id="rId14"/>
    <p:sldId id="278" r:id="rId15"/>
    <p:sldId id="282" r:id="rId16"/>
    <p:sldId id="280" r:id="rId17"/>
    <p:sldId id="281"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10/25/2020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10/25/2020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laad.org/resourcelist" TargetMode="External"/><Relationship Id="rId2" Type="http://schemas.openxmlformats.org/officeDocument/2006/relationships/hyperlink" Target="https://www.mypronouns.org/" TargetMode="External"/><Relationship Id="rId1" Type="http://schemas.openxmlformats.org/officeDocument/2006/relationships/slideLayout" Target="../slideLayouts/slideLayout2.xml"/><Relationship Id="rId6" Type="http://schemas.openxmlformats.org/officeDocument/2006/relationships/hyperlink" Target="https://docs.google.com/spreadsheets/d/1atyPhnPWYT2L1Q4VVUtwTSS0GV5OrIKTKc095SgQrPo/edit?usp=sharing" TargetMode="External"/><Relationship Id="rId5" Type="http://schemas.openxmlformats.org/officeDocument/2006/relationships/hyperlink" Target="https://www.healthypeople.gov/2020/topics-objectives/topic/social-determinants-of-health" TargetMode="External"/><Relationship Id="rId4" Type="http://schemas.openxmlformats.org/officeDocument/2006/relationships/hyperlink" Target="https://native-land.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dirty="0"/>
              <a:t>What Should we do now?</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Sara Huey &amp; Mary Brock</a:t>
            </a:r>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How can we be more loving?</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type="body" idx="1"/>
          </p:nvPr>
        </p:nvSpPr>
        <p:spPr/>
        <p:txBody>
          <a:bodyPr>
            <a:normAutofit lnSpcReduction="10000"/>
          </a:bodyPr>
          <a:lstStyle/>
          <a:p>
            <a:r>
              <a:rPr lang="en-US" sz="2400" dirty="0"/>
              <a:t>These are </a:t>
            </a:r>
            <a:r>
              <a:rPr lang="en-US" sz="2400" b="1" dirty="0"/>
              <a:t>not</a:t>
            </a:r>
            <a:r>
              <a:rPr lang="en-US" sz="2400" dirty="0"/>
              <a:t> partisan issues!</a:t>
            </a:r>
          </a:p>
        </p:txBody>
      </p:sp>
    </p:spTree>
    <p:extLst>
      <p:ext uri="{BB962C8B-B14F-4D97-AF65-F5344CB8AC3E}">
        <p14:creationId xmlns:p14="http://schemas.microsoft.com/office/powerpoint/2010/main" val="410739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A Few Easy Steps</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a:xfrm>
            <a:off x="1066800" y="2103119"/>
            <a:ext cx="10058400" cy="4333191"/>
          </a:xfrm>
        </p:spPr>
        <p:txBody>
          <a:bodyPr>
            <a:normAutofit/>
          </a:bodyPr>
          <a:lstStyle/>
          <a:p>
            <a:r>
              <a:rPr lang="en-US" sz="2400" dirty="0"/>
              <a:t>Go deeper, have conversations with yourself</a:t>
            </a:r>
          </a:p>
          <a:p>
            <a:pPr lvl="1"/>
            <a:r>
              <a:rPr lang="en-US" sz="2200" dirty="0"/>
              <a:t>“Have I made someone feel uncomfortable?”</a:t>
            </a:r>
          </a:p>
          <a:p>
            <a:r>
              <a:rPr lang="en-US" sz="2400" dirty="0"/>
              <a:t>Researching</a:t>
            </a:r>
          </a:p>
          <a:p>
            <a:pPr lvl="1"/>
            <a:r>
              <a:rPr lang="en-US" sz="2200" dirty="0"/>
              <a:t>Seek out sources by the groups you’re interested in learning more about</a:t>
            </a:r>
          </a:p>
          <a:p>
            <a:r>
              <a:rPr lang="en-US" sz="2400" dirty="0"/>
              <a:t>Active listening</a:t>
            </a:r>
          </a:p>
          <a:p>
            <a:pPr lvl="1"/>
            <a:r>
              <a:rPr lang="en-US" sz="2200" dirty="0"/>
              <a:t>Don’t simply wait for your turn to speak, listen first</a:t>
            </a:r>
          </a:p>
          <a:p>
            <a:r>
              <a:rPr lang="en-US" sz="2400" dirty="0"/>
              <a:t>Taking action</a:t>
            </a:r>
          </a:p>
          <a:p>
            <a:pPr lvl="1"/>
            <a:r>
              <a:rPr lang="en-US" sz="2200" dirty="0"/>
              <a:t>Donate, volunteer, learn</a:t>
            </a:r>
          </a:p>
          <a:p>
            <a:r>
              <a:rPr lang="en-US" sz="2400" dirty="0"/>
              <a:t>Conscientious and inclusive language</a:t>
            </a:r>
          </a:p>
          <a:p>
            <a:endParaRPr lang="en-US" sz="2200" dirty="0"/>
          </a:p>
        </p:txBody>
      </p:sp>
      <p:sp>
        <p:nvSpPr>
          <p:cNvPr id="4" name="TextBox 3">
            <a:extLst>
              <a:ext uri="{FF2B5EF4-FFF2-40B4-BE49-F238E27FC236}">
                <a16:creationId xmlns:a16="http://schemas.microsoft.com/office/drawing/2014/main" id="{6A15D358-500F-4DA9-A6C4-E2A9823C7BB7}"/>
              </a:ext>
            </a:extLst>
          </p:cNvPr>
          <p:cNvSpPr txBox="1"/>
          <p:nvPr/>
        </p:nvSpPr>
        <p:spPr>
          <a:xfrm>
            <a:off x="5727032" y="553668"/>
            <a:ext cx="5903495" cy="738664"/>
          </a:xfrm>
          <a:prstGeom prst="rect">
            <a:avLst/>
          </a:prstGeom>
          <a:solidFill>
            <a:schemeClr val="accent2">
              <a:lumMod val="40000"/>
              <a:lumOff val="60000"/>
            </a:schemeClr>
          </a:solidFill>
          <a:ln>
            <a:solidFill>
              <a:schemeClr val="accent2"/>
            </a:solidFill>
          </a:ln>
        </p:spPr>
        <p:txBody>
          <a:bodyPr wrap="square" rtlCol="0">
            <a:spAutoFit/>
          </a:bodyPr>
          <a:lstStyle/>
          <a:p>
            <a:r>
              <a:rPr lang="en-US" sz="1400" dirty="0"/>
              <a:t>John 13:34</a:t>
            </a:r>
          </a:p>
          <a:p>
            <a:pPr lvl="1"/>
            <a:r>
              <a:rPr lang="en-US" sz="1400" dirty="0"/>
              <a:t>I give you a new commandment, that you love one another. Just as I have loved you, you also should love one another.</a:t>
            </a:r>
          </a:p>
        </p:txBody>
      </p:sp>
    </p:spTree>
    <p:extLst>
      <p:ext uri="{BB962C8B-B14F-4D97-AF65-F5344CB8AC3E}">
        <p14:creationId xmlns:p14="http://schemas.microsoft.com/office/powerpoint/2010/main" val="374883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Conscientious Language and Actions</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p:txBody>
          <a:bodyPr>
            <a:normAutofit/>
          </a:bodyPr>
          <a:lstStyle/>
          <a:p>
            <a:r>
              <a:rPr lang="en-US" sz="2400" dirty="0"/>
              <a:t>Race, color, heritage</a:t>
            </a:r>
          </a:p>
          <a:p>
            <a:pPr lvl="1"/>
            <a:r>
              <a:rPr lang="en-US" sz="2200" dirty="0"/>
              <a:t>Don’t question anyone’s identity or labels</a:t>
            </a:r>
          </a:p>
          <a:p>
            <a:pPr lvl="1"/>
            <a:r>
              <a:rPr lang="en-US" sz="2200" dirty="0"/>
              <a:t>Don’t comment on someone else’s speech</a:t>
            </a:r>
          </a:p>
          <a:p>
            <a:pPr lvl="1"/>
            <a:r>
              <a:rPr lang="en-US" sz="2200" dirty="0"/>
              <a:t>Do not attempt to compare prejudices or equate suffering</a:t>
            </a:r>
          </a:p>
          <a:p>
            <a:pPr lvl="1"/>
            <a:r>
              <a:rPr lang="en-US" sz="2200" dirty="0"/>
              <a:t>Learn about the xenophobic language that has been integrated into everyday language</a:t>
            </a:r>
          </a:p>
          <a:p>
            <a:pPr lvl="2"/>
            <a:r>
              <a:rPr lang="en-US" sz="2100" dirty="0"/>
              <a:t>Using words like “powwow,” and “gypped”</a:t>
            </a:r>
          </a:p>
          <a:p>
            <a:pPr lvl="1"/>
            <a:r>
              <a:rPr lang="en-US" sz="2200" dirty="0"/>
              <a:t>Take criticism and correction to heart</a:t>
            </a:r>
          </a:p>
          <a:p>
            <a:pPr lvl="1"/>
            <a:r>
              <a:rPr lang="en-US" sz="2200" dirty="0"/>
              <a:t>Avoid representing “good” and “evil” as white and black</a:t>
            </a:r>
          </a:p>
        </p:txBody>
      </p:sp>
    </p:spTree>
    <p:extLst>
      <p:ext uri="{BB962C8B-B14F-4D97-AF65-F5344CB8AC3E}">
        <p14:creationId xmlns:p14="http://schemas.microsoft.com/office/powerpoint/2010/main" val="92488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Conscientious Language and Actions</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p:txBody>
          <a:bodyPr>
            <a:normAutofit/>
          </a:bodyPr>
          <a:lstStyle/>
          <a:p>
            <a:r>
              <a:rPr lang="en-US" sz="2400" dirty="0"/>
              <a:t>Gender, Romantic, and Sexual Minorities/LGBTQ+</a:t>
            </a:r>
          </a:p>
          <a:p>
            <a:pPr lvl="1"/>
            <a:r>
              <a:rPr lang="en-US" sz="2200" dirty="0"/>
              <a:t>Don’t question anyone’s identity</a:t>
            </a:r>
          </a:p>
          <a:p>
            <a:pPr lvl="1"/>
            <a:r>
              <a:rPr lang="en-US" sz="2200" dirty="0"/>
              <a:t>Refrain from language implying anyone “chooses” their identity</a:t>
            </a:r>
          </a:p>
          <a:p>
            <a:pPr lvl="1"/>
            <a:r>
              <a:rPr lang="en-US" sz="2200" dirty="0"/>
              <a:t>Understand that identity can evolve</a:t>
            </a:r>
          </a:p>
          <a:p>
            <a:pPr lvl="1"/>
            <a:r>
              <a:rPr lang="en-US" sz="2200" dirty="0"/>
              <a:t>Don’t imply that “transgender” is a gender</a:t>
            </a:r>
            <a:endParaRPr lang="en-US" sz="2100" dirty="0"/>
          </a:p>
          <a:p>
            <a:pPr lvl="1"/>
            <a:r>
              <a:rPr lang="en-US" sz="2200" dirty="0"/>
              <a:t>Refrain from broad-brushing</a:t>
            </a:r>
          </a:p>
          <a:p>
            <a:pPr lvl="1"/>
            <a:r>
              <a:rPr lang="en-US" sz="2200" dirty="0"/>
              <a:t>Avoid “deadnaming” trans people</a:t>
            </a:r>
          </a:p>
          <a:p>
            <a:pPr lvl="1"/>
            <a:r>
              <a:rPr lang="en-US" sz="2200" dirty="0"/>
              <a:t>Introduce yourself with your own pronouns</a:t>
            </a:r>
          </a:p>
          <a:p>
            <a:pPr lvl="1"/>
            <a:r>
              <a:rPr lang="en-US" sz="2200" dirty="0"/>
              <a:t>Don’t love someone “despite” their identity</a:t>
            </a:r>
          </a:p>
        </p:txBody>
      </p:sp>
    </p:spTree>
    <p:extLst>
      <p:ext uri="{BB962C8B-B14F-4D97-AF65-F5344CB8AC3E}">
        <p14:creationId xmlns:p14="http://schemas.microsoft.com/office/powerpoint/2010/main" val="127021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Conscientious Language and Actions</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a:xfrm>
            <a:off x="1066800" y="2103120"/>
            <a:ext cx="10058400" cy="4112286"/>
          </a:xfrm>
        </p:spPr>
        <p:txBody>
          <a:bodyPr>
            <a:normAutofit/>
          </a:bodyPr>
          <a:lstStyle/>
          <a:p>
            <a:r>
              <a:rPr lang="en-US" sz="2400" dirty="0"/>
              <a:t>Disabled Folks</a:t>
            </a:r>
          </a:p>
          <a:p>
            <a:pPr lvl="1"/>
            <a:r>
              <a:rPr lang="en-US" sz="2200" dirty="0"/>
              <a:t>Don’t question anyone’s ability level or accommodations</a:t>
            </a:r>
          </a:p>
          <a:p>
            <a:pPr lvl="1"/>
            <a:r>
              <a:rPr lang="en-US" sz="2200" dirty="0"/>
              <a:t>Refrain from defining any body as “normal”</a:t>
            </a:r>
          </a:p>
          <a:p>
            <a:pPr lvl="1"/>
            <a:r>
              <a:rPr lang="en-US" sz="2200" dirty="0"/>
              <a:t>Avoid words used as slurs for disabled people</a:t>
            </a:r>
          </a:p>
          <a:p>
            <a:pPr lvl="2"/>
            <a:r>
              <a:rPr lang="en-US" sz="2100" dirty="0"/>
              <a:t>“That’s dumb,” “They’re blind to this issue,” “It fell on deaf ears,” “She’s crazy,” “I’m being so OCD”</a:t>
            </a:r>
          </a:p>
          <a:p>
            <a:pPr lvl="1"/>
            <a:r>
              <a:rPr lang="en-US" sz="2200" dirty="0"/>
              <a:t>Respect anyone’s decision not to share their disability</a:t>
            </a:r>
          </a:p>
          <a:p>
            <a:pPr lvl="1"/>
            <a:r>
              <a:rPr lang="en-US" sz="2200" dirty="0"/>
              <a:t>Make every effort to accommodate everyone’s needs</a:t>
            </a:r>
          </a:p>
          <a:p>
            <a:pPr lvl="2"/>
            <a:r>
              <a:rPr lang="en-US" sz="2100" dirty="0"/>
              <a:t>Captions, image descriptions, lip-reading</a:t>
            </a:r>
            <a:endParaRPr lang="en-US" sz="2200" dirty="0"/>
          </a:p>
          <a:p>
            <a:pPr lvl="1"/>
            <a:r>
              <a:rPr lang="en-US" sz="2200" dirty="0"/>
              <a:t>Use disability-friendly introductions, similar to pronouns</a:t>
            </a:r>
          </a:p>
        </p:txBody>
      </p:sp>
    </p:spTree>
    <p:extLst>
      <p:ext uri="{BB962C8B-B14F-4D97-AF65-F5344CB8AC3E}">
        <p14:creationId xmlns:p14="http://schemas.microsoft.com/office/powerpoint/2010/main" val="3907479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a:xfrm>
            <a:off x="1066800" y="2103120"/>
            <a:ext cx="10058400" cy="3924818"/>
          </a:xfrm>
        </p:spPr>
        <p:txBody>
          <a:bodyPr>
            <a:normAutofit fontScale="85000" lnSpcReduction="20000"/>
          </a:bodyPr>
          <a:lstStyle/>
          <a:p>
            <a:r>
              <a:rPr lang="en-US" sz="2400" dirty="0" err="1"/>
              <a:t>MyPronouns</a:t>
            </a:r>
            <a:endParaRPr lang="en-US" sz="2400" dirty="0"/>
          </a:p>
          <a:p>
            <a:pPr lvl="1"/>
            <a:r>
              <a:rPr lang="en-US" sz="2200" dirty="0">
                <a:hlinkClick r:id="rId2">
                  <a:extLst>
                    <a:ext uri="{A12FA001-AC4F-418D-AE19-62706E023703}">
                      <ahyp:hlinkClr xmlns:ahyp="http://schemas.microsoft.com/office/drawing/2018/hyperlinkcolor" val="tx"/>
                    </a:ext>
                  </a:extLst>
                </a:hlinkClick>
              </a:rPr>
              <a:t>https://www.mypronouns.org/</a:t>
            </a:r>
            <a:r>
              <a:rPr lang="en-US" sz="2200" dirty="0"/>
              <a:t> </a:t>
            </a:r>
          </a:p>
          <a:p>
            <a:r>
              <a:rPr lang="en-US" sz="2400" dirty="0"/>
              <a:t>GLAAD</a:t>
            </a:r>
          </a:p>
          <a:p>
            <a:pPr lvl="1"/>
            <a:r>
              <a:rPr lang="en-US" sz="2200" dirty="0">
                <a:hlinkClick r:id="rId3">
                  <a:extLst>
                    <a:ext uri="{A12FA001-AC4F-418D-AE19-62706E023703}">
                      <ahyp:hlinkClr xmlns:ahyp="http://schemas.microsoft.com/office/drawing/2018/hyperlinkcolor" val="tx"/>
                    </a:ext>
                  </a:extLst>
                </a:hlinkClick>
              </a:rPr>
              <a:t>https://www.glaad.org/resourcelist</a:t>
            </a:r>
            <a:r>
              <a:rPr lang="en-US" sz="2200" dirty="0"/>
              <a:t> </a:t>
            </a:r>
          </a:p>
          <a:p>
            <a:r>
              <a:rPr lang="en-US" sz="2400" dirty="0"/>
              <a:t>Native Land</a:t>
            </a:r>
          </a:p>
          <a:p>
            <a:pPr lvl="1"/>
            <a:r>
              <a:rPr lang="en-US" sz="2200" dirty="0">
                <a:hlinkClick r:id="rId4">
                  <a:extLst>
                    <a:ext uri="{A12FA001-AC4F-418D-AE19-62706E023703}">
                      <ahyp:hlinkClr xmlns:ahyp="http://schemas.microsoft.com/office/drawing/2018/hyperlinkcolor" val="tx"/>
                    </a:ext>
                  </a:extLst>
                </a:hlinkClick>
              </a:rPr>
              <a:t>https://native-land.ca/</a:t>
            </a:r>
            <a:r>
              <a:rPr lang="en-US" sz="2200" dirty="0"/>
              <a:t> </a:t>
            </a:r>
          </a:p>
          <a:p>
            <a:r>
              <a:rPr lang="en-US" sz="2400" dirty="0"/>
              <a:t>Social Determinants of Health</a:t>
            </a:r>
          </a:p>
          <a:p>
            <a:pPr lvl="1"/>
            <a:r>
              <a:rPr lang="en-US" sz="2200" dirty="0">
                <a:hlinkClick r:id="rId5">
                  <a:extLst>
                    <a:ext uri="{A12FA001-AC4F-418D-AE19-62706E023703}">
                      <ahyp:hlinkClr xmlns:ahyp="http://schemas.microsoft.com/office/drawing/2018/hyperlinkcolor" val="tx"/>
                    </a:ext>
                  </a:extLst>
                </a:hlinkClick>
              </a:rPr>
              <a:t>https://www.healthypeople.gov/2020/topics-objectives/topic/social-determinants-of-health</a:t>
            </a:r>
            <a:endParaRPr lang="en-US" sz="2200" dirty="0"/>
          </a:p>
          <a:p>
            <a:r>
              <a:rPr lang="en-US" sz="2400" dirty="0"/>
              <a:t>The CCPC Race and Diversity Media Database</a:t>
            </a:r>
          </a:p>
          <a:p>
            <a:pPr lvl="1"/>
            <a:r>
              <a:rPr lang="en-US" sz="2200" dirty="0">
                <a:hlinkClick r:id="rId6">
                  <a:extLst>
                    <a:ext uri="{A12FA001-AC4F-418D-AE19-62706E023703}">
                      <ahyp:hlinkClr xmlns:ahyp="http://schemas.microsoft.com/office/drawing/2018/hyperlinkcolor" val="tx"/>
                    </a:ext>
                  </a:extLst>
                </a:hlinkClick>
              </a:rPr>
              <a:t>https://docs.google.com/spreadsheets/d/1atyPhnPWYT2L1Q4VVUtwTSS0GV5OrIKTKc095SgQrPo/edit?usp=sharing</a:t>
            </a:r>
            <a:r>
              <a:rPr lang="en-US" sz="2200" dirty="0"/>
              <a:t> </a:t>
            </a:r>
          </a:p>
          <a:p>
            <a:endParaRPr lang="en-US" sz="2400" dirty="0"/>
          </a:p>
          <a:p>
            <a:endParaRPr lang="en-US" sz="2400" dirty="0"/>
          </a:p>
        </p:txBody>
      </p:sp>
    </p:spTree>
    <p:extLst>
      <p:ext uri="{BB962C8B-B14F-4D97-AF65-F5344CB8AC3E}">
        <p14:creationId xmlns:p14="http://schemas.microsoft.com/office/powerpoint/2010/main" val="47813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7223-BA33-465E-8F67-DC0649D0FEE1}"/>
              </a:ext>
            </a:extLst>
          </p:cNvPr>
          <p:cNvSpPr>
            <a:spLocks noGrp="1"/>
          </p:cNvSpPr>
          <p:nvPr>
            <p:ph type="title"/>
          </p:nvPr>
        </p:nvSpPr>
        <p:spPr/>
        <p:txBody>
          <a:bodyPr/>
          <a:lstStyle/>
          <a:p>
            <a:r>
              <a:rPr lang="en-US" dirty="0"/>
              <a:t>Going into these topics…</a:t>
            </a:r>
          </a:p>
        </p:txBody>
      </p:sp>
      <p:sp>
        <p:nvSpPr>
          <p:cNvPr id="4" name="Content Placeholder 2">
            <a:extLst>
              <a:ext uri="{FF2B5EF4-FFF2-40B4-BE49-F238E27FC236}">
                <a16:creationId xmlns:a16="http://schemas.microsoft.com/office/drawing/2014/main" id="{4A3B555B-6C08-4535-8B02-75CE94DA7051}"/>
              </a:ext>
            </a:extLst>
          </p:cNvPr>
          <p:cNvSpPr>
            <a:spLocks noGrp="1"/>
          </p:cNvSpPr>
          <p:nvPr>
            <p:ph idx="1"/>
          </p:nvPr>
        </p:nvSpPr>
        <p:spPr>
          <a:xfrm>
            <a:off x="1066800" y="2103120"/>
            <a:ext cx="10058400" cy="3849624"/>
          </a:xfrm>
        </p:spPr>
        <p:txBody>
          <a:bodyPr>
            <a:normAutofit/>
          </a:bodyPr>
          <a:lstStyle/>
          <a:p>
            <a:r>
              <a:rPr lang="en-US" sz="2400" dirty="0"/>
              <a:t>It’s ok to feel uncomfortable</a:t>
            </a:r>
          </a:p>
          <a:p>
            <a:r>
              <a:rPr lang="en-US" sz="2400" dirty="0"/>
              <a:t>It’s ok to feel like you aren’t ready to share about certain things</a:t>
            </a:r>
          </a:p>
          <a:p>
            <a:r>
              <a:rPr lang="en-US" sz="2400" dirty="0"/>
              <a:t>It’s ok to feel unsure about how to move forward</a:t>
            </a:r>
          </a:p>
          <a:p>
            <a:r>
              <a:rPr lang="en-US" sz="2400" dirty="0"/>
              <a:t>It’s ok to not have a vision of how to incorporate change into your daily life</a:t>
            </a:r>
          </a:p>
          <a:p>
            <a:r>
              <a:rPr lang="en-US" sz="2400" dirty="0"/>
              <a:t>It’s ok to feel a little hopeless</a:t>
            </a:r>
          </a:p>
          <a:p>
            <a:r>
              <a:rPr lang="en-US" sz="2400" dirty="0"/>
              <a:t>Whatever you’re feeling is </a:t>
            </a:r>
            <a:r>
              <a:rPr lang="en-US" sz="2400" b="1" dirty="0"/>
              <a:t>ok</a:t>
            </a:r>
            <a:endParaRPr lang="en-US" sz="2400" dirty="0"/>
          </a:p>
          <a:p>
            <a:endParaRPr lang="en-US" sz="2400" dirty="0"/>
          </a:p>
        </p:txBody>
      </p:sp>
    </p:spTree>
    <p:extLst>
      <p:ext uri="{BB962C8B-B14F-4D97-AF65-F5344CB8AC3E}">
        <p14:creationId xmlns:p14="http://schemas.microsoft.com/office/powerpoint/2010/main" val="376863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Scriptures to Meditate On</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p:txBody>
          <a:bodyPr>
            <a:normAutofit fontScale="92500" lnSpcReduction="10000"/>
          </a:bodyPr>
          <a:lstStyle/>
          <a:p>
            <a:r>
              <a:rPr lang="en-US" sz="2000" dirty="0"/>
              <a:t>John 13:34</a:t>
            </a:r>
          </a:p>
          <a:p>
            <a:pPr lvl="1"/>
            <a:r>
              <a:rPr lang="en-US" sz="1800" dirty="0">
                <a:solidFill>
                  <a:schemeClr val="accent2">
                    <a:lumMod val="75000"/>
                  </a:schemeClr>
                </a:solidFill>
              </a:rPr>
              <a:t>I give you a new commandment, that you love one another. Just as I have loved you, you also should love one another.</a:t>
            </a:r>
          </a:p>
          <a:p>
            <a:r>
              <a:rPr lang="en-US" sz="2000" dirty="0"/>
              <a:t>Matthew 22:37-40</a:t>
            </a:r>
          </a:p>
          <a:p>
            <a:pPr lvl="1"/>
            <a:r>
              <a:rPr lang="en-US" sz="1800" dirty="0"/>
              <a:t>He said to him, “</a:t>
            </a:r>
            <a:r>
              <a:rPr lang="en-US" sz="1800" dirty="0">
                <a:solidFill>
                  <a:schemeClr val="accent2">
                    <a:lumMod val="75000"/>
                  </a:schemeClr>
                </a:solidFill>
              </a:rPr>
              <a:t>‘You shall love the Lord your God with all your heart, and with all your soul, and with all your mind.’ This is the greatest and first commandment. And a second is like it: ‘You shall love your neighbor as yourself.’ On these two commandments hang all the law and the prophets.”</a:t>
            </a:r>
          </a:p>
          <a:p>
            <a:r>
              <a:rPr lang="en-US" sz="2000" dirty="0"/>
              <a:t>Esther 4:13-14</a:t>
            </a:r>
          </a:p>
          <a:p>
            <a:pPr lvl="1"/>
            <a:r>
              <a:rPr lang="en-US" sz="1800" dirty="0"/>
              <a:t>Mordecai told them to reply to Esther, “Do not think that in the king’s palace you will escape any more than all the other Jews. For if you keep silence at such a time as this, relief and deliverance will rise for the Jews from another quarter, but you and your father’s family will perish. Who knows? Perhaps you have come to royal dignity for just such a time as this.”</a:t>
            </a:r>
          </a:p>
        </p:txBody>
      </p:sp>
    </p:spTree>
    <p:extLst>
      <p:ext uri="{BB962C8B-B14F-4D97-AF65-F5344CB8AC3E}">
        <p14:creationId xmlns:p14="http://schemas.microsoft.com/office/powerpoint/2010/main" val="285423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3B0DD6-B738-41E8-BB24-CC298FFC4C7E}"/>
              </a:ext>
            </a:extLst>
          </p:cNvPr>
          <p:cNvSpPr>
            <a:spLocks noGrp="1"/>
          </p:cNvSpPr>
          <p:nvPr>
            <p:ph type="title"/>
          </p:nvPr>
        </p:nvSpPr>
        <p:spPr/>
        <p:txBody>
          <a:bodyPr/>
          <a:lstStyle/>
          <a:p>
            <a:r>
              <a:rPr lang="en-US" dirty="0"/>
              <a:t>Key Topics</a:t>
            </a:r>
          </a:p>
        </p:txBody>
      </p:sp>
      <p:sp>
        <p:nvSpPr>
          <p:cNvPr id="5" name="Text Placeholder 4">
            <a:extLst>
              <a:ext uri="{FF2B5EF4-FFF2-40B4-BE49-F238E27FC236}">
                <a16:creationId xmlns:a16="http://schemas.microsoft.com/office/drawing/2014/main" id="{6D6F4F59-C19F-47FB-96C8-E9B2AE8C4AAD}"/>
              </a:ext>
            </a:extLst>
          </p:cNvPr>
          <p:cNvSpPr>
            <a:spLocks noGrp="1"/>
          </p:cNvSpPr>
          <p:nvPr>
            <p:ph type="body" idx="1"/>
          </p:nvPr>
        </p:nvSpPr>
        <p:spPr/>
        <p:txBody>
          <a:bodyPr/>
          <a:lstStyle/>
          <a:p>
            <a:r>
              <a:rPr lang="en-US" dirty="0"/>
              <a:t>Four major understandings</a:t>
            </a:r>
          </a:p>
        </p:txBody>
      </p:sp>
    </p:spTree>
    <p:extLst>
      <p:ext uri="{BB962C8B-B14F-4D97-AF65-F5344CB8AC3E}">
        <p14:creationId xmlns:p14="http://schemas.microsoft.com/office/powerpoint/2010/main" val="21077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Identity</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p:txBody>
          <a:bodyPr>
            <a:normAutofit/>
          </a:bodyPr>
          <a:lstStyle/>
          <a:p>
            <a:r>
              <a:rPr lang="en-US" sz="2400" dirty="0"/>
              <a:t>“The fact of being who or what a person or thing is.”</a:t>
            </a:r>
          </a:p>
          <a:p>
            <a:pPr lvl="1"/>
            <a:r>
              <a:rPr lang="en-US" sz="2200" dirty="0"/>
              <a:t>Name</a:t>
            </a:r>
          </a:p>
          <a:p>
            <a:pPr lvl="1"/>
            <a:r>
              <a:rPr lang="en-US" sz="2200" dirty="0"/>
              <a:t>Race</a:t>
            </a:r>
          </a:p>
          <a:p>
            <a:pPr lvl="1"/>
            <a:r>
              <a:rPr lang="en-US" sz="2200" dirty="0"/>
              <a:t>Sex and Gender</a:t>
            </a:r>
          </a:p>
          <a:p>
            <a:pPr lvl="1"/>
            <a:r>
              <a:rPr lang="en-US" sz="2200" dirty="0"/>
              <a:t>Religious preference</a:t>
            </a:r>
          </a:p>
          <a:p>
            <a:pPr lvl="1"/>
            <a:r>
              <a:rPr lang="en-US" sz="2200" dirty="0"/>
              <a:t>Sexual/romantic orientation</a:t>
            </a:r>
            <a:endParaRPr lang="en-US" sz="2400" dirty="0"/>
          </a:p>
          <a:p>
            <a:r>
              <a:rPr lang="en-US" sz="2400" dirty="0"/>
              <a:t>If and how we label ourselves, our families, our communities</a:t>
            </a:r>
          </a:p>
          <a:p>
            <a:r>
              <a:rPr lang="en-US" sz="2400" dirty="0"/>
              <a:t>Not always verbalized</a:t>
            </a:r>
          </a:p>
          <a:p>
            <a:endParaRPr lang="en-US" sz="2400" dirty="0"/>
          </a:p>
        </p:txBody>
      </p:sp>
      <p:sp>
        <p:nvSpPr>
          <p:cNvPr id="4" name="TextBox 3">
            <a:extLst>
              <a:ext uri="{FF2B5EF4-FFF2-40B4-BE49-F238E27FC236}">
                <a16:creationId xmlns:a16="http://schemas.microsoft.com/office/drawing/2014/main" id="{47CB00D5-8604-49EB-A1B5-2A7E4418332D}"/>
              </a:ext>
            </a:extLst>
          </p:cNvPr>
          <p:cNvSpPr txBox="1"/>
          <p:nvPr/>
        </p:nvSpPr>
        <p:spPr>
          <a:xfrm>
            <a:off x="5727032" y="553668"/>
            <a:ext cx="5903495" cy="523220"/>
          </a:xfrm>
          <a:prstGeom prst="rect">
            <a:avLst/>
          </a:prstGeom>
          <a:solidFill>
            <a:schemeClr val="accent2">
              <a:lumMod val="40000"/>
              <a:lumOff val="60000"/>
            </a:schemeClr>
          </a:solidFill>
          <a:ln>
            <a:solidFill>
              <a:schemeClr val="accent2"/>
            </a:solidFill>
          </a:ln>
        </p:spPr>
        <p:txBody>
          <a:bodyPr wrap="square" rtlCol="0">
            <a:spAutoFit/>
          </a:bodyPr>
          <a:lstStyle/>
          <a:p>
            <a:r>
              <a:rPr lang="en-US" sz="1400" dirty="0"/>
              <a:t>1 Corinthians 12:27</a:t>
            </a:r>
          </a:p>
          <a:p>
            <a:pPr lvl="1"/>
            <a:r>
              <a:rPr lang="en-US" sz="1400" dirty="0"/>
              <a:t>Now you are the body of Christ and individually members of it.</a:t>
            </a:r>
          </a:p>
        </p:txBody>
      </p:sp>
    </p:spTree>
    <p:extLst>
      <p:ext uri="{BB962C8B-B14F-4D97-AF65-F5344CB8AC3E}">
        <p14:creationId xmlns:p14="http://schemas.microsoft.com/office/powerpoint/2010/main" val="418378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Discrimination</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p:txBody>
          <a:bodyPr>
            <a:normAutofit/>
          </a:bodyPr>
          <a:lstStyle/>
          <a:p>
            <a:r>
              <a:rPr lang="en-US" sz="2400" dirty="0"/>
              <a:t>“The unjust or prejudicial treatment of different categories of people or things, especially on the grounds of race, age, or sex.”</a:t>
            </a:r>
          </a:p>
          <a:p>
            <a:r>
              <a:rPr lang="en-US" sz="2400" dirty="0"/>
              <a:t>Outright, obvious victimization</a:t>
            </a:r>
          </a:p>
          <a:p>
            <a:r>
              <a:rPr lang="en-US" sz="2400" dirty="0"/>
              <a:t>Can come in the form of blaming specific groups of people for specific events or so-called “moral failings”</a:t>
            </a:r>
          </a:p>
          <a:p>
            <a:r>
              <a:rPr lang="en-US" sz="2400" dirty="0"/>
              <a:t>Leads to violence against marginalized groups, but also manifests non-violently</a:t>
            </a:r>
          </a:p>
        </p:txBody>
      </p:sp>
      <p:sp>
        <p:nvSpPr>
          <p:cNvPr id="4" name="TextBox 3">
            <a:extLst>
              <a:ext uri="{FF2B5EF4-FFF2-40B4-BE49-F238E27FC236}">
                <a16:creationId xmlns:a16="http://schemas.microsoft.com/office/drawing/2014/main" id="{74A7EE64-9874-4868-9CE3-7CBB58333D04}"/>
              </a:ext>
            </a:extLst>
          </p:cNvPr>
          <p:cNvSpPr txBox="1"/>
          <p:nvPr/>
        </p:nvSpPr>
        <p:spPr>
          <a:xfrm>
            <a:off x="4764506" y="553668"/>
            <a:ext cx="6866022" cy="1384995"/>
          </a:xfrm>
          <a:prstGeom prst="rect">
            <a:avLst/>
          </a:prstGeom>
          <a:solidFill>
            <a:schemeClr val="accent2">
              <a:lumMod val="40000"/>
              <a:lumOff val="60000"/>
            </a:schemeClr>
          </a:solidFill>
          <a:ln>
            <a:solidFill>
              <a:schemeClr val="accent2"/>
            </a:solidFill>
          </a:ln>
        </p:spPr>
        <p:txBody>
          <a:bodyPr wrap="square" rtlCol="0">
            <a:spAutoFit/>
          </a:bodyPr>
          <a:lstStyle/>
          <a:p>
            <a:r>
              <a:rPr lang="en-US" sz="1400" dirty="0"/>
              <a:t>Matthew 22:37-40</a:t>
            </a:r>
          </a:p>
          <a:p>
            <a:pPr lvl="1"/>
            <a:r>
              <a:rPr lang="en-US" sz="1400" dirty="0"/>
              <a:t>He said to him, “‘You shall love the Lord your God with all your heart, and with all your soul, and with all your mind.’ This is the greatest and first commandment. And a second is like it: ‘You shall love your neighbor as yourself.’ On these two commandments hang all the law and the prophets.”</a:t>
            </a:r>
          </a:p>
          <a:p>
            <a:pPr lvl="1"/>
            <a:endParaRPr lang="en-US" sz="1400" dirty="0"/>
          </a:p>
        </p:txBody>
      </p:sp>
    </p:spTree>
    <p:extLst>
      <p:ext uri="{BB962C8B-B14F-4D97-AF65-F5344CB8AC3E}">
        <p14:creationId xmlns:p14="http://schemas.microsoft.com/office/powerpoint/2010/main" val="74883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Microaggressions</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a:xfrm>
            <a:off x="1066800" y="2103120"/>
            <a:ext cx="10058400" cy="4112286"/>
          </a:xfrm>
        </p:spPr>
        <p:txBody>
          <a:bodyPr>
            <a:normAutofit/>
          </a:bodyPr>
          <a:lstStyle/>
          <a:p>
            <a:r>
              <a:rPr lang="en-US" sz="2400" dirty="0"/>
              <a:t>“Indirect, subtle, or unintentional discrimination against members of a marginalized group.”</a:t>
            </a:r>
          </a:p>
          <a:p>
            <a:r>
              <a:rPr lang="en-US" sz="2400" dirty="0"/>
              <a:t>Harder to see and can be more sinister</a:t>
            </a:r>
          </a:p>
          <a:p>
            <a:r>
              <a:rPr lang="en-US" sz="2400" dirty="0"/>
              <a:t>Can come from a place of genuine admiration or concern</a:t>
            </a:r>
            <a:endParaRPr lang="en-US" sz="2200" dirty="0"/>
          </a:p>
          <a:p>
            <a:r>
              <a:rPr lang="en-US" sz="2400" dirty="0"/>
              <a:t>Often come in the form of backhanded compliments or well-meaning questions</a:t>
            </a:r>
          </a:p>
          <a:p>
            <a:r>
              <a:rPr lang="en-US" sz="2400" dirty="0"/>
              <a:t>Trust marginalized groups, but don’t depend on them</a:t>
            </a:r>
          </a:p>
          <a:p>
            <a:r>
              <a:rPr lang="en-US" sz="2400" dirty="0"/>
              <a:t>If you can phrase something as “That’s pretty good for a…”</a:t>
            </a:r>
          </a:p>
          <a:p>
            <a:endParaRPr lang="en-US" sz="2400" dirty="0"/>
          </a:p>
        </p:txBody>
      </p:sp>
    </p:spTree>
    <p:extLst>
      <p:ext uri="{BB962C8B-B14F-4D97-AF65-F5344CB8AC3E}">
        <p14:creationId xmlns:p14="http://schemas.microsoft.com/office/powerpoint/2010/main" val="283416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Privilege</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p:txBody>
          <a:bodyPr>
            <a:normAutofit/>
          </a:bodyPr>
          <a:lstStyle/>
          <a:p>
            <a:r>
              <a:rPr lang="en-US" sz="2400" dirty="0"/>
              <a:t>“A special right, advantage, or immunity granted or available only to a particular person or group.”</a:t>
            </a:r>
          </a:p>
          <a:p>
            <a:r>
              <a:rPr lang="en-US" sz="2400" dirty="0"/>
              <a:t>Not something we ask for</a:t>
            </a:r>
          </a:p>
          <a:p>
            <a:r>
              <a:rPr lang="en-US" sz="2400" dirty="0"/>
              <a:t>Not always obvious</a:t>
            </a:r>
          </a:p>
          <a:p>
            <a:r>
              <a:rPr lang="en-US" sz="2400" dirty="0"/>
              <a:t>Can be helpful to think of the privileges you don’t have in order to recognize the ones you do</a:t>
            </a:r>
          </a:p>
        </p:txBody>
      </p:sp>
      <p:sp>
        <p:nvSpPr>
          <p:cNvPr id="5" name="TextBox 4">
            <a:extLst>
              <a:ext uri="{FF2B5EF4-FFF2-40B4-BE49-F238E27FC236}">
                <a16:creationId xmlns:a16="http://schemas.microsoft.com/office/drawing/2014/main" id="{A9EE9799-E16C-4569-8BC1-49963798C443}"/>
              </a:ext>
            </a:extLst>
          </p:cNvPr>
          <p:cNvSpPr txBox="1"/>
          <p:nvPr/>
        </p:nvSpPr>
        <p:spPr>
          <a:xfrm>
            <a:off x="3433010" y="5053263"/>
            <a:ext cx="8325853" cy="1384995"/>
          </a:xfrm>
          <a:prstGeom prst="rect">
            <a:avLst/>
          </a:prstGeom>
          <a:solidFill>
            <a:schemeClr val="accent2">
              <a:lumMod val="40000"/>
              <a:lumOff val="60000"/>
            </a:schemeClr>
          </a:solidFill>
          <a:ln>
            <a:solidFill>
              <a:schemeClr val="accent2"/>
            </a:solidFill>
          </a:ln>
        </p:spPr>
        <p:txBody>
          <a:bodyPr wrap="square" rtlCol="0">
            <a:spAutoFit/>
          </a:bodyPr>
          <a:lstStyle/>
          <a:p>
            <a:r>
              <a:rPr lang="en-US" sz="1400" dirty="0"/>
              <a:t>Esther 4:13-14</a:t>
            </a:r>
          </a:p>
          <a:p>
            <a:pPr lvl="1"/>
            <a:r>
              <a:rPr lang="en-US" sz="1400" dirty="0"/>
              <a:t>Mordecai told them to reply to Esther, “Do not think that in the king’s palace you will escape any more than all the other Jews. For if you keep silence at such a time as this, relief and deliverance will rise for the Jews from another quarter, but you and your father’s family will perish. Who knows? Perhaps you have come to royal dignity for just such a time as this.”</a:t>
            </a:r>
          </a:p>
          <a:p>
            <a:endParaRPr lang="en-US" sz="1400" dirty="0"/>
          </a:p>
        </p:txBody>
      </p:sp>
    </p:spTree>
    <p:extLst>
      <p:ext uri="{BB962C8B-B14F-4D97-AF65-F5344CB8AC3E}">
        <p14:creationId xmlns:p14="http://schemas.microsoft.com/office/powerpoint/2010/main" val="35364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B903-F9B6-4021-9CAF-3FF7C1C19AD7}"/>
              </a:ext>
            </a:extLst>
          </p:cNvPr>
          <p:cNvSpPr>
            <a:spLocks noGrp="1"/>
          </p:cNvSpPr>
          <p:nvPr>
            <p:ph type="title"/>
          </p:nvPr>
        </p:nvSpPr>
        <p:spPr/>
        <p:txBody>
          <a:bodyPr/>
          <a:lstStyle/>
          <a:p>
            <a:r>
              <a:rPr lang="en-US" dirty="0"/>
              <a:t>Breakout Discussions</a:t>
            </a:r>
          </a:p>
        </p:txBody>
      </p:sp>
      <p:sp>
        <p:nvSpPr>
          <p:cNvPr id="3" name="Content Placeholder 2">
            <a:extLst>
              <a:ext uri="{FF2B5EF4-FFF2-40B4-BE49-F238E27FC236}">
                <a16:creationId xmlns:a16="http://schemas.microsoft.com/office/drawing/2014/main" id="{8AC1A360-9195-44FE-BC81-1FF682BDB3BB}"/>
              </a:ext>
            </a:extLst>
          </p:cNvPr>
          <p:cNvSpPr>
            <a:spLocks noGrp="1"/>
          </p:cNvSpPr>
          <p:nvPr>
            <p:ph idx="1"/>
          </p:nvPr>
        </p:nvSpPr>
        <p:spPr/>
        <p:txBody>
          <a:bodyPr>
            <a:normAutofit/>
          </a:bodyPr>
          <a:lstStyle/>
          <a:p>
            <a:r>
              <a:rPr lang="en-US" sz="2400" dirty="0"/>
              <a:t>Have you recognized any microaggressions that you’ve taken part in?</a:t>
            </a:r>
          </a:p>
          <a:p>
            <a:r>
              <a:rPr lang="en-US" sz="2400" dirty="0"/>
              <a:t>What is one privilege you don’t have? One you do?</a:t>
            </a:r>
          </a:p>
          <a:p>
            <a:r>
              <a:rPr lang="en-US" sz="2400" dirty="0"/>
              <a:t>Do you label yourself? Do you think labels can be helpful?</a:t>
            </a:r>
          </a:p>
          <a:p>
            <a:endParaRPr lang="en-US" sz="2400" dirty="0"/>
          </a:p>
          <a:p>
            <a:endParaRPr lang="en-US" sz="2400" dirty="0"/>
          </a:p>
          <a:p>
            <a:pPr marL="0" indent="0" algn="ctr">
              <a:buNone/>
            </a:pPr>
            <a:r>
              <a:rPr lang="en-US" sz="2400" b="1" dirty="0">
                <a:solidFill>
                  <a:schemeClr val="accent2">
                    <a:lumMod val="75000"/>
                  </a:schemeClr>
                </a:solidFill>
              </a:rPr>
              <a:t>Take notes, make sure every voice is heard</a:t>
            </a:r>
          </a:p>
          <a:p>
            <a:endParaRPr lang="en-US" sz="2400" dirty="0"/>
          </a:p>
        </p:txBody>
      </p:sp>
    </p:spTree>
    <p:extLst>
      <p:ext uri="{BB962C8B-B14F-4D97-AF65-F5344CB8AC3E}">
        <p14:creationId xmlns:p14="http://schemas.microsoft.com/office/powerpoint/2010/main" val="1959978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59D436-C82E-43E0-8A01-53DF9CED6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Faded pastoral</Template>
  <TotalTime>1390</TotalTime>
  <Words>1083</Words>
  <Application>Microsoft Office PowerPoint</Application>
  <PresentationFormat>Widescreen</PresentationFormat>
  <Paragraphs>112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Avenir Next LT Pro</vt:lpstr>
      <vt:lpstr>Avenir Next LT Pro Light</vt:lpstr>
      <vt:lpstr>Calibri</vt:lpstr>
      <vt:lpstr>Garamond</vt:lpstr>
      <vt:lpstr>SavonVTI</vt:lpstr>
      <vt:lpstr>What Should we do now?</vt:lpstr>
      <vt:lpstr>Going into these topics…</vt:lpstr>
      <vt:lpstr>Scriptures to Meditate On</vt:lpstr>
      <vt:lpstr>Key Topics</vt:lpstr>
      <vt:lpstr>Identity</vt:lpstr>
      <vt:lpstr>Discrimination</vt:lpstr>
      <vt:lpstr>Microaggressions</vt:lpstr>
      <vt:lpstr>Privilege</vt:lpstr>
      <vt:lpstr>Breakout Discussions</vt:lpstr>
      <vt:lpstr>How can we be more loving?</vt:lpstr>
      <vt:lpstr>A Few Easy Steps</vt:lpstr>
      <vt:lpstr>Conscientious Language and Actions</vt:lpstr>
      <vt:lpstr>Conscientious Language and Actions</vt:lpstr>
      <vt:lpstr>Conscientious Language and Actions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we do now?</dc:title>
  <dc:creator>Sara Huey</dc:creator>
  <cp:lastModifiedBy>Sara Huey</cp:lastModifiedBy>
  <cp:revision>35</cp:revision>
  <dcterms:created xsi:type="dcterms:W3CDTF">2020-09-13T15:09:14Z</dcterms:created>
  <dcterms:modified xsi:type="dcterms:W3CDTF">2020-10-25T21:02:45Z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