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0"/>
  </p:notesMasterIdLst>
  <p:sldIdLst>
    <p:sldId id="256" r:id="rId2"/>
    <p:sldId id="286" r:id="rId3"/>
    <p:sldId id="268" r:id="rId4"/>
    <p:sldId id="276" r:id="rId5"/>
    <p:sldId id="281" r:id="rId6"/>
    <p:sldId id="277" r:id="rId7"/>
    <p:sldId id="269" r:id="rId8"/>
    <p:sldId id="259" r:id="rId9"/>
    <p:sldId id="271" r:id="rId10"/>
    <p:sldId id="270" r:id="rId11"/>
    <p:sldId id="258" r:id="rId12"/>
    <p:sldId id="262" r:id="rId13"/>
    <p:sldId id="263" r:id="rId14"/>
    <p:sldId id="264" r:id="rId15"/>
    <p:sldId id="278" r:id="rId16"/>
    <p:sldId id="267" r:id="rId17"/>
    <p:sldId id="275" r:id="rId18"/>
    <p:sldId id="265" r:id="rId19"/>
    <p:sldId id="279" r:id="rId20"/>
    <p:sldId id="274" r:id="rId21"/>
    <p:sldId id="284" r:id="rId22"/>
    <p:sldId id="285" r:id="rId23"/>
    <p:sldId id="266" r:id="rId24"/>
    <p:sldId id="260" r:id="rId25"/>
    <p:sldId id="261" r:id="rId26"/>
    <p:sldId id="257"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81" autoAdjust="0"/>
  </p:normalViewPr>
  <p:slideViewPr>
    <p:cSldViewPr>
      <p:cViewPr varScale="1">
        <p:scale>
          <a:sx n="66" d="100"/>
          <a:sy n="66" d="100"/>
        </p:scale>
        <p:origin x="-160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68A4F-60E6-4F7C-A0A8-29168C1F5DD0}" type="datetimeFigureOut">
              <a:rPr lang="en-US" smtClean="0"/>
              <a:pPr/>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6657D-9C2C-421A-B06A-D767B3049C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further component of the STEM Works program is the incorporation of Project Lead the Way programs.   </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5D0DD-0D15-45A9-A85B-1FFFA6DE2B98}" type="slidenum">
              <a:rPr lang="en-US" smtClean="0"/>
              <a:pPr/>
              <a:t>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3</a:t>
            </a:r>
            <a:r>
              <a:rPr lang="en-US" baseline="0" dirty="0" smtClean="0"/>
              <a:t> Arkansas </a:t>
            </a:r>
            <a:r>
              <a:rPr lang="en-US" dirty="0" smtClean="0"/>
              <a:t>universities offer the </a:t>
            </a:r>
            <a:r>
              <a:rPr lang="en-US" dirty="0" err="1" smtClean="0"/>
              <a:t>Uteach</a:t>
            </a:r>
            <a:r>
              <a:rPr lang="en-US" dirty="0" smtClean="0"/>
              <a:t> Program from the University of Texas in Austin starting in fall 2012.  Each university completed an application for the </a:t>
            </a:r>
            <a:r>
              <a:rPr lang="en-US" dirty="0" err="1" smtClean="0"/>
              <a:t>Uteach</a:t>
            </a:r>
            <a:r>
              <a:rPr lang="en-US" dirty="0" smtClean="0"/>
              <a:t> program.  In addition, school district applied to become part of the New Tech High School network.  You can see that many are clustered around the universities that are interested in the </a:t>
            </a:r>
            <a:r>
              <a:rPr lang="en-US" dirty="0" err="1" smtClean="0"/>
              <a:t>Uteach</a:t>
            </a:r>
            <a:r>
              <a:rPr lang="en-US" dirty="0" smtClean="0"/>
              <a:t> program.  Notice that there are very few student opportunities south of I-30.</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E34D29-A6F9-4D28-A699-786B9F5DF1C5}" type="slidenum">
              <a:rPr lang="en-US" smtClean="0"/>
              <a:pPr/>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concept of the Arkansas STEM Coalition has been growing sine 1990 when P-20 education realized that we need to form partnerships and communicate about the rich science and mathematics resources that we had in the state.  In 2005, several business partners helped the STEM Coalition organize an infrastructure that  began to produce results.  Officers were elected and the group began to meet quarterly. The STEM Coalition was granted a non-profit status by the IRS.  The Arkansas STEM Center directors now meet regularly after each quarterly meeting.  The STEM Coalition sponsored its first state wide meeting in 2008, “Rising Above the Gathering Storm.”  In April 2010, the Coalition sponsored the first STEM Policy Summit and has a second one planned for April, 2011.  Some of its activities include an administrative role with UTeach, a conduit for grants to promote STEM education, developing an advocacy role to support improvement in STEM education, and producing written reports.  Currently the STEM Coalition is developing a 5-year strategic plan and a STEM Website.</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BFA33-09BC-4F79-BF4F-BF5042ED6A7B}" type="slidenum">
              <a:rPr lang="en-US" smtClean="0"/>
              <a:pPr/>
              <a:t>24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Arkansas Committed to Education gave $205,000 to the STEM Coalition in 2011 to work with the University STEM Centers through a grant process to provide $4,000 worth of science equipment to 32 school districts for elementary school science.  The schools are now receiving their science equipment and the teachers are receiving science professional development.</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DD153-B3DE-45FA-94AF-FEFFF722775B}" type="slidenum">
              <a:rPr lang="en-US" smtClean="0"/>
              <a:pPr/>
              <a:t>25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CB1324A-BEB2-4C09-99A5-6685E7EF0DCB}" type="slidenum">
              <a:rPr lang="en-US" smtClean="0"/>
              <a:pPr/>
              <a:t>26</a:t>
            </a:fld>
            <a:endParaRPr lang="en-US" smtClean="0"/>
          </a:p>
        </p:txBody>
      </p:sp>
      <p:sp>
        <p:nvSpPr>
          <p:cNvPr id="31747"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p:spPr>
      </p:sp>
      <p:sp>
        <p:nvSpPr>
          <p:cNvPr id="31748" name="Rectangle 3"/>
          <p:cNvSpPr>
            <a:spLocks noGrp="1" noChangeArrowheads="1"/>
          </p:cNvSpPr>
          <p:nvPr>
            <p:ph type="body" idx="1"/>
          </p:nvPr>
        </p:nvSpPr>
        <p:spPr bwMode="auto">
          <a:xfrm>
            <a:off x="686421" y="4344025"/>
            <a:ext cx="5485158" cy="4112926"/>
          </a:xfrm>
          <a:noFill/>
        </p:spPr>
        <p:txBody>
          <a:bodyPr wrap="square" numCol="1" anchor="t" anchorCtr="0" compatLnSpc="1">
            <a:prstTxWarp prst="textNoShape">
              <a:avLst/>
            </a:prstTxWarp>
          </a:bodyPr>
          <a:lstStyle/>
          <a:p>
            <a:pPr eaLnBrk="1" hangingPunct="1">
              <a:spcBef>
                <a:spcPct val="0"/>
              </a:spcBef>
            </a:pPr>
            <a:r>
              <a:rPr lang="en-US" sz="1400" b="1" dirty="0"/>
              <a:t>Here is a map of the 11 university STEM Centers which have grown in STEM resources over the past 15 years.    The Center Directors and the Math and Science Specialists provide professional development to teachers, work with </a:t>
            </a:r>
            <a:r>
              <a:rPr lang="en-US" sz="1400" b="1" dirty="0" err="1"/>
              <a:t>inservice</a:t>
            </a:r>
            <a:r>
              <a:rPr lang="en-US" sz="1400" b="1" dirty="0"/>
              <a:t> teachers, organize summer student STEM camps, receive grants to promote STEM activities.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1463D5-683A-465F-B24B-6E7D56F8FFD3}" type="datetimeFigureOut">
              <a:rPr lang="en-US" smtClean="0"/>
              <a:pPr/>
              <a:t>2/21/2014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ED548B-C79F-46E5-B88F-410EF13A53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463D5-683A-465F-B24B-6E7D56F8FFD3}"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D548B-C79F-46E5-B88F-410EF13A53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463D5-683A-465F-B24B-6E7D56F8FFD3}"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D548B-C79F-46E5-B88F-410EF13A53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grpSp>
        <p:nvGrpSpPr>
          <p:cNvPr id="2" name="Shape 66"/>
          <p:cNvGrpSpPr/>
          <p:nvPr/>
        </p:nvGrpSpPr>
        <p:grpSpPr>
          <a:xfrm>
            <a:off x="-13" y="-12186"/>
            <a:ext cx="8005727" cy="161256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endParaRPr/>
            </a:p>
          </p:txBody>
        </p:sp>
        <p:sp>
          <p:nvSpPr>
            <p:cNvPr id="68" name="Shape 68"/>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endParaRPr/>
            </a:p>
          </p:txBody>
        </p:sp>
      </p:grpSp>
      <p:sp>
        <p:nvSpPr>
          <p:cNvPr id="69" name="Shape 69"/>
          <p:cNvSpPr txBox="1">
            <a:spLocks noGrp="1"/>
          </p:cNvSpPr>
          <p:nvPr>
            <p:ph type="title"/>
          </p:nvPr>
        </p:nvSpPr>
        <p:spPr>
          <a:xfrm>
            <a:off x="457201" y="134801"/>
            <a:ext cx="7315499" cy="13519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0" name="Shape 70"/>
          <p:cNvSpPr txBox="1">
            <a:spLocks noGrp="1"/>
          </p:cNvSpPr>
          <p:nvPr>
            <p:ph type="body" idx="1"/>
          </p:nvPr>
        </p:nvSpPr>
        <p:spPr>
          <a:xfrm>
            <a:off x="457200" y="1704688"/>
            <a:ext cx="8229600" cy="48404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463D5-683A-465F-B24B-6E7D56F8FFD3}"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D548B-C79F-46E5-B88F-410EF13A53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1463D5-683A-465F-B24B-6E7D56F8FFD3}"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D548B-C79F-46E5-B88F-410EF13A53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1463D5-683A-465F-B24B-6E7D56F8FFD3}"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D548B-C79F-46E5-B88F-410EF13A53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1463D5-683A-465F-B24B-6E7D56F8FFD3}" type="datetimeFigureOut">
              <a:rPr lang="en-US" smtClean="0"/>
              <a:pPr/>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D548B-C79F-46E5-B88F-410EF13A53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F1463D5-683A-465F-B24B-6E7D56F8FFD3}" type="datetimeFigureOut">
              <a:rPr lang="en-US" smtClean="0"/>
              <a:pPr/>
              <a:t>2/21/2014</a:t>
            </a:fld>
            <a:endParaRPr lang="en-US"/>
          </a:p>
        </p:txBody>
      </p:sp>
      <p:sp>
        <p:nvSpPr>
          <p:cNvPr id="8" name="Slide Number Placeholder 7"/>
          <p:cNvSpPr>
            <a:spLocks noGrp="1"/>
          </p:cNvSpPr>
          <p:nvPr>
            <p:ph type="sldNum" sz="quarter" idx="11"/>
          </p:nvPr>
        </p:nvSpPr>
        <p:spPr/>
        <p:txBody>
          <a:bodyPr/>
          <a:lstStyle/>
          <a:p>
            <a:fld id="{9CED548B-C79F-46E5-B88F-410EF13A53E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463D5-683A-465F-B24B-6E7D56F8FFD3}" type="datetimeFigureOut">
              <a:rPr lang="en-US" smtClean="0"/>
              <a:pPr/>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D548B-C79F-46E5-B88F-410EF13A53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1463D5-683A-465F-B24B-6E7D56F8FFD3}"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CED548B-C79F-46E5-B88F-410EF13A53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F1463D5-683A-465F-B24B-6E7D56F8FFD3}"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D548B-C79F-46E5-B88F-410EF13A53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F1463D5-683A-465F-B24B-6E7D56F8FFD3}" type="datetimeFigureOut">
              <a:rPr lang="en-US" smtClean="0"/>
              <a:pPr/>
              <a:t>2/21/2014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CED548B-C79F-46E5-B88F-410EF13A53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clark-math.blogspot.com/2011/03/5-e-learning-cycle-model.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6480048" cy="1828800"/>
          </a:xfrm>
        </p:spPr>
        <p:txBody>
          <a:bodyPr>
            <a:normAutofit/>
          </a:bodyPr>
          <a:lstStyle/>
          <a:p>
            <a:pPr lvl="1" algn="ctr" rtl="0">
              <a:spcBef>
                <a:spcPct val="0"/>
              </a:spcBef>
            </a:pPr>
            <a:r>
              <a:rPr lang="en-US" sz="4400" dirty="0" smtClean="0">
                <a:latin typeface="+mj-lt"/>
              </a:rPr>
              <a:t>STEM Education </a:t>
            </a:r>
            <a:br>
              <a:rPr lang="en-US" sz="4400" dirty="0" smtClean="0">
                <a:latin typeface="+mj-lt"/>
              </a:rPr>
            </a:br>
            <a:r>
              <a:rPr lang="en-US" sz="4400" dirty="0" smtClean="0">
                <a:latin typeface="+mj-lt"/>
              </a:rPr>
              <a:t>in </a:t>
            </a:r>
            <a:r>
              <a:rPr lang="en-US" sz="4400" dirty="0" smtClean="0">
                <a:latin typeface="+mj-lt"/>
              </a:rPr>
              <a:t>Arkansas</a:t>
            </a:r>
            <a:endParaRPr lang="en-US" dirty="0"/>
          </a:p>
        </p:txBody>
      </p:sp>
      <p:sp>
        <p:nvSpPr>
          <p:cNvPr id="3" name="Subtitle 2"/>
          <p:cNvSpPr>
            <a:spLocks noGrp="1"/>
          </p:cNvSpPr>
          <p:nvPr>
            <p:ph type="subTitle" idx="1"/>
          </p:nvPr>
        </p:nvSpPr>
        <p:spPr>
          <a:xfrm>
            <a:off x="457200" y="838200"/>
            <a:ext cx="6480048" cy="1752600"/>
          </a:xfrm>
        </p:spPr>
        <p:txBody>
          <a:bodyPr/>
          <a:lstStyle/>
          <a:p>
            <a:r>
              <a:rPr lang="en-US" sz="4800" dirty="0" smtClean="0"/>
              <a:t>The Future is Now!</a:t>
            </a:r>
          </a:p>
          <a:p>
            <a:r>
              <a:rPr lang="en-US" sz="4800" dirty="0" smtClean="0"/>
              <a:t>The Future is STEM!</a:t>
            </a:r>
          </a:p>
          <a:p>
            <a:endParaRPr lang="en-US" dirty="0"/>
          </a:p>
        </p:txBody>
      </p:sp>
      <p:sp>
        <p:nvSpPr>
          <p:cNvPr id="4" name="TextBox 3"/>
          <p:cNvSpPr txBox="1"/>
          <p:nvPr/>
        </p:nvSpPr>
        <p:spPr>
          <a:xfrm>
            <a:off x="304800" y="4343400"/>
            <a:ext cx="6477000" cy="1754326"/>
          </a:xfrm>
          <a:prstGeom prst="rect">
            <a:avLst/>
          </a:prstGeom>
          <a:noFill/>
        </p:spPr>
        <p:txBody>
          <a:bodyPr wrap="square" rtlCol="0">
            <a:spAutoFit/>
          </a:bodyPr>
          <a:lstStyle/>
          <a:p>
            <a:r>
              <a:rPr lang="en-US" dirty="0" smtClean="0"/>
              <a:t>Keith Harris</a:t>
            </a:r>
          </a:p>
          <a:p>
            <a:r>
              <a:rPr lang="en-US" dirty="0" smtClean="0"/>
              <a:t>Science Instructional Specialist</a:t>
            </a:r>
          </a:p>
          <a:p>
            <a:r>
              <a:rPr lang="en-US" dirty="0" smtClean="0"/>
              <a:t>Arkansas Partnership for STEM Education</a:t>
            </a:r>
          </a:p>
          <a:p>
            <a:r>
              <a:rPr lang="en-US" dirty="0" smtClean="0"/>
              <a:t>University of Arkansas at Little Rock</a:t>
            </a:r>
          </a:p>
          <a:p>
            <a:r>
              <a:rPr lang="en-US" dirty="0" smtClean="0"/>
              <a:t>krharris@ualr.edu</a:t>
            </a:r>
          </a:p>
          <a:p>
            <a:r>
              <a:rPr lang="en-US" dirty="0" smtClean="0"/>
              <a:t>501-569-8149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STEM Initiatives	</a:t>
            </a:r>
            <a:endParaRPr lang="en-US" dirty="0"/>
          </a:p>
        </p:txBody>
      </p:sp>
      <p:sp>
        <p:nvSpPr>
          <p:cNvPr id="3" name="Content Placeholder 2"/>
          <p:cNvSpPr>
            <a:spLocks noGrp="1"/>
          </p:cNvSpPr>
          <p:nvPr>
            <p:ph idx="1"/>
          </p:nvPr>
        </p:nvSpPr>
        <p:spPr/>
        <p:txBody>
          <a:bodyPr>
            <a:normAutofit fontScale="92500"/>
          </a:bodyPr>
          <a:lstStyle/>
          <a:p>
            <a:pPr>
              <a:buNone/>
            </a:pPr>
            <a:r>
              <a:rPr lang="en-US" u="sng" dirty="0" err="1" smtClean="0"/>
              <a:t>UTeach</a:t>
            </a:r>
            <a:endParaRPr lang="en-US" u="sng" dirty="0" smtClean="0"/>
          </a:p>
          <a:p>
            <a:pPr>
              <a:buFont typeface="Wingdings" pitchFamily="2" charset="2"/>
              <a:buChar char="v"/>
            </a:pPr>
            <a:r>
              <a:rPr lang="en-US" dirty="0" smtClean="0"/>
              <a:t>an innovative teacher preparation program </a:t>
            </a:r>
          </a:p>
          <a:p>
            <a:pPr>
              <a:buFont typeface="Wingdings" pitchFamily="2" charset="2"/>
              <a:buChar char="v"/>
            </a:pPr>
            <a:r>
              <a:rPr lang="en-US" dirty="0" smtClean="0"/>
              <a:t>created to attract STEM majors to secondary teaching careers</a:t>
            </a:r>
          </a:p>
          <a:p>
            <a:pPr>
              <a:buFont typeface="Wingdings" pitchFamily="2" charset="2"/>
              <a:buChar char="v"/>
            </a:pPr>
            <a:r>
              <a:rPr lang="en-US" dirty="0" smtClean="0"/>
              <a:t>prepare STEM majors through advanced field-intensive curriculum</a:t>
            </a:r>
          </a:p>
          <a:p>
            <a:pPr>
              <a:buFont typeface="Wingdings" pitchFamily="2" charset="2"/>
              <a:buChar char="v"/>
            </a:pPr>
            <a:r>
              <a:rPr lang="en-US" dirty="0" smtClean="0"/>
              <a:t>promote professional retention through induction support and ongoing professional development.</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457200" y="0"/>
            <a:ext cx="8482013" cy="7772400"/>
          </a:xfrm>
          <a:prstGeom prst="rect">
            <a:avLst/>
          </a:prstGeom>
          <a:noFill/>
          <a:ln w="9525">
            <a:noFill/>
            <a:miter lim="800000"/>
            <a:headEnd/>
            <a:tailEnd/>
          </a:ln>
          <a:effectLst/>
        </p:spPr>
      </p:pic>
      <p:sp>
        <p:nvSpPr>
          <p:cNvPr id="17411" name="Title 1"/>
          <p:cNvSpPr>
            <a:spLocks noGrp="1"/>
          </p:cNvSpPr>
          <p:nvPr>
            <p:ph type="title"/>
          </p:nvPr>
        </p:nvSpPr>
        <p:spPr>
          <a:xfrm>
            <a:off x="7938" y="11113"/>
            <a:ext cx="9144000" cy="1143000"/>
          </a:xfrm>
        </p:spPr>
        <p:txBody>
          <a:bodyPr>
            <a:normAutofit/>
          </a:bodyPr>
          <a:lstStyle/>
          <a:p>
            <a:pPr algn="ctr"/>
            <a:r>
              <a:rPr lang="en-US" dirty="0" err="1" smtClean="0"/>
              <a:t>UTeach</a:t>
            </a:r>
            <a:r>
              <a:rPr lang="en-US" dirty="0" smtClean="0"/>
              <a:t> &amp; New Tech High Schools</a:t>
            </a:r>
          </a:p>
        </p:txBody>
      </p:sp>
      <p:sp>
        <p:nvSpPr>
          <p:cNvPr id="3" name="Down Arrow Callout 2"/>
          <p:cNvSpPr/>
          <p:nvPr/>
        </p:nvSpPr>
        <p:spPr>
          <a:xfrm>
            <a:off x="2743200" y="2438400"/>
            <a:ext cx="10668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Russellville SD</a:t>
            </a:r>
          </a:p>
        </p:txBody>
      </p:sp>
      <p:sp>
        <p:nvSpPr>
          <p:cNvPr id="5" name="Down Arrow Callout 4"/>
          <p:cNvSpPr/>
          <p:nvPr/>
        </p:nvSpPr>
        <p:spPr>
          <a:xfrm>
            <a:off x="990600" y="990600"/>
            <a:ext cx="9144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Gravette SD</a:t>
            </a:r>
          </a:p>
        </p:txBody>
      </p:sp>
      <p:sp>
        <p:nvSpPr>
          <p:cNvPr id="6" name="Down Arrow Callout 5"/>
          <p:cNvSpPr/>
          <p:nvPr/>
        </p:nvSpPr>
        <p:spPr>
          <a:xfrm>
            <a:off x="6553200" y="1828800"/>
            <a:ext cx="10668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Jonesboro SD</a:t>
            </a:r>
          </a:p>
        </p:txBody>
      </p:sp>
      <p:sp>
        <p:nvSpPr>
          <p:cNvPr id="7" name="Down Arrow Callout 6"/>
          <p:cNvSpPr/>
          <p:nvPr/>
        </p:nvSpPr>
        <p:spPr>
          <a:xfrm>
            <a:off x="914400" y="1524000"/>
            <a:ext cx="12192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Prairie Grove SD</a:t>
            </a:r>
          </a:p>
        </p:txBody>
      </p:sp>
      <p:sp>
        <p:nvSpPr>
          <p:cNvPr id="8" name="Down Arrow Callout 7"/>
          <p:cNvSpPr/>
          <p:nvPr/>
        </p:nvSpPr>
        <p:spPr>
          <a:xfrm>
            <a:off x="4800600" y="2743200"/>
            <a:ext cx="10668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Riverview SD</a:t>
            </a:r>
          </a:p>
        </p:txBody>
      </p:sp>
      <p:sp>
        <p:nvSpPr>
          <p:cNvPr id="9" name="Down Arrow Callout 8"/>
          <p:cNvSpPr/>
          <p:nvPr/>
        </p:nvSpPr>
        <p:spPr>
          <a:xfrm>
            <a:off x="4800600" y="4800600"/>
            <a:ext cx="10668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Star City SD</a:t>
            </a:r>
          </a:p>
        </p:txBody>
      </p:sp>
      <p:sp>
        <p:nvSpPr>
          <p:cNvPr id="10" name="Down Arrow Callout 9"/>
          <p:cNvSpPr/>
          <p:nvPr/>
        </p:nvSpPr>
        <p:spPr>
          <a:xfrm>
            <a:off x="2362200" y="1066800"/>
            <a:ext cx="19050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err="1"/>
              <a:t>Northark</a:t>
            </a:r>
            <a:r>
              <a:rPr lang="en-US" sz="1100" dirty="0"/>
              <a:t> Technical Center</a:t>
            </a:r>
          </a:p>
        </p:txBody>
      </p:sp>
      <p:sp>
        <p:nvSpPr>
          <p:cNvPr id="4" name="Up Arrow Callout 3"/>
          <p:cNvSpPr/>
          <p:nvPr/>
        </p:nvSpPr>
        <p:spPr>
          <a:xfrm>
            <a:off x="838200" y="2057400"/>
            <a:ext cx="1295400" cy="304800"/>
          </a:xfrm>
          <a:prstGeom prst="up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Lincoln SD</a:t>
            </a:r>
          </a:p>
        </p:txBody>
      </p:sp>
      <p:sp>
        <p:nvSpPr>
          <p:cNvPr id="13" name="Down Arrow Callout 12"/>
          <p:cNvSpPr/>
          <p:nvPr/>
        </p:nvSpPr>
        <p:spPr>
          <a:xfrm>
            <a:off x="6324600" y="2590800"/>
            <a:ext cx="1066800" cy="304800"/>
          </a:xfrm>
          <a:prstGeom prst="downArrowCallout">
            <a:avLst/>
          </a:prstGeom>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Cross Co. SD</a:t>
            </a:r>
          </a:p>
        </p:txBody>
      </p:sp>
      <p:sp>
        <p:nvSpPr>
          <p:cNvPr id="16" name="Up Arrow Callout 15"/>
          <p:cNvSpPr/>
          <p:nvPr/>
        </p:nvSpPr>
        <p:spPr>
          <a:xfrm>
            <a:off x="3962400" y="3352800"/>
            <a:ext cx="762000" cy="304800"/>
          </a:xfrm>
          <a:prstGeom prst="upArrowCallout">
            <a:avLst>
              <a:gd name="adj1" fmla="val 17809"/>
              <a:gd name="adj2" fmla="val 20954"/>
              <a:gd name="adj3" fmla="val 16910"/>
              <a:gd name="adj4" fmla="val 70956"/>
            </a:avLst>
          </a:prstGeom>
          <a:solidFill>
            <a:schemeClr val="accent2"/>
          </a:solidFill>
          <a:ln>
            <a:noFill/>
          </a:ln>
          <a:effectLst>
            <a:outerShdw blurRad="50800" dist="38100" dir="2700000" algn="tl" rotWithShape="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UCA</a:t>
            </a:r>
          </a:p>
        </p:txBody>
      </p:sp>
      <p:sp>
        <p:nvSpPr>
          <p:cNvPr id="17" name="Up Arrow Callout 16"/>
          <p:cNvSpPr/>
          <p:nvPr/>
        </p:nvSpPr>
        <p:spPr>
          <a:xfrm>
            <a:off x="3886200" y="3886200"/>
            <a:ext cx="1066800" cy="304800"/>
          </a:xfrm>
          <a:prstGeom prst="upArrowCallout">
            <a:avLst>
              <a:gd name="adj1" fmla="val 17809"/>
              <a:gd name="adj2" fmla="val 20954"/>
              <a:gd name="adj3" fmla="val 16910"/>
              <a:gd name="adj4" fmla="val 70956"/>
            </a:avLst>
          </a:prstGeom>
          <a:solidFill>
            <a:schemeClr val="accent2"/>
          </a:solidFill>
          <a:ln>
            <a:noFill/>
          </a:ln>
          <a:effectLst>
            <a:outerShdw blurRad="50800" dist="38100" dir="2700000" algn="tl" rotWithShape="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UALR</a:t>
            </a:r>
          </a:p>
        </p:txBody>
      </p:sp>
      <p:sp>
        <p:nvSpPr>
          <p:cNvPr id="12" name="Left Arrow Callout 11"/>
          <p:cNvSpPr/>
          <p:nvPr/>
        </p:nvSpPr>
        <p:spPr>
          <a:xfrm>
            <a:off x="1752600" y="1828800"/>
            <a:ext cx="838200" cy="228600"/>
          </a:xfrm>
          <a:prstGeom prst="leftArrowCallout">
            <a:avLst>
              <a:gd name="adj1" fmla="val 25000"/>
              <a:gd name="adj2" fmla="val 25000"/>
              <a:gd name="adj3" fmla="val 25000"/>
              <a:gd name="adj4" fmla="val 81158"/>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100" dirty="0"/>
              <a:t>UAF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pPr lvl="1" algn="ctr"/>
            <a:r>
              <a:rPr lang="en-US" sz="4400" dirty="0" smtClean="0"/>
              <a:t/>
            </a:r>
            <a:br>
              <a:rPr lang="en-US" sz="4400" dirty="0" smtClean="0"/>
            </a:br>
            <a:r>
              <a:rPr lang="en-US" sz="4400" dirty="0" smtClean="0"/>
              <a:t>STEM </a:t>
            </a:r>
            <a:r>
              <a:rPr lang="en-US" sz="4400" dirty="0"/>
              <a:t>Education Connection	</a:t>
            </a:r>
            <a:br>
              <a:rPr lang="en-US" sz="4400" dirty="0"/>
            </a:br>
            <a:r>
              <a:rPr lang="en-US" sz="4400" dirty="0"/>
              <a:t/>
            </a:r>
            <a:br>
              <a:rPr lang="en-US" sz="4400" dirty="0"/>
            </a:br>
            <a:r>
              <a:rPr lang="en-US" dirty="0"/>
              <a:t/>
            </a:r>
            <a:br>
              <a:rPr lang="en-US" dirty="0"/>
            </a:br>
            <a:endParaRPr lang="en-US" dirty="0"/>
          </a:p>
        </p:txBody>
      </p:sp>
      <p:sp>
        <p:nvSpPr>
          <p:cNvPr id="3" name="Subtitle 2"/>
          <p:cNvSpPr>
            <a:spLocks noGrp="1"/>
          </p:cNvSpPr>
          <p:nvPr>
            <p:ph type="subTitle" idx="1"/>
          </p:nvPr>
        </p:nvSpPr>
        <p:spPr>
          <a:xfrm>
            <a:off x="1371600" y="1981200"/>
            <a:ext cx="6096000" cy="3581400"/>
          </a:xfrm>
        </p:spPr>
        <p:txBody>
          <a:bodyPr>
            <a:normAutofit/>
          </a:bodyPr>
          <a:lstStyle/>
          <a:p>
            <a:endParaRPr lang="en-US" sz="2800" dirty="0" smtClean="0"/>
          </a:p>
          <a:p>
            <a:r>
              <a:rPr lang="en-US" sz="2800" dirty="0" smtClean="0"/>
              <a:t>Next Generation Science Standards</a:t>
            </a:r>
            <a:br>
              <a:rPr lang="en-US" sz="2800" dirty="0" smtClean="0"/>
            </a:br>
            <a:endParaRPr lang="en-US" sz="2800" dirty="0" smtClean="0"/>
          </a:p>
          <a:p>
            <a:r>
              <a:rPr lang="en-US" sz="2800" dirty="0" smtClean="0"/>
              <a:t>Common Core State Standards</a:t>
            </a:r>
            <a:br>
              <a:rPr lang="en-US" sz="2800" dirty="0" smtClean="0"/>
            </a:br>
            <a:endParaRPr lang="en-US" sz="2800" dirty="0" smtClean="0"/>
          </a:p>
          <a:p>
            <a:r>
              <a:rPr lang="en-US" sz="2800" dirty="0" smtClean="0"/>
              <a:t>Non-Formal Education</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9064" y="609600"/>
            <a:ext cx="8029136" cy="6019800"/>
          </a:xfrm>
        </p:spPr>
        <p:txBody>
          <a:bodyPr>
            <a:normAutofit/>
          </a:bodyPr>
          <a:lstStyle/>
          <a:p>
            <a:pPr algn="ctr"/>
            <a:r>
              <a:rPr lang="en-US" sz="4800" cap="none" dirty="0" smtClean="0">
                <a:solidFill>
                  <a:schemeClr val="tx1"/>
                </a:solidFill>
              </a:rPr>
              <a:t>Today’s Workforce</a:t>
            </a:r>
            <a:br>
              <a:rPr lang="en-US" sz="4800" cap="none" dirty="0" smtClean="0">
                <a:solidFill>
                  <a:schemeClr val="tx1"/>
                </a:solidFill>
              </a:rPr>
            </a:br>
            <a:r>
              <a:rPr lang="en-US" sz="4800" cap="none" dirty="0" smtClean="0">
                <a:solidFill>
                  <a:schemeClr val="tx1"/>
                </a:solidFill>
              </a:rPr>
              <a:t>needs </a:t>
            </a:r>
            <a:br>
              <a:rPr lang="en-US" sz="4800" cap="none" dirty="0" smtClean="0">
                <a:solidFill>
                  <a:schemeClr val="tx1"/>
                </a:solidFill>
              </a:rPr>
            </a:br>
            <a:r>
              <a:rPr lang="en-US" sz="4800" cap="none" dirty="0" smtClean="0">
                <a:solidFill>
                  <a:schemeClr val="tx1"/>
                </a:solidFill>
              </a:rPr>
              <a:t>21</a:t>
            </a:r>
            <a:r>
              <a:rPr lang="en-US" sz="4800" cap="none" baseline="30000" dirty="0" smtClean="0">
                <a:solidFill>
                  <a:schemeClr val="tx1"/>
                </a:solidFill>
              </a:rPr>
              <a:t>st</a:t>
            </a:r>
            <a:r>
              <a:rPr lang="en-US" sz="4800" cap="none" dirty="0" smtClean="0">
                <a:solidFill>
                  <a:schemeClr val="tx1"/>
                </a:solidFill>
              </a:rPr>
              <a:t> Century Skills</a:t>
            </a:r>
            <a:br>
              <a:rPr lang="en-US" sz="4800" cap="none" dirty="0" smtClean="0">
                <a:solidFill>
                  <a:schemeClr val="tx1"/>
                </a:solidFill>
              </a:rPr>
            </a:br>
            <a:r>
              <a:rPr lang="en-US" sz="4800" cap="none" dirty="0" smtClean="0">
                <a:solidFill>
                  <a:schemeClr val="tx1"/>
                </a:solidFill>
              </a:rPr>
              <a:t/>
            </a:r>
            <a:br>
              <a:rPr lang="en-US" sz="4800" cap="none" dirty="0" smtClean="0">
                <a:solidFill>
                  <a:schemeClr val="tx1"/>
                </a:solidFill>
              </a:rPr>
            </a:br>
            <a:r>
              <a:rPr lang="en-US" sz="4000" cap="none" dirty="0" smtClean="0">
                <a:solidFill>
                  <a:schemeClr val="tx1"/>
                </a:solidFill>
              </a:rPr>
              <a:t>Skills needed to be successful in </a:t>
            </a:r>
            <a:br>
              <a:rPr lang="en-US" sz="4000" cap="none" dirty="0" smtClean="0">
                <a:solidFill>
                  <a:schemeClr val="tx1"/>
                </a:solidFill>
              </a:rPr>
            </a:br>
            <a:r>
              <a:rPr lang="en-US" sz="4000" cap="none" dirty="0" smtClean="0">
                <a:solidFill>
                  <a:schemeClr val="tx1"/>
                </a:solidFill>
              </a:rPr>
              <a:t>K-12  and college education </a:t>
            </a:r>
            <a:br>
              <a:rPr lang="en-US" sz="4000" cap="none" dirty="0" smtClean="0">
                <a:solidFill>
                  <a:schemeClr val="tx1"/>
                </a:solidFill>
              </a:rPr>
            </a:br>
            <a:r>
              <a:rPr lang="en-US" sz="4000" cap="none" dirty="0" smtClean="0">
                <a:solidFill>
                  <a:schemeClr val="tx1"/>
                </a:solidFill>
              </a:rPr>
              <a:t>and </a:t>
            </a:r>
            <a:br>
              <a:rPr lang="en-US" sz="4000" cap="none" dirty="0" smtClean="0">
                <a:solidFill>
                  <a:schemeClr val="tx1"/>
                </a:solidFill>
              </a:rPr>
            </a:br>
            <a:r>
              <a:rPr lang="en-US" sz="4000" cap="none" dirty="0" smtClean="0">
                <a:solidFill>
                  <a:schemeClr val="tx1"/>
                </a:solidFill>
              </a:rPr>
              <a:t>career</a:t>
            </a:r>
            <a:endParaRPr lang="en-US" sz="4800" cap="none"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ducation-2020.wikispaces.com/file/view/sevenCs.jpg/167364865/495x374/sevenCs.jpg"/>
          <p:cNvPicPr>
            <a:picLocks noChangeAspect="1" noChangeArrowheads="1"/>
          </p:cNvPicPr>
          <p:nvPr/>
        </p:nvPicPr>
        <p:blipFill>
          <a:blip r:embed="rId2" cstate="print"/>
          <a:srcRect/>
          <a:stretch>
            <a:fillRect/>
          </a:stretch>
        </p:blipFill>
        <p:spPr bwMode="auto">
          <a:xfrm>
            <a:off x="457200" y="304800"/>
            <a:ext cx="8077200" cy="610277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467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smtClean="0">
                <a:ln>
                  <a:noFill/>
                </a:ln>
                <a:solidFill>
                  <a:schemeClr val="tx1"/>
                </a:solidFill>
                <a:effectLst/>
                <a:uLnTx/>
                <a:uFillTx/>
                <a:latin typeface="+mj-lt"/>
                <a:ea typeface="+mj-ea"/>
                <a:cs typeface="+mj-cs"/>
              </a:rPr>
              <a:t>Task</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609600" y="1905000"/>
            <a:ext cx="7315200" cy="3539430"/>
          </a:xfrm>
          <a:prstGeom prst="rect">
            <a:avLst/>
          </a:prstGeom>
          <a:noFill/>
        </p:spPr>
        <p:txBody>
          <a:bodyPr wrap="square" rtlCol="0">
            <a:spAutoFit/>
          </a:bodyPr>
          <a:lstStyle/>
          <a:p>
            <a:r>
              <a:rPr lang="en-US" sz="2800" dirty="0" smtClean="0"/>
              <a:t>You will be given  instructions to perform a common task.</a:t>
            </a:r>
          </a:p>
          <a:p>
            <a:endParaRPr lang="en-US" sz="2800" dirty="0" smtClean="0"/>
          </a:p>
          <a:p>
            <a:r>
              <a:rPr lang="en-US" sz="2800" dirty="0" smtClean="0"/>
              <a:t>No talking/discussion</a:t>
            </a:r>
          </a:p>
          <a:p>
            <a:endParaRPr lang="en-US" sz="2800" dirty="0" smtClean="0"/>
          </a:p>
          <a:p>
            <a:r>
              <a:rPr lang="en-US" sz="2800" dirty="0" smtClean="0"/>
              <a:t>After reading the instructions, write down what task you think you are trying to complete, based on the instructions given.</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Instruction</a:t>
            </a:r>
            <a:endParaRPr lang="en-US" dirty="0"/>
          </a:p>
        </p:txBody>
      </p:sp>
      <p:sp>
        <p:nvSpPr>
          <p:cNvPr id="3" name="Content Placeholder 2"/>
          <p:cNvSpPr>
            <a:spLocks noGrp="1"/>
          </p:cNvSpPr>
          <p:nvPr>
            <p:ph idx="1"/>
          </p:nvPr>
        </p:nvSpPr>
        <p:spPr>
          <a:xfrm>
            <a:off x="457200" y="1295400"/>
            <a:ext cx="7620000" cy="4830763"/>
          </a:xfrm>
        </p:spPr>
        <p:txBody>
          <a:bodyPr>
            <a:normAutofit fontScale="70000" lnSpcReduction="20000"/>
          </a:bodyPr>
          <a:lstStyle/>
          <a:p>
            <a:r>
              <a:rPr lang="en-US" sz="3600" dirty="0" smtClean="0"/>
              <a:t>The procedure is actually quite simple. First you arrange things into different groups. Of course, one group may be sufficient depending on how much there is to do. If you have to go somewhere else due to lack of facilities that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a:t>
            </a:r>
          </a:p>
          <a:p>
            <a:r>
              <a:rPr lang="en-US" dirty="0" smtClean="0"/>
              <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Instruction (Continued)</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Soon</a:t>
            </a:r>
            <a:r>
              <a:rPr lang="en-US" dirty="0" smtClean="0"/>
              <a:t>, however, it will become just another facet of life. It is difficult to foresee any end to the necessity for this task in the immediate future, but then one never can tell. After the procedure is completed one arranges the materials into different groups again. Then they can be put into their appropriate places. Eventually they will be used once more and the whole cycle will then have to be repeated. However, that is part of life. </a:t>
            </a:r>
          </a:p>
          <a:p>
            <a:r>
              <a:rPr lang="en-US" dirty="0" smtClean="0"/>
              <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762000"/>
            <a:ext cx="4572000" cy="830997"/>
          </a:xfrm>
          <a:prstGeom prst="rect">
            <a:avLst/>
          </a:prstGeom>
        </p:spPr>
        <p:txBody>
          <a:bodyPr wrap="square">
            <a:spAutoFit/>
          </a:bodyPr>
          <a:lstStyle/>
          <a:p>
            <a:pPr lvl="1"/>
            <a:r>
              <a:rPr lang="en-US" sz="4800" u="sng" dirty="0" smtClean="0">
                <a:latin typeface="+mj-lt"/>
              </a:rPr>
              <a:t>STEM Careers</a:t>
            </a:r>
          </a:p>
        </p:txBody>
      </p:sp>
      <p:sp>
        <p:nvSpPr>
          <p:cNvPr id="7" name="Rectangle 6"/>
          <p:cNvSpPr/>
          <p:nvPr/>
        </p:nvSpPr>
        <p:spPr>
          <a:xfrm>
            <a:off x="457200" y="3581400"/>
            <a:ext cx="8229600" cy="1323439"/>
          </a:xfrm>
          <a:prstGeom prst="rect">
            <a:avLst/>
          </a:prstGeom>
        </p:spPr>
        <p:txBody>
          <a:bodyPr wrap="square">
            <a:spAutoFit/>
          </a:bodyPr>
          <a:lstStyle/>
          <a:p>
            <a:pPr lvl="2">
              <a:buFont typeface="Arial" pitchFamily="34" charset="0"/>
              <a:buChar char="•"/>
            </a:pPr>
            <a:r>
              <a:rPr lang="en-US" sz="4000" dirty="0" smtClean="0"/>
              <a:t>Salary Info</a:t>
            </a:r>
          </a:p>
          <a:p>
            <a:pPr lvl="2"/>
            <a:endParaRPr lang="en-US" sz="4000" dirty="0" smtClean="0"/>
          </a:p>
        </p:txBody>
      </p:sp>
      <p:sp>
        <p:nvSpPr>
          <p:cNvPr id="4" name="Rectangle 3"/>
          <p:cNvSpPr/>
          <p:nvPr/>
        </p:nvSpPr>
        <p:spPr>
          <a:xfrm>
            <a:off x="457200" y="1752600"/>
            <a:ext cx="8229600" cy="1938992"/>
          </a:xfrm>
          <a:prstGeom prst="rect">
            <a:avLst/>
          </a:prstGeom>
        </p:spPr>
        <p:txBody>
          <a:bodyPr wrap="square">
            <a:spAutoFit/>
          </a:bodyPr>
          <a:lstStyle/>
          <a:p>
            <a:pPr lvl="2">
              <a:buFont typeface="Arial" pitchFamily="34" charset="0"/>
              <a:buChar char="•"/>
            </a:pPr>
            <a:endParaRPr lang="en-US" sz="4000" dirty="0" smtClean="0"/>
          </a:p>
          <a:p>
            <a:pPr lvl="2">
              <a:buFont typeface="Arial" pitchFamily="34" charset="0"/>
              <a:buChar char="•"/>
            </a:pPr>
            <a:r>
              <a:rPr lang="en-US" sz="4000" dirty="0" smtClean="0"/>
              <a:t>Encouraging STEM Careers</a:t>
            </a:r>
          </a:p>
          <a:p>
            <a:pPr lvl="2"/>
            <a:endParaRPr lang="en-US" sz="4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cdn.kevinmd.com/blog/wp-content/uploads/stem.bmp"/>
          <p:cNvPicPr>
            <a:picLocks noChangeAspect="1" noChangeArrowheads="1"/>
          </p:cNvPicPr>
          <p:nvPr/>
        </p:nvPicPr>
        <p:blipFill>
          <a:blip r:embed="rId2" cstate="print"/>
          <a:srcRect/>
          <a:stretch>
            <a:fillRect/>
          </a:stretch>
        </p:blipFill>
        <p:spPr bwMode="auto">
          <a:xfrm>
            <a:off x="1143000" y="1371600"/>
            <a:ext cx="7010400" cy="5264619"/>
          </a:xfrm>
          <a:prstGeom prst="rect">
            <a:avLst/>
          </a:prstGeom>
          <a:noFill/>
        </p:spPr>
      </p:pic>
      <p:sp>
        <p:nvSpPr>
          <p:cNvPr id="3" name="TextBox 2"/>
          <p:cNvSpPr txBox="1"/>
          <p:nvPr/>
        </p:nvSpPr>
        <p:spPr>
          <a:xfrm>
            <a:off x="1066800" y="228600"/>
            <a:ext cx="7162800" cy="769441"/>
          </a:xfrm>
          <a:prstGeom prst="rect">
            <a:avLst/>
          </a:prstGeom>
          <a:noFill/>
        </p:spPr>
        <p:txBody>
          <a:bodyPr wrap="square" rtlCol="0">
            <a:spAutoFit/>
          </a:bodyPr>
          <a:lstStyle/>
          <a:p>
            <a:pPr algn="ctr"/>
            <a:r>
              <a:rPr lang="en-US" sz="4400" dirty="0" smtClean="0"/>
              <a:t>Minorities in STEM</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1" algn="ctr" rtl="0">
              <a:spcBef>
                <a:spcPct val="0"/>
              </a:spcBef>
            </a:pPr>
            <a:r>
              <a:rPr lang="en-US" sz="4400" dirty="0" smtClean="0">
                <a:latin typeface="+mj-lt"/>
              </a:rPr>
              <a:t>STEM Education </a:t>
            </a:r>
            <a:br>
              <a:rPr lang="en-US" sz="4400" dirty="0" smtClean="0">
                <a:latin typeface="+mj-lt"/>
              </a:rPr>
            </a:br>
            <a:r>
              <a:rPr lang="en-US" sz="4400" dirty="0" smtClean="0">
                <a:latin typeface="+mj-lt"/>
              </a:rPr>
              <a:t>in Arkansas</a:t>
            </a:r>
            <a:r>
              <a:rPr lang="en-US" dirty="0"/>
              <a:t/>
            </a:r>
            <a:br>
              <a:rPr lang="en-US" dirty="0"/>
            </a:br>
            <a:endParaRPr lang="en-US" dirty="0"/>
          </a:p>
        </p:txBody>
      </p:sp>
      <p:sp>
        <p:nvSpPr>
          <p:cNvPr id="3" name="Subtitle 2"/>
          <p:cNvSpPr>
            <a:spLocks noGrp="1"/>
          </p:cNvSpPr>
          <p:nvPr>
            <p:ph type="subTitle" idx="1"/>
          </p:nvPr>
        </p:nvSpPr>
        <p:spPr/>
        <p:txBody>
          <a:bodyPr/>
          <a:lstStyle/>
          <a:p>
            <a:r>
              <a:rPr lang="en-US" sz="4800" dirty="0" smtClean="0"/>
              <a:t>The Future is Now!</a:t>
            </a:r>
          </a:p>
          <a:p>
            <a:r>
              <a:rPr lang="en-US" sz="4800" dirty="0" smtClean="0"/>
              <a:t>The Future is STEM!</a:t>
            </a:r>
          </a:p>
          <a:p>
            <a:endParaRPr lang="en-US" dirty="0"/>
          </a:p>
        </p:txBody>
      </p:sp>
      <p:sp>
        <p:nvSpPr>
          <p:cNvPr id="4" name="TextBox 3"/>
          <p:cNvSpPr txBox="1"/>
          <p:nvPr/>
        </p:nvSpPr>
        <p:spPr>
          <a:xfrm>
            <a:off x="-228600" y="4876800"/>
            <a:ext cx="7543800" cy="1200329"/>
          </a:xfrm>
          <a:prstGeom prst="rect">
            <a:avLst/>
          </a:prstGeom>
          <a:noFill/>
        </p:spPr>
        <p:txBody>
          <a:bodyPr wrap="square" rtlCol="0">
            <a:spAutoFit/>
          </a:bodyPr>
          <a:lstStyle/>
          <a:p>
            <a:pPr algn="ctr"/>
            <a:r>
              <a:rPr lang="en-US" dirty="0" smtClean="0"/>
              <a:t>Arkansas Out Of School Network</a:t>
            </a:r>
          </a:p>
          <a:p>
            <a:pPr algn="ctr"/>
            <a:r>
              <a:rPr lang="en-US" dirty="0" smtClean="0"/>
              <a:t>STEM Academy</a:t>
            </a:r>
          </a:p>
          <a:p>
            <a:pPr algn="ctr"/>
            <a:r>
              <a:rPr lang="en-US" dirty="0" smtClean="0"/>
              <a:t>Springdale, AR 		Little Rock, AR</a:t>
            </a:r>
          </a:p>
          <a:p>
            <a:pPr algn="ctr"/>
            <a:r>
              <a:rPr lang="en-US" dirty="0" smtClean="0"/>
              <a:t>February 21, 2014	March 7, 2014</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457200"/>
            <a:ext cx="4572000" cy="830997"/>
          </a:xfrm>
          <a:prstGeom prst="rect">
            <a:avLst/>
          </a:prstGeom>
        </p:spPr>
        <p:txBody>
          <a:bodyPr wrap="square">
            <a:spAutoFit/>
          </a:bodyPr>
          <a:lstStyle/>
          <a:p>
            <a:pPr lvl="1"/>
            <a:r>
              <a:rPr lang="en-US" sz="4800" dirty="0" smtClean="0">
                <a:latin typeface="+mj-lt"/>
              </a:rPr>
              <a:t>STEM Careers</a:t>
            </a:r>
          </a:p>
        </p:txBody>
      </p:sp>
      <p:sp>
        <p:nvSpPr>
          <p:cNvPr id="7" name="Rectangle 6"/>
          <p:cNvSpPr/>
          <p:nvPr/>
        </p:nvSpPr>
        <p:spPr>
          <a:xfrm>
            <a:off x="457200" y="1295400"/>
            <a:ext cx="7772400" cy="5016758"/>
          </a:xfrm>
          <a:prstGeom prst="rect">
            <a:avLst/>
          </a:prstGeom>
        </p:spPr>
        <p:txBody>
          <a:bodyPr wrap="square">
            <a:spAutoFit/>
          </a:bodyPr>
          <a:lstStyle/>
          <a:p>
            <a:pPr lvl="2" algn="ctr"/>
            <a:r>
              <a:rPr lang="en-US" sz="4000" dirty="0" smtClean="0"/>
              <a:t>Women in STEM</a:t>
            </a:r>
          </a:p>
          <a:p>
            <a:pPr lvl="2">
              <a:buFont typeface="Arial" pitchFamily="34" charset="0"/>
              <a:buChar char="•"/>
            </a:pPr>
            <a:r>
              <a:rPr lang="en-US" sz="2000" dirty="0" smtClean="0"/>
              <a:t>Supporting women STEM students and researchers is not only an essential part of America’s strategy to out-innovate, out-educate, and out-build the rest of the world; it is also important to women themselves. Women in STEM jobs earn 33 percent more than those in non-STEM occupations and experience a smaller wage gap relative to men. And STEM careers offer women the opportunity to engage in some of the most exciting realms of discovery and technological innovation. Increasing opportunities for women in these fields is an important step towards realizing greater economic success and equality for women across the board.</a:t>
            </a:r>
          </a:p>
          <a:p>
            <a:pPr lvl="2"/>
            <a:endParaRPr lang="en-US" sz="4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5E Learning Cycle</a:t>
            </a:r>
          </a:p>
        </p:txBody>
      </p:sp>
      <p:pic>
        <p:nvPicPr>
          <p:cNvPr id="109" name="Shape 109"/>
          <p:cNvPicPr preferRelativeResize="0"/>
          <p:nvPr/>
        </p:nvPicPr>
        <p:blipFill>
          <a:blip r:embed="rId3" cstate="print"/>
          <a:stretch>
            <a:fillRect/>
          </a:stretch>
        </p:blipFill>
        <p:spPr>
          <a:xfrm>
            <a:off x="2068581" y="1866901"/>
            <a:ext cx="5170419" cy="4592065"/>
          </a:xfrm>
          <a:prstGeom prst="rect">
            <a:avLst/>
          </a:prstGeom>
          <a:noFill/>
          <a:ln>
            <a:noFill/>
          </a:ln>
        </p:spPr>
      </p:pic>
      <p:sp>
        <p:nvSpPr>
          <p:cNvPr id="110" name="Shape 110"/>
          <p:cNvSpPr txBox="1"/>
          <p:nvPr/>
        </p:nvSpPr>
        <p:spPr>
          <a:xfrm>
            <a:off x="6141776" y="6109067"/>
            <a:ext cx="2544899" cy="349999"/>
          </a:xfrm>
          <a:prstGeom prst="rect">
            <a:avLst/>
          </a:prstGeom>
        </p:spPr>
        <p:txBody>
          <a:bodyPr lIns="91425" tIns="91425" rIns="91425" bIns="91425" anchor="t" anchorCtr="0">
            <a:noAutofit/>
          </a:bodyPr>
          <a:lstStyle/>
          <a:p>
            <a:pPr>
              <a:buNone/>
            </a:pPr>
            <a:r>
              <a:rPr lang="en" sz="1000"/>
              <a:t>image from </a:t>
            </a:r>
            <a:r>
              <a:rPr lang="en" sz="1000">
                <a:hlinkClick r:id="rId4"/>
              </a:rPr>
              <a:t>clark-math.blogspot.com</a:t>
            </a:r>
            <a:r>
              <a:rPr lang="en" sz="1000"/>
              <a: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151750" y="1704700"/>
            <a:ext cx="8761500" cy="5153200"/>
          </a:xfrm>
          <a:prstGeom prst="rect">
            <a:avLst/>
          </a:prstGeom>
        </p:spPr>
        <p:txBody>
          <a:bodyPr lIns="91425" tIns="91425" rIns="91425" bIns="91425" anchor="t" anchorCtr="0">
            <a:noAutofit/>
          </a:bodyPr>
          <a:lstStyle/>
          <a:p>
            <a:pPr marL="381000" lvl="0" indent="-190500" rtl="0">
              <a:buClr>
                <a:schemeClr val="dk2"/>
              </a:buClr>
              <a:buSzPct val="166666"/>
              <a:buFont typeface="Arial"/>
              <a:buChar char="•"/>
            </a:pPr>
            <a:r>
              <a:rPr lang="en" sz="2200" b="1" i="1">
                <a:latin typeface="verdana"/>
                <a:ea typeface="verdana"/>
                <a:cs typeface="verdana"/>
                <a:sym typeface="verdana"/>
              </a:rPr>
              <a:t>ENGAGE</a:t>
            </a:r>
            <a:r>
              <a:rPr lang="en" sz="2200">
                <a:latin typeface="verdana"/>
                <a:ea typeface="verdana"/>
                <a:cs typeface="verdana"/>
                <a:sym typeface="verdana"/>
              </a:rPr>
              <a:t>: capture students' interest with </a:t>
            </a:r>
            <a:r>
              <a:rPr lang="en" sz="2200" u="sng">
                <a:latin typeface="verdana"/>
                <a:ea typeface="verdana"/>
                <a:cs typeface="verdana"/>
                <a:sym typeface="verdana"/>
              </a:rPr>
              <a:t>effective questioning </a:t>
            </a:r>
          </a:p>
          <a:p>
            <a:pPr marL="381000" lvl="0" indent="-190500" rtl="0">
              <a:buClr>
                <a:schemeClr val="dk2"/>
              </a:buClr>
              <a:buSzPct val="166666"/>
              <a:buFont typeface="Arial"/>
              <a:buChar char="•"/>
            </a:pPr>
            <a:r>
              <a:rPr lang="en" sz="2200" b="1" i="1">
                <a:latin typeface="verdana"/>
                <a:ea typeface="verdana"/>
                <a:cs typeface="verdana"/>
                <a:sym typeface="verdana"/>
              </a:rPr>
              <a:t>EXPLORATION</a:t>
            </a:r>
            <a:r>
              <a:rPr lang="en" sz="2200">
                <a:latin typeface="verdana"/>
                <a:ea typeface="verdana"/>
                <a:cs typeface="verdana"/>
                <a:sym typeface="verdana"/>
              </a:rPr>
              <a:t>: activities that encourage </a:t>
            </a:r>
            <a:r>
              <a:rPr lang="en" sz="2200" u="sng">
                <a:latin typeface="verdana"/>
                <a:ea typeface="verdana"/>
                <a:cs typeface="verdana"/>
                <a:sym typeface="verdana"/>
              </a:rPr>
              <a:t>focused exploration</a:t>
            </a:r>
          </a:p>
          <a:p>
            <a:pPr marL="381000" lvl="0" indent="-190500" rtl="0">
              <a:buClr>
                <a:schemeClr val="dk2"/>
              </a:buClr>
              <a:buSzPct val="166666"/>
              <a:buFont typeface="Arial"/>
              <a:buChar char="•"/>
            </a:pPr>
            <a:r>
              <a:rPr lang="en" sz="2200" b="1" i="1">
                <a:latin typeface="verdana"/>
                <a:ea typeface="verdana"/>
                <a:cs typeface="verdana"/>
                <a:sym typeface="verdana"/>
              </a:rPr>
              <a:t>EXPLANATION</a:t>
            </a:r>
            <a:r>
              <a:rPr lang="en" sz="2200">
                <a:latin typeface="verdana"/>
                <a:ea typeface="verdana"/>
                <a:cs typeface="verdana"/>
                <a:sym typeface="verdana"/>
              </a:rPr>
              <a:t>: H.O.T. questions to solicit </a:t>
            </a:r>
            <a:r>
              <a:rPr lang="en" sz="2200" u="sng">
                <a:latin typeface="verdana"/>
                <a:ea typeface="verdana"/>
                <a:cs typeface="verdana"/>
                <a:sym typeface="verdana"/>
              </a:rPr>
              <a:t>student</a:t>
            </a:r>
            <a:r>
              <a:rPr lang="en" sz="2200">
                <a:latin typeface="verdana"/>
                <a:ea typeface="verdana"/>
                <a:cs typeface="verdana"/>
                <a:sym typeface="verdana"/>
              </a:rPr>
              <a:t> </a:t>
            </a:r>
            <a:r>
              <a:rPr lang="en" sz="2200" u="sng">
                <a:latin typeface="verdana"/>
                <a:ea typeface="verdana"/>
                <a:cs typeface="verdana"/>
                <a:sym typeface="verdana"/>
              </a:rPr>
              <a:t>explanations</a:t>
            </a:r>
            <a:r>
              <a:rPr lang="en" sz="2200">
                <a:latin typeface="verdana"/>
                <a:ea typeface="verdana"/>
                <a:cs typeface="verdana"/>
                <a:sym typeface="verdana"/>
              </a:rPr>
              <a:t> to justify exploration; vocabulary is introduced; teacher </a:t>
            </a:r>
            <a:r>
              <a:rPr lang="en" sz="2200" i="1">
                <a:latin typeface="verdana"/>
                <a:ea typeface="verdana"/>
                <a:cs typeface="verdana"/>
                <a:sym typeface="verdana"/>
              </a:rPr>
              <a:t>ASSISTS</a:t>
            </a:r>
            <a:r>
              <a:rPr lang="en" sz="2200">
                <a:latin typeface="verdana"/>
                <a:ea typeface="verdana"/>
                <a:cs typeface="verdana"/>
                <a:sym typeface="verdana"/>
              </a:rPr>
              <a:t> in explanation</a:t>
            </a:r>
          </a:p>
          <a:p>
            <a:pPr marL="381000" lvl="0" indent="-190500" rtl="0">
              <a:buClr>
                <a:schemeClr val="dk2"/>
              </a:buClr>
              <a:buSzPct val="166666"/>
              <a:buFont typeface="Arial"/>
              <a:buChar char="•"/>
            </a:pPr>
            <a:r>
              <a:rPr lang="en" sz="2200" b="1" i="1">
                <a:latin typeface="verdana"/>
                <a:ea typeface="verdana"/>
                <a:cs typeface="verdana"/>
                <a:sym typeface="verdana"/>
              </a:rPr>
              <a:t>ELABORATION</a:t>
            </a:r>
            <a:r>
              <a:rPr lang="en" sz="2200">
                <a:latin typeface="verdana"/>
                <a:ea typeface="verdana"/>
                <a:cs typeface="verdana"/>
                <a:sym typeface="verdana"/>
              </a:rPr>
              <a:t>: </a:t>
            </a:r>
            <a:r>
              <a:rPr lang="en" sz="2200" u="sng">
                <a:latin typeface="verdana"/>
                <a:ea typeface="verdana"/>
                <a:cs typeface="verdana"/>
                <a:sym typeface="verdana"/>
              </a:rPr>
              <a:t>develop understanding</a:t>
            </a:r>
            <a:r>
              <a:rPr lang="en" sz="2200">
                <a:latin typeface="verdana"/>
                <a:ea typeface="verdana"/>
                <a:cs typeface="verdana"/>
                <a:sym typeface="verdana"/>
              </a:rPr>
              <a:t> of concept; connect student's observation to terminology</a:t>
            </a:r>
          </a:p>
          <a:p>
            <a:pPr marL="381000" lvl="0" indent="-190500" rtl="0">
              <a:buClr>
                <a:schemeClr val="dk2"/>
              </a:buClr>
              <a:buSzPct val="166666"/>
              <a:buFont typeface="Arial"/>
              <a:buChar char="•"/>
            </a:pPr>
            <a:r>
              <a:rPr lang="en" sz="2200" b="1" i="1">
                <a:latin typeface="verdana"/>
                <a:ea typeface="verdana"/>
                <a:cs typeface="verdana"/>
                <a:sym typeface="verdana"/>
              </a:rPr>
              <a:t>EVALUATION</a:t>
            </a:r>
            <a:r>
              <a:rPr lang="en" sz="2200">
                <a:latin typeface="verdana"/>
                <a:ea typeface="verdana"/>
                <a:cs typeface="verdana"/>
                <a:sym typeface="verdana"/>
              </a:rPr>
              <a:t>: </a:t>
            </a:r>
            <a:r>
              <a:rPr lang="en" sz="2200" u="sng">
                <a:latin typeface="verdana"/>
                <a:ea typeface="verdana"/>
                <a:cs typeface="verdana"/>
                <a:sym typeface="verdana"/>
              </a:rPr>
              <a:t>demonstration of achievement </a:t>
            </a:r>
            <a:r>
              <a:rPr lang="en" sz="2200">
                <a:latin typeface="verdana"/>
                <a:ea typeface="verdana"/>
                <a:cs typeface="verdana"/>
                <a:sym typeface="verdana"/>
              </a:rPr>
              <a:t>-</a:t>
            </a:r>
            <a:r>
              <a:rPr lang="en" sz="2200" u="sng">
                <a:latin typeface="verdana"/>
                <a:ea typeface="verdana"/>
                <a:cs typeface="verdana"/>
                <a:sym typeface="verdana"/>
              </a:rPr>
              <a:t> </a:t>
            </a:r>
            <a:r>
              <a:rPr lang="en" sz="2200">
                <a:latin typeface="verdana"/>
                <a:ea typeface="verdana"/>
                <a:cs typeface="verdana"/>
                <a:sym typeface="verdana"/>
              </a:rPr>
              <a:t>ongoing throughout lesson as well as at then end. </a:t>
            </a:r>
          </a:p>
        </p:txBody>
      </p:sp>
      <p:sp>
        <p:nvSpPr>
          <p:cNvPr id="116" name="Shape 116"/>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lvl="0" rtl="0">
              <a:buNone/>
            </a:pPr>
            <a:r>
              <a:rPr lang="en"/>
              <a:t>5E Learning Cycle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57200"/>
            <a:ext cx="7239000" cy="1107996"/>
          </a:xfrm>
          <a:prstGeom prst="rect">
            <a:avLst/>
          </a:prstGeom>
        </p:spPr>
        <p:txBody>
          <a:bodyPr wrap="square">
            <a:spAutoFit/>
          </a:bodyPr>
          <a:lstStyle/>
          <a:p>
            <a:pPr marL="0" lvl="1" algn="ctr"/>
            <a:r>
              <a:rPr lang="en-US" sz="4800" dirty="0" smtClean="0">
                <a:latin typeface="+mj-lt"/>
              </a:rPr>
              <a:t>STEM Resources</a:t>
            </a:r>
          </a:p>
          <a:p>
            <a:pPr lvl="0"/>
            <a:r>
              <a:rPr lang="en-US" dirty="0" smtClean="0"/>
              <a:t>	</a:t>
            </a:r>
            <a:endParaRPr lang="en-US" dirty="0"/>
          </a:p>
        </p:txBody>
      </p:sp>
      <p:sp>
        <p:nvSpPr>
          <p:cNvPr id="4" name="Rectangle 3"/>
          <p:cNvSpPr/>
          <p:nvPr/>
        </p:nvSpPr>
        <p:spPr>
          <a:xfrm>
            <a:off x="457200" y="1600200"/>
            <a:ext cx="8077200" cy="707886"/>
          </a:xfrm>
          <a:prstGeom prst="rect">
            <a:avLst/>
          </a:prstGeom>
        </p:spPr>
        <p:txBody>
          <a:bodyPr wrap="square">
            <a:spAutoFit/>
          </a:bodyPr>
          <a:lstStyle/>
          <a:p>
            <a:pPr lvl="0" algn="ctr"/>
            <a:r>
              <a:rPr lang="en-US" sz="4000" dirty="0" smtClean="0"/>
              <a:t>Arkansas STEM Coalition</a:t>
            </a:r>
          </a:p>
        </p:txBody>
      </p:sp>
      <p:sp>
        <p:nvSpPr>
          <p:cNvPr id="5" name="Rectangle 4"/>
          <p:cNvSpPr/>
          <p:nvPr/>
        </p:nvSpPr>
        <p:spPr>
          <a:xfrm>
            <a:off x="685800" y="2767281"/>
            <a:ext cx="7772400" cy="707886"/>
          </a:xfrm>
          <a:prstGeom prst="rect">
            <a:avLst/>
          </a:prstGeom>
        </p:spPr>
        <p:txBody>
          <a:bodyPr wrap="square">
            <a:spAutoFit/>
          </a:bodyPr>
          <a:lstStyle/>
          <a:p>
            <a:pPr lvl="2" indent="-914400" algn="ctr"/>
            <a:r>
              <a:rPr lang="en-US" sz="4000" dirty="0" smtClean="0"/>
              <a:t>Arkansas STEM Center Network</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b="1" dirty="0" smtClean="0"/>
              <a:t>2011 STEM Coalition </a:t>
            </a:r>
            <a:br>
              <a:rPr lang="en-US" b="1" dirty="0" smtClean="0"/>
            </a:br>
            <a:r>
              <a:rPr lang="en-US" b="1" dirty="0" smtClean="0"/>
              <a:t>Facilitating Grants</a:t>
            </a:r>
          </a:p>
        </p:txBody>
      </p:sp>
      <p:sp>
        <p:nvSpPr>
          <p:cNvPr id="16387" name="Content Placeholder 2"/>
          <p:cNvSpPr>
            <a:spLocks noGrp="1"/>
          </p:cNvSpPr>
          <p:nvPr>
            <p:ph idx="1"/>
          </p:nvPr>
        </p:nvSpPr>
        <p:spPr>
          <a:xfrm>
            <a:off x="533400" y="1600200"/>
            <a:ext cx="8153400" cy="4525963"/>
          </a:xfrm>
        </p:spPr>
        <p:txBody>
          <a:bodyPr>
            <a:normAutofit/>
          </a:bodyPr>
          <a:lstStyle/>
          <a:p>
            <a:pPr eaLnBrk="1" hangingPunct="1">
              <a:buFont typeface="Wingdings" pitchFamily="2" charset="2"/>
              <a:buChar char="ü"/>
            </a:pPr>
            <a:r>
              <a:rPr lang="en-US" sz="4000" b="1" smtClean="0"/>
              <a:t>Arkansas </a:t>
            </a:r>
            <a:r>
              <a:rPr lang="en-US" sz="4000" b="1" dirty="0" smtClean="0"/>
              <a:t>Commitment to STEM Education Grants for Grades 3-6</a:t>
            </a:r>
          </a:p>
          <a:p>
            <a:pPr lvl="1" eaLnBrk="1" hangingPunct="1">
              <a:buNone/>
            </a:pPr>
            <a:r>
              <a:rPr lang="en-US" sz="3600" b="1" dirty="0" smtClean="0"/>
              <a:t>.	$3,000 for equipment </a:t>
            </a:r>
          </a:p>
          <a:p>
            <a:pPr lvl="1" eaLnBrk="1" hangingPunct="1">
              <a:buNone/>
            </a:pPr>
            <a:r>
              <a:rPr lang="en-US" sz="3600" b="1" dirty="0" smtClean="0"/>
              <a:t>.  Professional Development</a:t>
            </a:r>
          </a:p>
          <a:p>
            <a:pPr lvl="1" eaLnBrk="1" hangingPunct="1">
              <a:buNone/>
            </a:pPr>
            <a:r>
              <a:rPr lang="en-US" sz="3600" b="1" dirty="0" smtClean="0"/>
              <a:t>.  At least 32 School Districts</a:t>
            </a:r>
          </a:p>
          <a:p>
            <a:pPr lvl="1" eaLnBrk="1" hangingPunct="1">
              <a:buNone/>
            </a:pPr>
            <a:endParaRPr lang="en-US" sz="36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457200" y="0"/>
            <a:ext cx="8482013" cy="7772400"/>
          </a:xfrm>
          <a:prstGeom prst="rect">
            <a:avLst/>
          </a:prstGeom>
          <a:noFill/>
          <a:ln w="9525">
            <a:noFill/>
            <a:miter lim="800000"/>
            <a:headEnd/>
            <a:tailEnd/>
          </a:ln>
          <a:effectLst/>
        </p:spPr>
      </p:pic>
      <p:sp>
        <p:nvSpPr>
          <p:cNvPr id="15363" name="Title 1"/>
          <p:cNvSpPr>
            <a:spLocks noGrp="1"/>
          </p:cNvSpPr>
          <p:nvPr>
            <p:ph type="title"/>
          </p:nvPr>
        </p:nvSpPr>
        <p:spPr>
          <a:xfrm>
            <a:off x="7938" y="11113"/>
            <a:ext cx="9144000" cy="827087"/>
          </a:xfrm>
        </p:spPr>
        <p:txBody>
          <a:bodyPr/>
          <a:lstStyle/>
          <a:p>
            <a:r>
              <a:rPr lang="en-US" dirty="0" smtClean="0"/>
              <a:t>Elementary Science Grants</a:t>
            </a:r>
          </a:p>
        </p:txBody>
      </p:sp>
      <p:sp>
        <p:nvSpPr>
          <p:cNvPr id="5" name="8-Point Star 4"/>
          <p:cNvSpPr/>
          <p:nvPr/>
        </p:nvSpPr>
        <p:spPr>
          <a:xfrm>
            <a:off x="4648200" y="2362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8-Point Star 6"/>
          <p:cNvSpPr/>
          <p:nvPr/>
        </p:nvSpPr>
        <p:spPr>
          <a:xfrm>
            <a:off x="4876800" y="2438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8-Point Star 7"/>
          <p:cNvSpPr/>
          <p:nvPr/>
        </p:nvSpPr>
        <p:spPr>
          <a:xfrm>
            <a:off x="6858000" y="41148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8-Point Star 8"/>
          <p:cNvSpPr/>
          <p:nvPr/>
        </p:nvSpPr>
        <p:spPr>
          <a:xfrm>
            <a:off x="6477000" y="41148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8-Point Star 9"/>
          <p:cNvSpPr/>
          <p:nvPr/>
        </p:nvSpPr>
        <p:spPr>
          <a:xfrm>
            <a:off x="6858000" y="3657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8-Point Star 10"/>
          <p:cNvSpPr/>
          <p:nvPr/>
        </p:nvSpPr>
        <p:spPr>
          <a:xfrm>
            <a:off x="5943600" y="1600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8-Point Star 11"/>
          <p:cNvSpPr/>
          <p:nvPr/>
        </p:nvSpPr>
        <p:spPr>
          <a:xfrm>
            <a:off x="7620000" y="22860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8-Point Star 12"/>
          <p:cNvSpPr/>
          <p:nvPr/>
        </p:nvSpPr>
        <p:spPr>
          <a:xfrm>
            <a:off x="4724400" y="1600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8-Point Star 13"/>
          <p:cNvSpPr/>
          <p:nvPr/>
        </p:nvSpPr>
        <p:spPr>
          <a:xfrm>
            <a:off x="5562600" y="3505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8-Point Star 15"/>
          <p:cNvSpPr/>
          <p:nvPr/>
        </p:nvSpPr>
        <p:spPr>
          <a:xfrm>
            <a:off x="5334000" y="2819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8-Point Star 16"/>
          <p:cNvSpPr/>
          <p:nvPr/>
        </p:nvSpPr>
        <p:spPr>
          <a:xfrm>
            <a:off x="4876800" y="3124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8-Point Star 17"/>
          <p:cNvSpPr/>
          <p:nvPr/>
        </p:nvSpPr>
        <p:spPr>
          <a:xfrm>
            <a:off x="990600" y="53340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8-Point Star 18"/>
          <p:cNvSpPr/>
          <p:nvPr/>
        </p:nvSpPr>
        <p:spPr>
          <a:xfrm>
            <a:off x="1981200" y="45720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8-Point Star 19"/>
          <p:cNvSpPr/>
          <p:nvPr/>
        </p:nvSpPr>
        <p:spPr>
          <a:xfrm>
            <a:off x="1219200" y="4800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8-Point Star 20"/>
          <p:cNvSpPr/>
          <p:nvPr/>
        </p:nvSpPr>
        <p:spPr>
          <a:xfrm>
            <a:off x="2819400" y="60198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8-Point Star 21"/>
          <p:cNvSpPr/>
          <p:nvPr/>
        </p:nvSpPr>
        <p:spPr>
          <a:xfrm>
            <a:off x="2286000" y="60198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8-Point Star 22"/>
          <p:cNvSpPr/>
          <p:nvPr/>
        </p:nvSpPr>
        <p:spPr>
          <a:xfrm>
            <a:off x="2667000" y="5410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8-Point Star 23"/>
          <p:cNvSpPr/>
          <p:nvPr/>
        </p:nvSpPr>
        <p:spPr>
          <a:xfrm>
            <a:off x="1219200" y="1600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8-Point Star 24"/>
          <p:cNvSpPr/>
          <p:nvPr/>
        </p:nvSpPr>
        <p:spPr>
          <a:xfrm>
            <a:off x="1524000" y="1676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8-Point Star 25"/>
          <p:cNvSpPr/>
          <p:nvPr/>
        </p:nvSpPr>
        <p:spPr>
          <a:xfrm>
            <a:off x="1295400" y="2057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8-Point Star 26"/>
          <p:cNvSpPr/>
          <p:nvPr/>
        </p:nvSpPr>
        <p:spPr>
          <a:xfrm>
            <a:off x="2133600" y="16002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8-Point Star 27"/>
          <p:cNvSpPr/>
          <p:nvPr/>
        </p:nvSpPr>
        <p:spPr>
          <a:xfrm>
            <a:off x="1143000" y="3276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8-Point Star 28"/>
          <p:cNvSpPr/>
          <p:nvPr/>
        </p:nvSpPr>
        <p:spPr>
          <a:xfrm>
            <a:off x="1066800" y="2895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8-Point Star 29"/>
          <p:cNvSpPr/>
          <p:nvPr/>
        </p:nvSpPr>
        <p:spPr>
          <a:xfrm>
            <a:off x="1371600" y="2895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8-Point Star 30"/>
          <p:cNvSpPr/>
          <p:nvPr/>
        </p:nvSpPr>
        <p:spPr>
          <a:xfrm>
            <a:off x="4419600" y="3962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8-Point Star 31"/>
          <p:cNvSpPr/>
          <p:nvPr/>
        </p:nvSpPr>
        <p:spPr>
          <a:xfrm>
            <a:off x="4267200" y="3657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8-Point Star 32"/>
          <p:cNvSpPr/>
          <p:nvPr/>
        </p:nvSpPr>
        <p:spPr>
          <a:xfrm>
            <a:off x="4495800" y="3581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8-Point Star 33"/>
          <p:cNvSpPr/>
          <p:nvPr/>
        </p:nvSpPr>
        <p:spPr>
          <a:xfrm>
            <a:off x="5486400" y="60960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8-Point Star 34"/>
          <p:cNvSpPr/>
          <p:nvPr/>
        </p:nvSpPr>
        <p:spPr>
          <a:xfrm>
            <a:off x="4876800" y="6324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8-Point Star 35"/>
          <p:cNvSpPr/>
          <p:nvPr/>
        </p:nvSpPr>
        <p:spPr>
          <a:xfrm>
            <a:off x="5334000" y="49530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8-Point Star 36"/>
          <p:cNvSpPr/>
          <p:nvPr/>
        </p:nvSpPr>
        <p:spPr>
          <a:xfrm>
            <a:off x="4572000" y="4724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8-Point Star 37"/>
          <p:cNvSpPr/>
          <p:nvPr/>
        </p:nvSpPr>
        <p:spPr>
          <a:xfrm>
            <a:off x="4648200" y="44196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8-Point Star 38"/>
          <p:cNvSpPr/>
          <p:nvPr/>
        </p:nvSpPr>
        <p:spPr>
          <a:xfrm>
            <a:off x="5105400" y="43434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8-Point Star 39"/>
          <p:cNvSpPr/>
          <p:nvPr/>
        </p:nvSpPr>
        <p:spPr>
          <a:xfrm>
            <a:off x="4191000" y="2971800"/>
            <a:ext cx="228600" cy="228600"/>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descr="Arkansas Map by Counties.jpg"/>
          <p:cNvPicPr>
            <a:picLocks noChangeAspect="1"/>
          </p:cNvPicPr>
          <p:nvPr/>
        </p:nvPicPr>
        <p:blipFill>
          <a:blip r:embed="rId4" cstate="print"/>
          <a:srcRect/>
          <a:stretch>
            <a:fillRect/>
          </a:stretch>
        </p:blipFill>
        <p:spPr bwMode="auto">
          <a:xfrm>
            <a:off x="2209800" y="1371600"/>
            <a:ext cx="4648200" cy="3941763"/>
          </a:xfrm>
          <a:prstGeom prst="rect">
            <a:avLst/>
          </a:prstGeom>
          <a:noFill/>
          <a:ln w="9525">
            <a:noFill/>
            <a:miter lim="800000"/>
            <a:headEnd/>
            <a:tailEnd/>
          </a:ln>
        </p:spPr>
      </p:pic>
      <p:graphicFrame>
        <p:nvGraphicFramePr>
          <p:cNvPr id="14339" name="Object 3"/>
          <p:cNvGraphicFramePr>
            <a:graphicFrameLocks noChangeAspect="1"/>
          </p:cNvGraphicFramePr>
          <p:nvPr/>
        </p:nvGraphicFramePr>
        <p:xfrm>
          <a:off x="4567238" y="3424238"/>
          <a:ext cx="9525" cy="9525"/>
        </p:xfrm>
        <a:graphic>
          <a:graphicData uri="http://schemas.openxmlformats.org/presentationml/2006/ole">
            <p:oleObj spid="_x0000_s1026" name="CorelDRAW 6.0" r:id="rId5" imgW="13176504" imgH="5102352" progId="">
              <p:embed/>
            </p:oleObj>
          </a:graphicData>
        </a:graphic>
      </p:graphicFrame>
      <p:sp>
        <p:nvSpPr>
          <p:cNvPr id="14340" name="Text Box 5"/>
          <p:cNvSpPr txBox="1">
            <a:spLocks noChangeArrowheads="1"/>
          </p:cNvSpPr>
          <p:nvPr/>
        </p:nvSpPr>
        <p:spPr bwMode="auto">
          <a:xfrm>
            <a:off x="609600" y="457200"/>
            <a:ext cx="2206625" cy="979488"/>
          </a:xfrm>
          <a:prstGeom prst="rect">
            <a:avLst/>
          </a:prstGeom>
          <a:noFill/>
          <a:ln w="9525">
            <a:noFill/>
            <a:miter lim="800000"/>
            <a:headEnd/>
            <a:tailEnd/>
          </a:ln>
        </p:spPr>
        <p:txBody>
          <a:bodyPr>
            <a:spAutoFit/>
          </a:bodyPr>
          <a:lstStyle/>
          <a:p>
            <a:pPr algn="ctr">
              <a:lnSpc>
                <a:spcPct val="50000"/>
              </a:lnSpc>
              <a:spcBef>
                <a:spcPct val="50000"/>
              </a:spcBef>
            </a:pPr>
            <a:r>
              <a:rPr lang="en-US" sz="900" b="1"/>
              <a:t>Center for Math &amp; Science Education</a:t>
            </a:r>
          </a:p>
          <a:p>
            <a:pPr algn="ctr">
              <a:lnSpc>
                <a:spcPct val="50000"/>
              </a:lnSpc>
              <a:spcBef>
                <a:spcPct val="50000"/>
              </a:spcBef>
            </a:pPr>
            <a:r>
              <a:rPr lang="en-US" sz="900" b="1"/>
              <a:t>NASA Educator Resource Center</a:t>
            </a:r>
          </a:p>
          <a:p>
            <a:pPr algn="ctr">
              <a:lnSpc>
                <a:spcPct val="50000"/>
              </a:lnSpc>
              <a:spcBef>
                <a:spcPct val="50000"/>
              </a:spcBef>
            </a:pPr>
            <a:r>
              <a:rPr lang="en-US" sz="900" b="1"/>
              <a:t>Ms. Lynne Hehr</a:t>
            </a:r>
          </a:p>
          <a:p>
            <a:pPr algn="ctr">
              <a:lnSpc>
                <a:spcPct val="50000"/>
              </a:lnSpc>
              <a:spcBef>
                <a:spcPct val="50000"/>
              </a:spcBef>
            </a:pPr>
            <a:r>
              <a:rPr lang="en-US" sz="900" b="1"/>
              <a:t>University of Arkansas</a:t>
            </a:r>
          </a:p>
          <a:p>
            <a:pPr algn="ctr">
              <a:lnSpc>
                <a:spcPct val="50000"/>
              </a:lnSpc>
              <a:spcBef>
                <a:spcPct val="50000"/>
              </a:spcBef>
            </a:pPr>
            <a:r>
              <a:rPr lang="en-US" sz="900" b="1"/>
              <a:t>346 N. West Avenue</a:t>
            </a:r>
          </a:p>
          <a:p>
            <a:pPr algn="ctr">
              <a:lnSpc>
                <a:spcPct val="50000"/>
              </a:lnSpc>
              <a:spcBef>
                <a:spcPct val="50000"/>
              </a:spcBef>
            </a:pPr>
            <a:r>
              <a:rPr lang="en-US" sz="900" b="1"/>
              <a:t>Fayetteville, AR 72701</a:t>
            </a:r>
          </a:p>
          <a:p>
            <a:pPr algn="ctr">
              <a:lnSpc>
                <a:spcPct val="50000"/>
              </a:lnSpc>
              <a:spcBef>
                <a:spcPct val="50000"/>
              </a:spcBef>
            </a:pPr>
            <a:r>
              <a:rPr lang="en-US" sz="900" b="1"/>
              <a:t>(479) 575-3875</a:t>
            </a:r>
          </a:p>
        </p:txBody>
      </p:sp>
      <p:sp>
        <p:nvSpPr>
          <p:cNvPr id="14341" name="Text Box 7"/>
          <p:cNvSpPr txBox="1">
            <a:spLocks noChangeArrowheads="1"/>
          </p:cNvSpPr>
          <p:nvPr/>
        </p:nvSpPr>
        <p:spPr bwMode="auto">
          <a:xfrm>
            <a:off x="228600" y="3962400"/>
            <a:ext cx="2038350" cy="1079500"/>
          </a:xfrm>
          <a:prstGeom prst="rect">
            <a:avLst/>
          </a:prstGeom>
          <a:noFill/>
          <a:ln w="9525">
            <a:noFill/>
            <a:miter lim="800000"/>
            <a:headEnd/>
            <a:tailEnd/>
          </a:ln>
        </p:spPr>
        <p:txBody>
          <a:bodyPr>
            <a:spAutoFit/>
          </a:bodyPr>
          <a:lstStyle/>
          <a:p>
            <a:pPr algn="ctr">
              <a:lnSpc>
                <a:spcPct val="60000"/>
              </a:lnSpc>
              <a:spcBef>
                <a:spcPct val="50000"/>
              </a:spcBef>
            </a:pPr>
            <a:r>
              <a:rPr lang="en-US" sz="900" b="1"/>
              <a:t>South Arkansas </a:t>
            </a:r>
          </a:p>
          <a:p>
            <a:pPr algn="ctr">
              <a:lnSpc>
                <a:spcPct val="60000"/>
              </a:lnSpc>
              <a:spcBef>
                <a:spcPct val="50000"/>
              </a:spcBef>
            </a:pPr>
            <a:r>
              <a:rPr lang="en-US" sz="900" b="1"/>
              <a:t>Math &amp; Science Center</a:t>
            </a:r>
          </a:p>
          <a:p>
            <a:pPr algn="ctr">
              <a:lnSpc>
                <a:spcPct val="60000"/>
              </a:lnSpc>
              <a:spcBef>
                <a:spcPct val="50000"/>
              </a:spcBef>
            </a:pPr>
            <a:r>
              <a:rPr lang="en-US" sz="900" b="1"/>
              <a:t>Ms. Betty Ramsey</a:t>
            </a:r>
          </a:p>
          <a:p>
            <a:pPr algn="ctr">
              <a:lnSpc>
                <a:spcPct val="60000"/>
              </a:lnSpc>
              <a:spcBef>
                <a:spcPct val="50000"/>
              </a:spcBef>
            </a:pPr>
            <a:r>
              <a:rPr lang="en-US" sz="900" b="1"/>
              <a:t>Henderson State University</a:t>
            </a:r>
          </a:p>
          <a:p>
            <a:pPr algn="ctr">
              <a:lnSpc>
                <a:spcPct val="60000"/>
              </a:lnSpc>
              <a:spcBef>
                <a:spcPct val="50000"/>
              </a:spcBef>
            </a:pPr>
            <a:r>
              <a:rPr lang="en-US" sz="900" b="1"/>
              <a:t>Box 7663</a:t>
            </a:r>
          </a:p>
          <a:p>
            <a:pPr algn="ctr">
              <a:lnSpc>
                <a:spcPct val="60000"/>
              </a:lnSpc>
              <a:spcBef>
                <a:spcPct val="50000"/>
              </a:spcBef>
            </a:pPr>
            <a:r>
              <a:rPr lang="en-US" sz="900" b="1"/>
              <a:t>Arkadelphia, AR 71999-0001</a:t>
            </a:r>
          </a:p>
          <a:p>
            <a:pPr algn="ctr">
              <a:lnSpc>
                <a:spcPct val="60000"/>
              </a:lnSpc>
              <a:spcBef>
                <a:spcPct val="50000"/>
              </a:spcBef>
            </a:pPr>
            <a:r>
              <a:rPr lang="en-US" sz="900" b="1"/>
              <a:t>(870) 230-5417 </a:t>
            </a:r>
          </a:p>
        </p:txBody>
      </p:sp>
      <p:sp>
        <p:nvSpPr>
          <p:cNvPr id="14342" name="Text Box 8"/>
          <p:cNvSpPr txBox="1">
            <a:spLocks noChangeArrowheads="1"/>
          </p:cNvSpPr>
          <p:nvPr/>
        </p:nvSpPr>
        <p:spPr bwMode="auto">
          <a:xfrm>
            <a:off x="381000" y="5486400"/>
            <a:ext cx="2162175" cy="1095375"/>
          </a:xfrm>
          <a:prstGeom prst="rect">
            <a:avLst/>
          </a:prstGeom>
          <a:noFill/>
          <a:ln w="9525">
            <a:noFill/>
            <a:miter lim="800000"/>
            <a:headEnd/>
            <a:tailEnd/>
          </a:ln>
        </p:spPr>
        <p:txBody>
          <a:bodyPr>
            <a:spAutoFit/>
          </a:bodyPr>
          <a:lstStyle/>
          <a:p>
            <a:pPr algn="ctr">
              <a:lnSpc>
                <a:spcPct val="60000"/>
              </a:lnSpc>
              <a:spcBef>
                <a:spcPct val="50000"/>
              </a:spcBef>
            </a:pPr>
            <a:r>
              <a:rPr lang="en-US" sz="900" b="1"/>
              <a:t>Center for Teaching Excellence in </a:t>
            </a:r>
          </a:p>
          <a:p>
            <a:pPr algn="ctr">
              <a:lnSpc>
                <a:spcPct val="60000"/>
              </a:lnSpc>
              <a:spcBef>
                <a:spcPct val="50000"/>
              </a:spcBef>
            </a:pPr>
            <a:r>
              <a:rPr lang="en-US" sz="900" b="1"/>
              <a:t>Math &amp; Science Education</a:t>
            </a:r>
          </a:p>
          <a:p>
            <a:pPr algn="ctr">
              <a:lnSpc>
                <a:spcPct val="60000"/>
              </a:lnSpc>
              <a:spcBef>
                <a:spcPct val="50000"/>
              </a:spcBef>
            </a:pPr>
            <a:r>
              <a:rPr lang="en-US" sz="900" b="1"/>
              <a:t>Dr. Scott White</a:t>
            </a:r>
          </a:p>
          <a:p>
            <a:pPr algn="ctr">
              <a:lnSpc>
                <a:spcPct val="60000"/>
              </a:lnSpc>
              <a:spcBef>
                <a:spcPct val="50000"/>
              </a:spcBef>
            </a:pPr>
            <a:r>
              <a:rPr lang="en-US" sz="900" b="1"/>
              <a:t>Southern Arkansas University</a:t>
            </a:r>
          </a:p>
          <a:p>
            <a:pPr algn="ctr">
              <a:lnSpc>
                <a:spcPct val="60000"/>
              </a:lnSpc>
              <a:spcBef>
                <a:spcPct val="50000"/>
              </a:spcBef>
            </a:pPr>
            <a:r>
              <a:rPr lang="en-US" sz="900" b="1"/>
              <a:t>P.O. Box 9397</a:t>
            </a:r>
          </a:p>
          <a:p>
            <a:pPr algn="ctr">
              <a:lnSpc>
                <a:spcPct val="60000"/>
              </a:lnSpc>
              <a:spcBef>
                <a:spcPct val="50000"/>
              </a:spcBef>
            </a:pPr>
            <a:r>
              <a:rPr lang="en-US" sz="900" b="1"/>
              <a:t>Magnolia, AR 71754</a:t>
            </a:r>
          </a:p>
          <a:p>
            <a:pPr algn="ctr">
              <a:lnSpc>
                <a:spcPct val="60000"/>
              </a:lnSpc>
              <a:spcBef>
                <a:spcPct val="50000"/>
              </a:spcBef>
            </a:pPr>
            <a:r>
              <a:rPr lang="en-US" sz="900" b="1"/>
              <a:t>(870)235-4290</a:t>
            </a:r>
          </a:p>
        </p:txBody>
      </p:sp>
      <p:sp>
        <p:nvSpPr>
          <p:cNvPr id="14343" name="Rectangle 9"/>
          <p:cNvSpPr>
            <a:spLocks noChangeArrowheads="1"/>
          </p:cNvSpPr>
          <p:nvPr/>
        </p:nvSpPr>
        <p:spPr bwMode="auto">
          <a:xfrm>
            <a:off x="3571875" y="5667375"/>
            <a:ext cx="942975" cy="409575"/>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14344" name="Text Box 10"/>
          <p:cNvSpPr txBox="1">
            <a:spLocks noChangeArrowheads="1"/>
          </p:cNvSpPr>
          <p:nvPr/>
        </p:nvSpPr>
        <p:spPr bwMode="auto">
          <a:xfrm>
            <a:off x="2438400" y="5715000"/>
            <a:ext cx="2286000" cy="936625"/>
          </a:xfrm>
          <a:prstGeom prst="rect">
            <a:avLst/>
          </a:prstGeom>
          <a:noFill/>
          <a:ln w="9525">
            <a:noFill/>
            <a:miter lim="800000"/>
            <a:headEnd/>
            <a:tailEnd/>
          </a:ln>
        </p:spPr>
        <p:txBody>
          <a:bodyPr>
            <a:spAutoFit/>
          </a:bodyPr>
          <a:lstStyle/>
          <a:p>
            <a:pPr algn="ctr">
              <a:lnSpc>
                <a:spcPct val="60000"/>
              </a:lnSpc>
              <a:spcBef>
                <a:spcPct val="50000"/>
              </a:spcBef>
            </a:pPr>
            <a:r>
              <a:rPr lang="en-US" sz="900" b="1"/>
              <a:t>Math &amp; Science Partnership</a:t>
            </a:r>
          </a:p>
          <a:p>
            <a:pPr algn="ctr">
              <a:lnSpc>
                <a:spcPct val="60000"/>
              </a:lnSpc>
              <a:spcBef>
                <a:spcPct val="50000"/>
              </a:spcBef>
            </a:pPr>
            <a:r>
              <a:rPr lang="en-US" sz="900" b="1"/>
              <a:t>Dr.  Angela Sewall</a:t>
            </a:r>
          </a:p>
          <a:p>
            <a:pPr algn="ctr">
              <a:lnSpc>
                <a:spcPct val="60000"/>
              </a:lnSpc>
              <a:spcBef>
                <a:spcPct val="50000"/>
              </a:spcBef>
            </a:pPr>
            <a:r>
              <a:rPr lang="en-US" sz="900" b="1"/>
              <a:t>University of Arkansas at Little Rock</a:t>
            </a:r>
          </a:p>
          <a:p>
            <a:pPr algn="ctr">
              <a:lnSpc>
                <a:spcPct val="60000"/>
              </a:lnSpc>
              <a:spcBef>
                <a:spcPct val="50000"/>
              </a:spcBef>
            </a:pPr>
            <a:r>
              <a:rPr lang="en-US" sz="900" b="1"/>
              <a:t>2801 South University Drive</a:t>
            </a:r>
          </a:p>
          <a:p>
            <a:pPr algn="ctr">
              <a:lnSpc>
                <a:spcPct val="60000"/>
              </a:lnSpc>
              <a:spcBef>
                <a:spcPct val="50000"/>
              </a:spcBef>
            </a:pPr>
            <a:r>
              <a:rPr lang="en-US" sz="900" b="1"/>
              <a:t>Little Rock, AR 72204</a:t>
            </a:r>
          </a:p>
          <a:p>
            <a:pPr algn="ctr">
              <a:lnSpc>
                <a:spcPct val="60000"/>
              </a:lnSpc>
              <a:spcBef>
                <a:spcPct val="50000"/>
              </a:spcBef>
            </a:pPr>
            <a:r>
              <a:rPr lang="en-US" sz="900" b="1"/>
              <a:t>501-569-8938</a:t>
            </a:r>
          </a:p>
        </p:txBody>
      </p:sp>
      <p:sp>
        <p:nvSpPr>
          <p:cNvPr id="14345" name="Rectangle 11"/>
          <p:cNvSpPr>
            <a:spLocks noChangeArrowheads="1"/>
          </p:cNvSpPr>
          <p:nvPr/>
        </p:nvSpPr>
        <p:spPr bwMode="auto">
          <a:xfrm>
            <a:off x="5410200" y="5705475"/>
            <a:ext cx="504825" cy="314325"/>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14346" name="Text Box 12"/>
          <p:cNvSpPr txBox="1">
            <a:spLocks noChangeArrowheads="1"/>
          </p:cNvSpPr>
          <p:nvPr/>
        </p:nvSpPr>
        <p:spPr bwMode="auto">
          <a:xfrm>
            <a:off x="4857750" y="5776913"/>
            <a:ext cx="2286000" cy="942975"/>
          </a:xfrm>
          <a:prstGeom prst="rect">
            <a:avLst/>
          </a:prstGeom>
          <a:noFill/>
          <a:ln w="9525">
            <a:noFill/>
            <a:miter lim="800000"/>
            <a:headEnd/>
            <a:tailEnd/>
          </a:ln>
        </p:spPr>
        <p:txBody>
          <a:bodyPr>
            <a:spAutoFit/>
          </a:bodyPr>
          <a:lstStyle/>
          <a:p>
            <a:pPr algn="ctr">
              <a:lnSpc>
                <a:spcPct val="60000"/>
              </a:lnSpc>
              <a:spcBef>
                <a:spcPct val="50000"/>
              </a:spcBef>
            </a:pPr>
            <a:r>
              <a:rPr lang="en-US" sz="900" b="1"/>
              <a:t>Center for Math &amp; Science Education</a:t>
            </a:r>
          </a:p>
          <a:p>
            <a:pPr algn="ctr">
              <a:lnSpc>
                <a:spcPct val="60000"/>
              </a:lnSpc>
              <a:spcBef>
                <a:spcPct val="50000"/>
              </a:spcBef>
            </a:pPr>
            <a:r>
              <a:rPr lang="en-US" sz="900" b="1"/>
              <a:t>Ms. Pam Beard</a:t>
            </a:r>
          </a:p>
          <a:p>
            <a:pPr algn="ctr">
              <a:lnSpc>
                <a:spcPct val="60000"/>
              </a:lnSpc>
              <a:spcBef>
                <a:spcPct val="50000"/>
              </a:spcBef>
            </a:pPr>
            <a:r>
              <a:rPr lang="en-US" sz="900" b="1"/>
              <a:t>University of Arkansas at Monticello</a:t>
            </a:r>
          </a:p>
          <a:p>
            <a:pPr algn="ctr">
              <a:lnSpc>
                <a:spcPct val="60000"/>
              </a:lnSpc>
              <a:spcBef>
                <a:spcPct val="50000"/>
              </a:spcBef>
            </a:pPr>
            <a:r>
              <a:rPr lang="en-US" sz="900" b="1"/>
              <a:t>397 University Drive, P.O. Box 3480</a:t>
            </a:r>
          </a:p>
          <a:p>
            <a:pPr algn="ctr">
              <a:lnSpc>
                <a:spcPct val="60000"/>
              </a:lnSpc>
              <a:spcBef>
                <a:spcPct val="50000"/>
              </a:spcBef>
            </a:pPr>
            <a:r>
              <a:rPr lang="en-US" sz="900" b="1"/>
              <a:t>Monticello, AR 71656</a:t>
            </a:r>
          </a:p>
          <a:p>
            <a:pPr algn="ctr">
              <a:lnSpc>
                <a:spcPct val="60000"/>
              </a:lnSpc>
              <a:spcBef>
                <a:spcPct val="50000"/>
              </a:spcBef>
            </a:pPr>
            <a:r>
              <a:rPr lang="en-US" sz="900" b="1"/>
              <a:t>(870) 460-1062</a:t>
            </a:r>
          </a:p>
        </p:txBody>
      </p:sp>
      <p:sp>
        <p:nvSpPr>
          <p:cNvPr id="14347" name="Text Box 13"/>
          <p:cNvSpPr txBox="1">
            <a:spLocks noChangeArrowheads="1"/>
          </p:cNvSpPr>
          <p:nvPr/>
        </p:nvSpPr>
        <p:spPr bwMode="auto">
          <a:xfrm>
            <a:off x="6076950" y="4581525"/>
            <a:ext cx="2381250" cy="928688"/>
          </a:xfrm>
          <a:prstGeom prst="rect">
            <a:avLst/>
          </a:prstGeom>
          <a:noFill/>
          <a:ln w="9525">
            <a:noFill/>
            <a:miter lim="800000"/>
            <a:headEnd/>
            <a:tailEnd/>
          </a:ln>
        </p:spPr>
        <p:txBody>
          <a:bodyPr>
            <a:spAutoFit/>
          </a:bodyPr>
          <a:lstStyle/>
          <a:p>
            <a:pPr algn="ctr">
              <a:lnSpc>
                <a:spcPct val="60000"/>
              </a:lnSpc>
              <a:spcBef>
                <a:spcPct val="50000"/>
              </a:spcBef>
            </a:pPr>
            <a:r>
              <a:rPr lang="en-US" sz="900" b="1"/>
              <a:t>Center for Math/Science Education</a:t>
            </a:r>
          </a:p>
          <a:p>
            <a:pPr algn="ctr">
              <a:lnSpc>
                <a:spcPct val="60000"/>
              </a:lnSpc>
              <a:spcBef>
                <a:spcPct val="50000"/>
              </a:spcBef>
            </a:pPr>
            <a:r>
              <a:rPr lang="en-US" sz="900" b="1"/>
              <a:t>Dr. Shelton Fitzpatrick</a:t>
            </a:r>
          </a:p>
          <a:p>
            <a:pPr algn="ctr">
              <a:lnSpc>
                <a:spcPct val="60000"/>
              </a:lnSpc>
              <a:spcBef>
                <a:spcPct val="50000"/>
              </a:spcBef>
            </a:pPr>
            <a:r>
              <a:rPr lang="en-US" sz="900" b="1"/>
              <a:t>University of Arkansas at Pine Bluff</a:t>
            </a:r>
          </a:p>
          <a:p>
            <a:pPr algn="ctr">
              <a:lnSpc>
                <a:spcPct val="60000"/>
              </a:lnSpc>
              <a:spcBef>
                <a:spcPct val="50000"/>
              </a:spcBef>
            </a:pPr>
            <a:r>
              <a:rPr lang="en-US" sz="900" b="1"/>
              <a:t>1200 North University, Mail Slot 4978</a:t>
            </a:r>
          </a:p>
          <a:p>
            <a:pPr algn="ctr">
              <a:lnSpc>
                <a:spcPct val="60000"/>
              </a:lnSpc>
              <a:spcBef>
                <a:spcPct val="50000"/>
              </a:spcBef>
            </a:pPr>
            <a:r>
              <a:rPr lang="en-US" sz="900" b="1"/>
              <a:t>Pine Bluff, AR 71601</a:t>
            </a:r>
          </a:p>
          <a:p>
            <a:pPr algn="ctr">
              <a:lnSpc>
                <a:spcPct val="60000"/>
              </a:lnSpc>
              <a:spcBef>
                <a:spcPct val="50000"/>
              </a:spcBef>
            </a:pPr>
            <a:r>
              <a:rPr lang="en-US" sz="900" b="1"/>
              <a:t>(870) 575-8051</a:t>
            </a:r>
          </a:p>
        </p:txBody>
      </p:sp>
      <p:sp>
        <p:nvSpPr>
          <p:cNvPr id="14348" name="Text Box 14"/>
          <p:cNvSpPr txBox="1">
            <a:spLocks noChangeArrowheads="1"/>
          </p:cNvSpPr>
          <p:nvPr/>
        </p:nvSpPr>
        <p:spPr bwMode="auto">
          <a:xfrm>
            <a:off x="6096000" y="3276600"/>
            <a:ext cx="2447925" cy="1103313"/>
          </a:xfrm>
          <a:prstGeom prst="rect">
            <a:avLst/>
          </a:prstGeom>
          <a:noFill/>
          <a:ln w="9525">
            <a:noFill/>
            <a:miter lim="800000"/>
            <a:headEnd/>
            <a:tailEnd/>
          </a:ln>
        </p:spPr>
        <p:txBody>
          <a:bodyPr>
            <a:spAutoFit/>
          </a:bodyPr>
          <a:lstStyle/>
          <a:p>
            <a:pPr algn="ctr">
              <a:lnSpc>
                <a:spcPct val="60000"/>
              </a:lnSpc>
              <a:spcBef>
                <a:spcPct val="50000"/>
              </a:spcBef>
            </a:pPr>
            <a:r>
              <a:rPr lang="en-US" sz="900" b="1"/>
              <a:t>Arkansas Center for </a:t>
            </a:r>
          </a:p>
          <a:p>
            <a:pPr algn="ctr">
              <a:lnSpc>
                <a:spcPct val="60000"/>
              </a:lnSpc>
              <a:spcBef>
                <a:spcPct val="50000"/>
              </a:spcBef>
            </a:pPr>
            <a:r>
              <a:rPr lang="en-US" sz="900" b="1"/>
              <a:t>Math &amp; Science Education</a:t>
            </a:r>
          </a:p>
          <a:p>
            <a:pPr algn="ctr">
              <a:lnSpc>
                <a:spcPct val="60000"/>
              </a:lnSpc>
              <a:spcBef>
                <a:spcPct val="50000"/>
              </a:spcBef>
            </a:pPr>
            <a:r>
              <a:rPr lang="en-US" sz="900" b="1"/>
              <a:t>Dr. Uma Garimella</a:t>
            </a:r>
          </a:p>
          <a:p>
            <a:pPr algn="ctr">
              <a:lnSpc>
                <a:spcPct val="60000"/>
              </a:lnSpc>
              <a:spcBef>
                <a:spcPct val="50000"/>
              </a:spcBef>
            </a:pPr>
            <a:r>
              <a:rPr lang="en-US" sz="900" b="1"/>
              <a:t>University of Central Arkansas</a:t>
            </a:r>
          </a:p>
          <a:p>
            <a:pPr algn="ctr">
              <a:lnSpc>
                <a:spcPct val="60000"/>
              </a:lnSpc>
              <a:spcBef>
                <a:spcPct val="50000"/>
              </a:spcBef>
            </a:pPr>
            <a:r>
              <a:rPr lang="en-US" sz="900" b="1"/>
              <a:t>UCA Box 5103, 201 Donaghey Avenue</a:t>
            </a:r>
          </a:p>
          <a:p>
            <a:pPr algn="ctr">
              <a:lnSpc>
                <a:spcPct val="60000"/>
              </a:lnSpc>
              <a:spcBef>
                <a:spcPct val="50000"/>
              </a:spcBef>
            </a:pPr>
            <a:r>
              <a:rPr lang="en-US" sz="900" b="1"/>
              <a:t>Conway, AR 72035-5005</a:t>
            </a:r>
          </a:p>
          <a:p>
            <a:pPr algn="ctr">
              <a:lnSpc>
                <a:spcPct val="60000"/>
              </a:lnSpc>
              <a:spcBef>
                <a:spcPct val="50000"/>
              </a:spcBef>
            </a:pPr>
            <a:r>
              <a:rPr lang="en-US" sz="900" b="1"/>
              <a:t>(501) 450-5663</a:t>
            </a:r>
          </a:p>
        </p:txBody>
      </p:sp>
      <p:sp>
        <p:nvSpPr>
          <p:cNvPr id="14349" name="Rectangle 15"/>
          <p:cNvSpPr>
            <a:spLocks noChangeArrowheads="1"/>
          </p:cNvSpPr>
          <p:nvPr/>
        </p:nvSpPr>
        <p:spPr bwMode="auto">
          <a:xfrm>
            <a:off x="1628775" y="2066925"/>
            <a:ext cx="542925" cy="409575"/>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14350" name="Text Box 16"/>
          <p:cNvSpPr txBox="1">
            <a:spLocks noChangeArrowheads="1"/>
          </p:cNvSpPr>
          <p:nvPr/>
        </p:nvSpPr>
        <p:spPr bwMode="auto">
          <a:xfrm>
            <a:off x="6553200" y="1676400"/>
            <a:ext cx="2409825" cy="1477963"/>
          </a:xfrm>
          <a:prstGeom prst="rect">
            <a:avLst/>
          </a:prstGeom>
          <a:noFill/>
          <a:ln w="9525">
            <a:noFill/>
            <a:miter lim="800000"/>
            <a:headEnd/>
            <a:tailEnd/>
          </a:ln>
        </p:spPr>
        <p:txBody>
          <a:bodyPr>
            <a:spAutoFit/>
          </a:bodyPr>
          <a:lstStyle/>
          <a:p>
            <a:pPr algn="ctr"/>
            <a:r>
              <a:rPr lang="en-US" sz="900" b="1"/>
              <a:t>NEA Delta Institute Math/Science</a:t>
            </a:r>
          </a:p>
          <a:p>
            <a:pPr algn="ctr"/>
            <a:r>
              <a:rPr lang="en-US" sz="900" b="1"/>
              <a:t>Dr. Cynthia Miller</a:t>
            </a:r>
          </a:p>
          <a:p>
            <a:pPr algn="ctr"/>
            <a:r>
              <a:rPr lang="en-US" sz="900" b="1"/>
              <a:t>Arkansas State University</a:t>
            </a:r>
          </a:p>
          <a:p>
            <a:pPr algn="ctr"/>
            <a:r>
              <a:rPr lang="en-US" sz="900" b="1"/>
              <a:t>P.O. Box 3891</a:t>
            </a:r>
          </a:p>
          <a:p>
            <a:pPr algn="ctr"/>
            <a:r>
              <a:rPr lang="en-US" sz="900" b="1"/>
              <a:t>State University, AR 72467-0184</a:t>
            </a:r>
          </a:p>
          <a:p>
            <a:pPr algn="ctr"/>
            <a:r>
              <a:rPr lang="en-US" sz="900" b="1"/>
              <a:t>(870) 972-3436</a:t>
            </a:r>
          </a:p>
          <a:p>
            <a:pPr algn="ctr"/>
            <a:r>
              <a:rPr lang="en-US" sz="900" b="1" i="1"/>
              <a:t>Satellite location at East Arkansas Community College, Forrest City, AR</a:t>
            </a:r>
          </a:p>
          <a:p>
            <a:pPr algn="ctr"/>
            <a:endParaRPr lang="en-US" sz="900" b="1"/>
          </a:p>
          <a:p>
            <a:pPr algn="ctr"/>
            <a:endParaRPr lang="en-US" sz="900" b="1"/>
          </a:p>
        </p:txBody>
      </p:sp>
      <p:sp>
        <p:nvSpPr>
          <p:cNvPr id="14351" name="Text Box 17"/>
          <p:cNvSpPr txBox="1">
            <a:spLocks noChangeArrowheads="1"/>
          </p:cNvSpPr>
          <p:nvPr/>
        </p:nvSpPr>
        <p:spPr bwMode="auto">
          <a:xfrm>
            <a:off x="5943600" y="609600"/>
            <a:ext cx="2733675" cy="790575"/>
          </a:xfrm>
          <a:prstGeom prst="rect">
            <a:avLst/>
          </a:prstGeom>
          <a:noFill/>
          <a:ln w="9525">
            <a:noFill/>
            <a:miter lim="800000"/>
            <a:headEnd/>
            <a:tailEnd/>
          </a:ln>
        </p:spPr>
        <p:txBody>
          <a:bodyPr>
            <a:spAutoFit/>
          </a:bodyPr>
          <a:lstStyle/>
          <a:p>
            <a:pPr algn="ctr">
              <a:lnSpc>
                <a:spcPct val="60000"/>
              </a:lnSpc>
              <a:spcBef>
                <a:spcPct val="50000"/>
              </a:spcBef>
            </a:pPr>
            <a:r>
              <a:rPr lang="en-US" sz="900" b="1"/>
              <a:t>NEA Rural Institute Math/Science</a:t>
            </a:r>
          </a:p>
          <a:p>
            <a:pPr algn="ctr">
              <a:lnSpc>
                <a:spcPct val="60000"/>
              </a:lnSpc>
              <a:spcBef>
                <a:spcPct val="50000"/>
              </a:spcBef>
            </a:pPr>
            <a:r>
              <a:rPr lang="en-US" sz="900" b="1"/>
              <a:t>Ms. Julie Grady</a:t>
            </a:r>
          </a:p>
          <a:p>
            <a:pPr algn="ctr">
              <a:lnSpc>
                <a:spcPct val="60000"/>
              </a:lnSpc>
              <a:spcBef>
                <a:spcPct val="50000"/>
              </a:spcBef>
            </a:pPr>
            <a:r>
              <a:rPr lang="en-US" sz="900" b="1"/>
              <a:t>Arkansas State University</a:t>
            </a:r>
          </a:p>
          <a:p>
            <a:pPr algn="ctr">
              <a:lnSpc>
                <a:spcPct val="60000"/>
              </a:lnSpc>
              <a:spcBef>
                <a:spcPct val="50000"/>
              </a:spcBef>
            </a:pPr>
            <a:r>
              <a:rPr lang="en-US" sz="900" b="1"/>
              <a:t>P.O. Box 3891 State University, AR 72467-2350</a:t>
            </a:r>
          </a:p>
          <a:p>
            <a:pPr algn="ctr">
              <a:lnSpc>
                <a:spcPct val="60000"/>
              </a:lnSpc>
              <a:spcBef>
                <a:spcPct val="50000"/>
              </a:spcBef>
            </a:pPr>
            <a:r>
              <a:rPr lang="en-US" sz="900" b="1"/>
              <a:t>(870) 972-3059 </a:t>
            </a:r>
          </a:p>
        </p:txBody>
      </p:sp>
      <p:sp>
        <p:nvSpPr>
          <p:cNvPr id="14352" name="Text Box 18"/>
          <p:cNvSpPr txBox="1">
            <a:spLocks noChangeArrowheads="1"/>
          </p:cNvSpPr>
          <p:nvPr/>
        </p:nvSpPr>
        <p:spPr bwMode="auto">
          <a:xfrm>
            <a:off x="3810000" y="533400"/>
            <a:ext cx="2124075" cy="842963"/>
          </a:xfrm>
          <a:prstGeom prst="rect">
            <a:avLst/>
          </a:prstGeom>
          <a:noFill/>
          <a:ln w="9525">
            <a:noFill/>
            <a:miter lim="800000"/>
            <a:headEnd/>
            <a:tailEnd/>
          </a:ln>
        </p:spPr>
        <p:txBody>
          <a:bodyPr>
            <a:spAutoFit/>
          </a:bodyPr>
          <a:lstStyle/>
          <a:p>
            <a:pPr algn="ctr">
              <a:lnSpc>
                <a:spcPct val="50000"/>
              </a:lnSpc>
              <a:spcBef>
                <a:spcPct val="50000"/>
              </a:spcBef>
            </a:pPr>
            <a:r>
              <a:rPr lang="en-US" sz="900" b="1"/>
              <a:t>Center for Mathematics &amp; Science</a:t>
            </a:r>
          </a:p>
          <a:p>
            <a:pPr algn="ctr">
              <a:lnSpc>
                <a:spcPct val="50000"/>
              </a:lnSpc>
              <a:spcBef>
                <a:spcPct val="50000"/>
              </a:spcBef>
            </a:pPr>
            <a:r>
              <a:rPr lang="en-US" sz="900" b="1"/>
              <a:t>Dr. Tony Finley</a:t>
            </a:r>
          </a:p>
          <a:p>
            <a:pPr algn="ctr">
              <a:lnSpc>
                <a:spcPct val="50000"/>
              </a:lnSpc>
              <a:spcBef>
                <a:spcPct val="50000"/>
              </a:spcBef>
            </a:pPr>
            <a:r>
              <a:rPr lang="en-US" sz="900" b="1"/>
              <a:t>Harding University</a:t>
            </a:r>
          </a:p>
          <a:p>
            <a:pPr algn="ctr">
              <a:lnSpc>
                <a:spcPct val="50000"/>
              </a:lnSpc>
              <a:spcBef>
                <a:spcPct val="50000"/>
              </a:spcBef>
            </a:pPr>
            <a:r>
              <a:rPr lang="en-US" sz="900" b="1"/>
              <a:t>Box 12254</a:t>
            </a:r>
          </a:p>
          <a:p>
            <a:pPr algn="ctr">
              <a:lnSpc>
                <a:spcPct val="50000"/>
              </a:lnSpc>
              <a:spcBef>
                <a:spcPct val="50000"/>
              </a:spcBef>
            </a:pPr>
            <a:r>
              <a:rPr lang="en-US" sz="900" b="1"/>
              <a:t>Searcy, AR 72149</a:t>
            </a:r>
          </a:p>
          <a:p>
            <a:pPr algn="ctr">
              <a:lnSpc>
                <a:spcPct val="50000"/>
              </a:lnSpc>
              <a:spcBef>
                <a:spcPct val="50000"/>
              </a:spcBef>
            </a:pPr>
            <a:r>
              <a:rPr lang="en-US" sz="900" b="1"/>
              <a:t>(501) 279-4242</a:t>
            </a:r>
          </a:p>
        </p:txBody>
      </p:sp>
      <p:sp>
        <p:nvSpPr>
          <p:cNvPr id="14353" name="Text Box 19"/>
          <p:cNvSpPr txBox="1">
            <a:spLocks noChangeArrowheads="1"/>
          </p:cNvSpPr>
          <p:nvPr/>
        </p:nvSpPr>
        <p:spPr bwMode="auto">
          <a:xfrm>
            <a:off x="76200" y="1676400"/>
            <a:ext cx="2438400" cy="936625"/>
          </a:xfrm>
          <a:prstGeom prst="rect">
            <a:avLst/>
          </a:prstGeom>
          <a:noFill/>
          <a:ln w="9525">
            <a:noFill/>
            <a:miter lim="800000"/>
            <a:headEnd/>
            <a:tailEnd/>
          </a:ln>
        </p:spPr>
        <p:txBody>
          <a:bodyPr>
            <a:spAutoFit/>
          </a:bodyPr>
          <a:lstStyle/>
          <a:p>
            <a:pPr algn="ctr">
              <a:lnSpc>
                <a:spcPct val="60000"/>
              </a:lnSpc>
              <a:spcBef>
                <a:spcPct val="50000"/>
              </a:spcBef>
            </a:pPr>
            <a:r>
              <a:rPr lang="en-US" sz="900" b="1"/>
              <a:t>Institute for Math and Science Education</a:t>
            </a:r>
          </a:p>
          <a:p>
            <a:pPr algn="ctr">
              <a:lnSpc>
                <a:spcPct val="60000"/>
              </a:lnSpc>
              <a:spcBef>
                <a:spcPct val="50000"/>
              </a:spcBef>
            </a:pPr>
            <a:r>
              <a:rPr lang="en-US" sz="900" b="1"/>
              <a:t>Ms. Darlynn Cast</a:t>
            </a:r>
          </a:p>
          <a:p>
            <a:pPr algn="ctr">
              <a:lnSpc>
                <a:spcPct val="60000"/>
              </a:lnSpc>
              <a:spcBef>
                <a:spcPct val="50000"/>
              </a:spcBef>
            </a:pPr>
            <a:r>
              <a:rPr lang="en-US" sz="900" b="1"/>
              <a:t>University of Arkansas - Fort Smith</a:t>
            </a:r>
          </a:p>
          <a:p>
            <a:pPr algn="ctr">
              <a:lnSpc>
                <a:spcPct val="60000"/>
              </a:lnSpc>
              <a:spcBef>
                <a:spcPct val="50000"/>
              </a:spcBef>
            </a:pPr>
            <a:r>
              <a:rPr lang="en-US" sz="900" b="1"/>
              <a:t>5210 Grand Avenue, Box 3649</a:t>
            </a:r>
          </a:p>
          <a:p>
            <a:pPr algn="ctr">
              <a:lnSpc>
                <a:spcPct val="60000"/>
              </a:lnSpc>
              <a:spcBef>
                <a:spcPct val="50000"/>
              </a:spcBef>
            </a:pPr>
            <a:r>
              <a:rPr lang="en-US" sz="900" b="1"/>
              <a:t>Fort Smith, AR 72913</a:t>
            </a:r>
          </a:p>
          <a:p>
            <a:pPr algn="ctr">
              <a:lnSpc>
                <a:spcPct val="60000"/>
              </a:lnSpc>
              <a:spcBef>
                <a:spcPct val="50000"/>
              </a:spcBef>
            </a:pPr>
            <a:r>
              <a:rPr lang="en-US" sz="900" b="1"/>
              <a:t>(479)788-7257</a:t>
            </a:r>
          </a:p>
        </p:txBody>
      </p:sp>
      <p:cxnSp>
        <p:nvCxnSpPr>
          <p:cNvPr id="25" name="Straight Arrow Connector 24"/>
          <p:cNvCxnSpPr/>
          <p:nvPr/>
        </p:nvCxnSpPr>
        <p:spPr>
          <a:xfrm rot="10800000" flipV="1">
            <a:off x="5867400" y="2057400"/>
            <a:ext cx="1066800" cy="76200"/>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867400" y="1295400"/>
            <a:ext cx="8382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5867400" y="2819400"/>
            <a:ext cx="1524000" cy="22860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4419600" y="2971800"/>
            <a:ext cx="21336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4724400" y="3962400"/>
            <a:ext cx="17526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4762500" y="4762500"/>
            <a:ext cx="11430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2857500" y="4305300"/>
            <a:ext cx="23622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209800" y="5029200"/>
            <a:ext cx="12954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905000" y="4038600"/>
            <a:ext cx="17526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905000" y="2286000"/>
            <a:ext cx="5334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H="1">
            <a:off x="1981200" y="1219200"/>
            <a:ext cx="9906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4191000" y="1981200"/>
            <a:ext cx="14478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66" name="TextBox 75"/>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pPr algn="ctr"/>
            <a:r>
              <a:rPr lang="en-US" b="1">
                <a:latin typeface="Tahoma" pitchFamily="34" charset="0"/>
                <a:cs typeface="Tahoma" pitchFamily="34" charset="0"/>
              </a:rPr>
              <a:t>Arkansas Network of Centers for STEM Education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57200"/>
            <a:ext cx="7239000" cy="1107996"/>
          </a:xfrm>
          <a:prstGeom prst="rect">
            <a:avLst/>
          </a:prstGeom>
        </p:spPr>
        <p:txBody>
          <a:bodyPr wrap="square">
            <a:spAutoFit/>
          </a:bodyPr>
          <a:lstStyle/>
          <a:p>
            <a:pPr marL="0" lvl="1" algn="ctr"/>
            <a:r>
              <a:rPr lang="en-US" sz="4800" u="sng" dirty="0" smtClean="0">
                <a:latin typeface="+mj-lt"/>
              </a:rPr>
              <a:t>STEM Resources</a:t>
            </a:r>
          </a:p>
          <a:p>
            <a:pPr lvl="0"/>
            <a:r>
              <a:rPr lang="en-US" dirty="0" smtClean="0"/>
              <a:t>	</a:t>
            </a:r>
            <a:endParaRPr lang="en-US" dirty="0"/>
          </a:p>
        </p:txBody>
      </p:sp>
      <p:sp>
        <p:nvSpPr>
          <p:cNvPr id="4" name="Rectangle 3"/>
          <p:cNvSpPr/>
          <p:nvPr/>
        </p:nvSpPr>
        <p:spPr>
          <a:xfrm>
            <a:off x="457200" y="1600200"/>
            <a:ext cx="8077200" cy="707886"/>
          </a:xfrm>
          <a:prstGeom prst="rect">
            <a:avLst/>
          </a:prstGeom>
        </p:spPr>
        <p:txBody>
          <a:bodyPr wrap="square">
            <a:spAutoFit/>
          </a:bodyPr>
          <a:lstStyle/>
          <a:p>
            <a:pPr lvl="0" algn="ctr"/>
            <a:r>
              <a:rPr lang="en-US" sz="4000" dirty="0" smtClean="0"/>
              <a:t>Arkansas STEM Coalition</a:t>
            </a:r>
          </a:p>
        </p:txBody>
      </p:sp>
      <p:sp>
        <p:nvSpPr>
          <p:cNvPr id="5" name="Rectangle 4"/>
          <p:cNvSpPr/>
          <p:nvPr/>
        </p:nvSpPr>
        <p:spPr>
          <a:xfrm>
            <a:off x="685800" y="2767281"/>
            <a:ext cx="7772400" cy="3785652"/>
          </a:xfrm>
          <a:prstGeom prst="rect">
            <a:avLst/>
          </a:prstGeom>
        </p:spPr>
        <p:txBody>
          <a:bodyPr wrap="square">
            <a:spAutoFit/>
          </a:bodyPr>
          <a:lstStyle/>
          <a:p>
            <a:pPr lvl="2" indent="-914400" algn="ctr"/>
            <a:r>
              <a:rPr lang="en-US" sz="4000" dirty="0" smtClean="0"/>
              <a:t>Arkansas STEM Center Network</a:t>
            </a:r>
          </a:p>
          <a:p>
            <a:pPr lvl="2" indent="-914400" algn="ctr"/>
            <a:endParaRPr lang="en-US" sz="4000" dirty="0" smtClean="0"/>
          </a:p>
          <a:p>
            <a:pPr marL="0" lvl="2" algn="ctr"/>
            <a:r>
              <a:rPr lang="en-US" sz="4000" dirty="0" smtClean="0"/>
              <a:t>Arkansas Science and Technology Authority</a:t>
            </a:r>
          </a:p>
          <a:p>
            <a:pPr marL="0" lvl="2" algn="ctr"/>
            <a:endParaRPr lang="en-US" sz="4000" dirty="0" smtClean="0"/>
          </a:p>
          <a:p>
            <a:pPr marL="0" lvl="2" algn="ctr"/>
            <a:r>
              <a:rPr lang="en-US" sz="4000" dirty="0" smtClean="0"/>
              <a:t>Arkansas Asset Initiative</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57200"/>
            <a:ext cx="7239000" cy="1107996"/>
          </a:xfrm>
          <a:prstGeom prst="rect">
            <a:avLst/>
          </a:prstGeom>
        </p:spPr>
        <p:txBody>
          <a:bodyPr wrap="square">
            <a:spAutoFit/>
          </a:bodyPr>
          <a:lstStyle/>
          <a:p>
            <a:pPr marL="0" lvl="1" algn="ctr"/>
            <a:r>
              <a:rPr lang="en-US" sz="4800" dirty="0" smtClean="0">
                <a:latin typeface="+mj-lt"/>
              </a:rPr>
              <a:t>STEM Resources</a:t>
            </a:r>
          </a:p>
          <a:p>
            <a:pPr lvl="0"/>
            <a:r>
              <a:rPr lang="en-US" dirty="0" smtClean="0"/>
              <a:t>	</a:t>
            </a:r>
            <a:endParaRPr lang="en-US" dirty="0"/>
          </a:p>
        </p:txBody>
      </p:sp>
      <p:sp>
        <p:nvSpPr>
          <p:cNvPr id="5" name="Rectangle 4"/>
          <p:cNvSpPr/>
          <p:nvPr/>
        </p:nvSpPr>
        <p:spPr>
          <a:xfrm>
            <a:off x="685800" y="4267200"/>
            <a:ext cx="7772400" cy="2400657"/>
          </a:xfrm>
          <a:prstGeom prst="rect">
            <a:avLst/>
          </a:prstGeom>
        </p:spPr>
        <p:txBody>
          <a:bodyPr wrap="square">
            <a:spAutoFit/>
          </a:bodyPr>
          <a:lstStyle/>
          <a:p>
            <a:r>
              <a:rPr lang="en-US" sz="3200" b="1" dirty="0" smtClean="0"/>
              <a:t>Access Arkansas</a:t>
            </a:r>
          </a:p>
          <a:p>
            <a:pPr>
              <a:buFont typeface="Arial" pitchFamily="34" charset="0"/>
              <a:buChar char="•"/>
            </a:pPr>
            <a:r>
              <a:rPr lang="en-US" sz="3200" b="1" dirty="0" smtClean="0"/>
              <a:t>VICTER Power Box </a:t>
            </a:r>
          </a:p>
          <a:p>
            <a:pPr>
              <a:buFont typeface="Arial" pitchFamily="34" charset="0"/>
              <a:buChar char="•"/>
            </a:pPr>
            <a:r>
              <a:rPr lang="en-US" sz="3200" b="1" dirty="0" err="1" smtClean="0"/>
              <a:t>BioTech</a:t>
            </a:r>
            <a:r>
              <a:rPr lang="en-US" sz="3200" b="1" dirty="0" smtClean="0"/>
              <a:t> in a Box </a:t>
            </a:r>
            <a:endParaRPr lang="en-US" sz="3200" dirty="0" smtClean="0"/>
          </a:p>
          <a:p>
            <a:r>
              <a:rPr lang="en-US" dirty="0" smtClean="0"/>
              <a:t/>
            </a:r>
            <a:br>
              <a:rPr lang="en-US" dirty="0" smtClean="0"/>
            </a:br>
            <a:r>
              <a:rPr lang="en-US" dirty="0" smtClean="0"/>
              <a:t/>
            </a:r>
            <a:br>
              <a:rPr lang="en-US" dirty="0" smtClean="0"/>
            </a:br>
            <a:endParaRPr lang="en-US" dirty="0" smtClean="0"/>
          </a:p>
        </p:txBody>
      </p:sp>
      <p:pic>
        <p:nvPicPr>
          <p:cNvPr id="6" name="Picture 5"/>
          <p:cNvPicPr/>
          <p:nvPr/>
        </p:nvPicPr>
        <p:blipFill>
          <a:blip r:embed="rId2" cstate="print"/>
          <a:srcRect/>
          <a:stretch>
            <a:fillRect/>
          </a:stretch>
        </p:blipFill>
        <p:spPr bwMode="auto">
          <a:xfrm>
            <a:off x="2362200" y="1295400"/>
            <a:ext cx="4436965" cy="2778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dirty="0" smtClean="0"/>
              <a:t>Arkansas STEM Initiatives</a:t>
            </a:r>
            <a:endParaRPr lang="en-US" dirty="0"/>
          </a:p>
        </p:txBody>
      </p:sp>
      <p:sp>
        <p:nvSpPr>
          <p:cNvPr id="3" name="Content Placeholder 2"/>
          <p:cNvSpPr>
            <a:spLocks noGrp="1"/>
          </p:cNvSpPr>
          <p:nvPr>
            <p:ph idx="1"/>
          </p:nvPr>
        </p:nvSpPr>
        <p:spPr>
          <a:xfrm>
            <a:off x="457200" y="1447800"/>
            <a:ext cx="8001000" cy="4678363"/>
          </a:xfrm>
        </p:spPr>
        <p:txBody>
          <a:bodyPr>
            <a:normAutofit fontScale="85000" lnSpcReduction="20000"/>
          </a:bodyPr>
          <a:lstStyle/>
          <a:p>
            <a:pPr algn="ctr">
              <a:buNone/>
            </a:pPr>
            <a:r>
              <a:rPr lang="en-US" b="1" dirty="0" smtClean="0"/>
              <a:t>Wednesday, January 11, 2012</a:t>
            </a:r>
          </a:p>
          <a:p>
            <a:pPr>
              <a:buNone/>
            </a:pPr>
            <a:endParaRPr lang="en-US" b="1" dirty="0" smtClean="0"/>
          </a:p>
          <a:p>
            <a:pPr algn="ctr">
              <a:buNone/>
            </a:pPr>
            <a:r>
              <a:rPr lang="en-US" sz="4000" b="1" dirty="0" smtClean="0"/>
              <a:t>Governor's Workforce Cabinet Announces </a:t>
            </a:r>
          </a:p>
          <a:p>
            <a:pPr algn="ctr">
              <a:buNone/>
            </a:pPr>
            <a:r>
              <a:rPr lang="en-US" sz="4000" b="1" dirty="0" smtClean="0"/>
              <a:t>STEM Works Schools</a:t>
            </a:r>
          </a:p>
          <a:p>
            <a:pPr algn="ctr">
              <a:buNone/>
            </a:pPr>
            <a:endParaRPr lang="en-US" sz="4000" b="1" dirty="0" smtClean="0"/>
          </a:p>
          <a:p>
            <a:pPr marL="0" indent="0" algn="ctr">
              <a:buNone/>
            </a:pPr>
            <a:r>
              <a:rPr lang="en-US" sz="3200" dirty="0" smtClean="0"/>
              <a:t>Governor's Workforce Cabinet announced </a:t>
            </a:r>
          </a:p>
          <a:p>
            <a:pPr marL="0" indent="0" algn="ctr">
              <a:buNone/>
            </a:pPr>
            <a:r>
              <a:rPr lang="en-US" sz="3200" dirty="0" smtClean="0"/>
              <a:t>the first participants </a:t>
            </a:r>
          </a:p>
          <a:p>
            <a:pPr marL="0" indent="0" algn="ctr">
              <a:buNone/>
            </a:pPr>
            <a:r>
              <a:rPr lang="en-US" sz="3200" dirty="0" smtClean="0"/>
              <a:t>in the administration's </a:t>
            </a:r>
          </a:p>
          <a:p>
            <a:pPr marL="0" indent="0" algn="ctr">
              <a:buNone/>
            </a:pPr>
            <a:r>
              <a:rPr lang="en-US" sz="3200" dirty="0" smtClean="0"/>
              <a:t>STEM Works initiative.</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p:spPr>
        <p:txBody>
          <a:bodyPr>
            <a:normAutofit fontScale="90000"/>
          </a:bodyPr>
          <a:lstStyle/>
          <a:p>
            <a:pPr algn="ctr"/>
            <a:r>
              <a:rPr lang="en-US" sz="4400" dirty="0" smtClean="0"/>
              <a:t>The Future is Now!</a:t>
            </a:r>
            <a:br>
              <a:rPr lang="en-US" sz="4400" dirty="0" smtClean="0"/>
            </a:br>
            <a:r>
              <a:rPr lang="en-US" sz="4400" dirty="0" smtClean="0"/>
              <a:t>The Future is STEM!</a:t>
            </a:r>
            <a:endParaRPr lang="en-US" dirty="0"/>
          </a:p>
        </p:txBody>
      </p:sp>
      <p:sp>
        <p:nvSpPr>
          <p:cNvPr id="3" name="Content Placeholder 2"/>
          <p:cNvSpPr>
            <a:spLocks noGrp="1"/>
          </p:cNvSpPr>
          <p:nvPr>
            <p:ph idx="1"/>
          </p:nvPr>
        </p:nvSpPr>
        <p:spPr>
          <a:xfrm>
            <a:off x="457200" y="1600200"/>
            <a:ext cx="7467600" cy="4876800"/>
          </a:xfrm>
        </p:spPr>
        <p:txBody>
          <a:bodyPr>
            <a:normAutofit fontScale="92500"/>
          </a:bodyPr>
          <a:lstStyle/>
          <a:p>
            <a:r>
              <a:rPr lang="en-US" dirty="0" smtClean="0"/>
              <a:t>STEM is vital to </a:t>
            </a:r>
          </a:p>
          <a:p>
            <a:pPr lvl="1"/>
            <a:r>
              <a:rPr lang="en-US" dirty="0" smtClean="0"/>
              <a:t>our future</a:t>
            </a:r>
          </a:p>
          <a:p>
            <a:pPr lvl="1"/>
            <a:r>
              <a:rPr lang="en-US" dirty="0" smtClean="0"/>
              <a:t>our country, </a:t>
            </a:r>
          </a:p>
          <a:p>
            <a:pPr lvl="1"/>
            <a:r>
              <a:rPr lang="en-US" dirty="0" smtClean="0"/>
              <a:t>our state,</a:t>
            </a:r>
          </a:p>
          <a:p>
            <a:pPr lvl="1"/>
            <a:r>
              <a:rPr lang="en-US" dirty="0" smtClean="0"/>
              <a:t>our children.  </a:t>
            </a:r>
          </a:p>
          <a:p>
            <a:pPr lvl="1">
              <a:buNone/>
            </a:pPr>
            <a:r>
              <a:rPr lang="en-US" dirty="0" smtClean="0"/>
              <a:t>STEM </a:t>
            </a:r>
          </a:p>
          <a:p>
            <a:pPr lvl="1"/>
            <a:r>
              <a:rPr lang="en-US" dirty="0" smtClean="0"/>
              <a:t>	is everywhere;</a:t>
            </a:r>
          </a:p>
          <a:p>
            <a:pPr lvl="1"/>
            <a:r>
              <a:rPr lang="en-US" dirty="0" smtClean="0"/>
              <a:t>	shapes our everyday experiences;</a:t>
            </a:r>
          </a:p>
          <a:p>
            <a:pPr lvl="1"/>
            <a:r>
              <a:rPr lang="en-US" dirty="0" smtClean="0"/>
              <a:t>	Considered </a:t>
            </a:r>
          </a:p>
          <a:p>
            <a:pPr lvl="2"/>
            <a:r>
              <a:rPr lang="en-US" dirty="0" smtClean="0"/>
              <a:t>- how often do we experience STEM in our lives?</a:t>
            </a:r>
          </a:p>
          <a:p>
            <a:pPr lvl="2"/>
            <a:r>
              <a:rPr lang="en-US" dirty="0" smtClean="0"/>
              <a:t>- how children are and will be impacted by STEM.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STEM in my Life </a:t>
            </a:r>
            <a:br>
              <a:rPr lang="en-US" dirty="0" smtClean="0"/>
            </a:br>
            <a:r>
              <a:rPr lang="en-US" dirty="0" smtClean="0"/>
              <a:t>to get me here  Today</a:t>
            </a:r>
            <a:endParaRPr lang="en-US" dirty="0"/>
          </a:p>
        </p:txBody>
      </p:sp>
      <p:sp>
        <p:nvSpPr>
          <p:cNvPr id="3" name="Content Placeholder 2"/>
          <p:cNvSpPr>
            <a:spLocks noGrp="1"/>
          </p:cNvSpPr>
          <p:nvPr>
            <p:ph idx="1"/>
          </p:nvPr>
        </p:nvSpPr>
        <p:spPr>
          <a:xfrm>
            <a:off x="457200" y="1600200"/>
            <a:ext cx="7467600" cy="5257800"/>
          </a:xfrm>
        </p:spPr>
        <p:txBody>
          <a:bodyPr>
            <a:normAutofit fontScale="92500" lnSpcReduction="20000"/>
          </a:bodyPr>
          <a:lstStyle/>
          <a:p>
            <a:r>
              <a:rPr lang="en-US" dirty="0" smtClean="0"/>
              <a:t>Alarm Clock</a:t>
            </a:r>
          </a:p>
          <a:p>
            <a:r>
              <a:rPr lang="en-US" dirty="0" smtClean="0"/>
              <a:t>Microwave</a:t>
            </a:r>
          </a:p>
          <a:p>
            <a:r>
              <a:rPr lang="en-US" dirty="0" smtClean="0"/>
              <a:t>Refrigerator</a:t>
            </a:r>
          </a:p>
          <a:p>
            <a:r>
              <a:rPr lang="en-US" dirty="0" smtClean="0"/>
              <a:t>Municipal water</a:t>
            </a:r>
          </a:p>
          <a:p>
            <a:r>
              <a:rPr lang="en-US" dirty="0" smtClean="0"/>
              <a:t>Plumbing</a:t>
            </a:r>
          </a:p>
          <a:p>
            <a:r>
              <a:rPr lang="en-US" dirty="0" smtClean="0"/>
              <a:t>Electricity</a:t>
            </a:r>
          </a:p>
          <a:p>
            <a:r>
              <a:rPr lang="en-US" dirty="0" smtClean="0"/>
              <a:t>Transportation</a:t>
            </a:r>
          </a:p>
          <a:p>
            <a:r>
              <a:rPr lang="en-US" dirty="0" smtClean="0"/>
              <a:t>Roadways/Interstate System</a:t>
            </a:r>
          </a:p>
          <a:p>
            <a:r>
              <a:rPr lang="en-US" dirty="0" smtClean="0"/>
              <a:t>Cell Phone/Navigation System/Apps</a:t>
            </a:r>
          </a:p>
          <a:p>
            <a:r>
              <a:rPr lang="en-US" dirty="0" smtClean="0"/>
              <a:t>Chemistry /Engineering (Toothpaste/Soap/Shampoo/Shaving Cream/Razor)</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The Future is Now!</a:t>
            </a:r>
            <a:br>
              <a:rPr lang="en-US" sz="4800" dirty="0" smtClean="0"/>
            </a:br>
            <a:r>
              <a:rPr lang="en-US" sz="4800" dirty="0" smtClean="0"/>
              <a:t>The Future is STEM!</a:t>
            </a:r>
            <a:endParaRPr lang="en-US" dirty="0"/>
          </a:p>
        </p:txBody>
      </p:sp>
      <p:sp>
        <p:nvSpPr>
          <p:cNvPr id="3" name="Content Placeholder 2"/>
          <p:cNvSpPr>
            <a:spLocks noGrp="1"/>
          </p:cNvSpPr>
          <p:nvPr>
            <p:ph idx="1"/>
          </p:nvPr>
        </p:nvSpPr>
        <p:spPr>
          <a:xfrm>
            <a:off x="457200" y="1905000"/>
            <a:ext cx="7467600" cy="4221163"/>
          </a:xfrm>
        </p:spPr>
        <p:txBody>
          <a:bodyPr>
            <a:normAutofit/>
          </a:bodyPr>
          <a:lstStyle/>
          <a:p>
            <a:r>
              <a:rPr lang="en-US" dirty="0" smtClean="0"/>
              <a:t>In this technological age, STEM has </a:t>
            </a:r>
          </a:p>
          <a:p>
            <a:pPr lvl="1"/>
            <a:r>
              <a:rPr lang="en-US" dirty="0" smtClean="0"/>
              <a:t>the best career options, and </a:t>
            </a:r>
          </a:p>
          <a:p>
            <a:pPr lvl="1"/>
            <a:r>
              <a:rPr lang="en-US" dirty="0" smtClean="0"/>
              <a:t>holds the key to wise decisions.  </a:t>
            </a:r>
          </a:p>
          <a:p>
            <a:pPr lvl="1"/>
            <a:endParaRPr lang="en-US" dirty="0" smtClean="0"/>
          </a:p>
          <a:p>
            <a:r>
              <a:rPr lang="en-US" dirty="0" smtClean="0"/>
              <a:t>The status of STEM education </a:t>
            </a:r>
          </a:p>
          <a:p>
            <a:r>
              <a:rPr lang="en-US" dirty="0" smtClean="0"/>
              <a:t>STEM strategies  </a:t>
            </a:r>
          </a:p>
          <a:p>
            <a:r>
              <a:rPr lang="en-US" dirty="0" smtClean="0"/>
              <a:t>STEM resources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STEM Initiatives	</a:t>
            </a:r>
            <a:endParaRPr lang="en-US" dirty="0"/>
          </a:p>
        </p:txBody>
      </p:sp>
      <p:sp>
        <p:nvSpPr>
          <p:cNvPr id="3" name="Content Placeholder 2"/>
          <p:cNvSpPr>
            <a:spLocks noGrp="1"/>
          </p:cNvSpPr>
          <p:nvPr>
            <p:ph idx="1"/>
          </p:nvPr>
        </p:nvSpPr>
        <p:spPr/>
        <p:txBody>
          <a:bodyPr>
            <a:normAutofit/>
          </a:bodyPr>
          <a:lstStyle/>
          <a:p>
            <a:r>
              <a:rPr lang="en-US" u="sng" dirty="0" smtClean="0"/>
              <a:t>Project Lead The Way</a:t>
            </a:r>
          </a:p>
          <a:p>
            <a:pPr>
              <a:buNone/>
            </a:pPr>
            <a:r>
              <a:rPr lang="en-US" dirty="0" smtClean="0"/>
              <a:t>	includes several introductory courses in engineering or biomedical sciences that show how basic concepts taught in the classroom are used in the work world. </a:t>
            </a:r>
          </a:p>
          <a:p>
            <a:pPr>
              <a:buNone/>
            </a:pPr>
            <a:endParaRPr lang="en-US"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PLTW unflattened5.jpg"/>
          <p:cNvPicPr>
            <a:picLocks noChangeAspect="1" noChangeArrowheads="1"/>
          </p:cNvPicPr>
          <p:nvPr/>
        </p:nvPicPr>
        <p:blipFill>
          <a:blip r:embed="rId3" cstate="print"/>
          <a:srcRect/>
          <a:stretch>
            <a:fillRect/>
          </a:stretch>
        </p:blipFill>
        <p:spPr bwMode="auto">
          <a:xfrm>
            <a:off x="1371600" y="1066800"/>
            <a:ext cx="6400800" cy="5524500"/>
          </a:xfrm>
          <a:prstGeom prst="rect">
            <a:avLst/>
          </a:prstGeom>
          <a:noFill/>
          <a:ln w="9525">
            <a:noFill/>
            <a:miter lim="800000"/>
            <a:headEnd/>
            <a:tailEnd/>
          </a:ln>
        </p:spPr>
      </p:pic>
      <p:sp>
        <p:nvSpPr>
          <p:cNvPr id="18435" name="TextBox 2"/>
          <p:cNvSpPr txBox="1">
            <a:spLocks noChangeArrowheads="1"/>
          </p:cNvSpPr>
          <p:nvPr/>
        </p:nvSpPr>
        <p:spPr bwMode="auto">
          <a:xfrm>
            <a:off x="-76200" y="0"/>
            <a:ext cx="9144000" cy="830997"/>
          </a:xfrm>
          <a:prstGeom prst="rect">
            <a:avLst/>
          </a:prstGeom>
          <a:noFill/>
          <a:ln w="9525">
            <a:noFill/>
            <a:miter lim="800000"/>
            <a:headEnd/>
            <a:tailEnd/>
          </a:ln>
        </p:spPr>
        <p:txBody>
          <a:bodyPr wrap="square">
            <a:spAutoFit/>
          </a:bodyPr>
          <a:lstStyle/>
          <a:p>
            <a:pPr algn="ctr"/>
            <a:r>
              <a:rPr lang="en-US" sz="4800" b="1" dirty="0"/>
              <a:t>Project Lead the </a:t>
            </a:r>
            <a:r>
              <a:rPr lang="en-US" sz="4800" b="1" dirty="0" smtClean="0"/>
              <a:t>Way</a:t>
            </a:r>
            <a:endParaRPr lang="en-US" sz="4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STEM Initiatives	</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u="sng" dirty="0" smtClean="0"/>
              <a:t>New Tech High Schools</a:t>
            </a:r>
          </a:p>
          <a:p>
            <a:pPr>
              <a:buNone/>
            </a:pPr>
            <a:r>
              <a:rPr lang="en-US" dirty="0" smtClean="0"/>
              <a:t>	integrates STEM education and extensive project-based learning throughout the curriculum.</a:t>
            </a:r>
          </a:p>
        </p:txBody>
      </p:sp>
    </p:spTree>
  </p:cSld>
  <p:clrMapOvr>
    <a:masterClrMapping/>
  </p:clrMapOvr>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254</TotalTime>
  <Words>1457</Words>
  <Application>Microsoft Office PowerPoint</Application>
  <PresentationFormat>On-screen Show (4:3)</PresentationFormat>
  <Paragraphs>223</Paragraphs>
  <Slides>28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Technic</vt:lpstr>
      <vt:lpstr>CorelDRAW 6.0</vt:lpstr>
      <vt:lpstr>STEM Education  in Arkansas</vt:lpstr>
      <vt:lpstr>STEM Education  in Arkansas </vt:lpstr>
      <vt:lpstr>Arkansas STEM Initiatives</vt:lpstr>
      <vt:lpstr>The Future is Now! The Future is STEM!</vt:lpstr>
      <vt:lpstr>STEM in my Life  to get me here  Today</vt:lpstr>
      <vt:lpstr>The Future is Now! The Future is STEM!</vt:lpstr>
      <vt:lpstr>Arkansas STEM Initiatives </vt:lpstr>
      <vt:lpstr>Slide 8</vt:lpstr>
      <vt:lpstr>Arkansas STEM Initiatives </vt:lpstr>
      <vt:lpstr>Arkansas STEM Initiatives </vt:lpstr>
      <vt:lpstr>UTeach &amp; New Tech High Schools</vt:lpstr>
      <vt:lpstr> STEM Education Connection    </vt:lpstr>
      <vt:lpstr>Today’s Workforce needs  21st Century Skills  Skills needed to be successful in  K-12  and college education  and  career</vt:lpstr>
      <vt:lpstr>Slide 14</vt:lpstr>
      <vt:lpstr>Slide 15</vt:lpstr>
      <vt:lpstr>Task Instruction</vt:lpstr>
      <vt:lpstr>Task Instruction (Continued)</vt:lpstr>
      <vt:lpstr>Slide 18</vt:lpstr>
      <vt:lpstr>Slide 19</vt:lpstr>
      <vt:lpstr>Slide 20</vt:lpstr>
      <vt:lpstr>5E Learning Cycle</vt:lpstr>
      <vt:lpstr>5E Learning Cycle</vt:lpstr>
      <vt:lpstr>Slide 23</vt:lpstr>
      <vt:lpstr>2011 STEM Coalition  Facilitating Grants</vt:lpstr>
      <vt:lpstr>Elementary Science Grants</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dc:creator>
  <cp:lastModifiedBy>keith</cp:lastModifiedBy>
  <cp:revision>9</cp:revision>
  <dcterms:created xsi:type="dcterms:W3CDTF">2014-02-03T22:42:06Z</dcterms:created>
  <dcterms:modified xsi:type="dcterms:W3CDTF">2014-02-21T17:14:08Z</dcterms:modified>
</cp:coreProperties>
</file>