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xml" ContentType="application/vnd.openxmlformats-officedocument.presentationml.tags+xml"/>
  <Override PartName="/ppt/notesSlides/notesSlide21.xml" ContentType="application/vnd.openxmlformats-officedocument.presentationml.notesSlide+xml"/>
  <Override PartName="/ppt/tags/tag4.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335" r:id="rId2"/>
    <p:sldId id="276" r:id="rId3"/>
    <p:sldId id="274" r:id="rId4"/>
    <p:sldId id="342" r:id="rId5"/>
    <p:sldId id="333" r:id="rId6"/>
    <p:sldId id="315" r:id="rId7"/>
    <p:sldId id="337" r:id="rId8"/>
    <p:sldId id="338" r:id="rId9"/>
    <p:sldId id="341" r:id="rId10"/>
    <p:sldId id="309" r:id="rId11"/>
    <p:sldId id="299" r:id="rId12"/>
    <p:sldId id="298" r:id="rId13"/>
    <p:sldId id="340" r:id="rId14"/>
    <p:sldId id="289" r:id="rId15"/>
    <p:sldId id="303" r:id="rId16"/>
    <p:sldId id="304" r:id="rId17"/>
    <p:sldId id="310" r:id="rId18"/>
    <p:sldId id="329" r:id="rId19"/>
    <p:sldId id="334" r:id="rId20"/>
    <p:sldId id="311" r:id="rId21"/>
    <p:sldId id="288" r:id="rId22"/>
    <p:sldId id="306" r:id="rId23"/>
    <p:sldId id="287" r:id="rId24"/>
  </p:sldIdLst>
  <p:sldSz cx="12188825" cy="6858000"/>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4" y="-126"/>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defTabSz="966510"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4143375" y="1"/>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510"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0" y="9118601"/>
            <a:ext cx="3170238" cy="481013"/>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defTabSz="966510"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4143375" y="9118601"/>
            <a:ext cx="3170238" cy="481013"/>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510" eaLnBrk="1" hangingPunct="1">
              <a:defRPr sz="1200">
                <a:latin typeface="Arial" charset="0"/>
              </a:defRPr>
            </a:lvl1pPr>
          </a:lstStyle>
          <a:p>
            <a:pPr>
              <a:defRPr/>
            </a:pPr>
            <a:fld id="{62D2DC82-8043-4A1B-9B0C-1B99193B5156}" type="slidenum">
              <a:rPr lang="en-US"/>
              <a:pPr>
                <a:defRPr/>
              </a:pPr>
              <a:t>‹#›</a:t>
            </a:fld>
            <a:endParaRPr lang="en-US"/>
          </a:p>
        </p:txBody>
      </p:sp>
    </p:spTree>
    <p:extLst>
      <p:ext uri="{BB962C8B-B14F-4D97-AF65-F5344CB8AC3E}">
        <p14:creationId xmlns:p14="http://schemas.microsoft.com/office/powerpoint/2010/main" val="805227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
            <a:ext cx="3170238" cy="481013"/>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defRPr sz="1200">
                <a:latin typeface="Tahoma" pitchFamily="34" charset="0"/>
              </a:defRPr>
            </a:lvl1pPr>
          </a:lstStyle>
          <a:p>
            <a:pPr>
              <a:defRPr/>
            </a:pPr>
            <a:endParaRPr lang="en-US"/>
          </a:p>
        </p:txBody>
      </p:sp>
      <p:sp>
        <p:nvSpPr>
          <p:cNvPr id="57347" name="Rectangle 3"/>
          <p:cNvSpPr>
            <a:spLocks noGrp="1" noChangeArrowheads="1"/>
          </p:cNvSpPr>
          <p:nvPr>
            <p:ph type="dt" idx="1"/>
          </p:nvPr>
        </p:nvSpPr>
        <p:spPr bwMode="auto">
          <a:xfrm>
            <a:off x="4143375" y="1"/>
            <a:ext cx="3170238" cy="481013"/>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lvl1pPr algn="r">
              <a:defRPr sz="1200">
                <a:latin typeface="Tahoma" pitchFamily="34" charset="0"/>
              </a:defRPr>
            </a:lvl1pPr>
          </a:lstStyle>
          <a:p>
            <a:pPr>
              <a:defRPr/>
            </a:pPr>
            <a:fld id="{1F8FB274-C3A7-4041-A379-A7E05D754F22}" type="datetimeFigureOut">
              <a:rPr lang="en-US"/>
              <a:pPr>
                <a:defRPr/>
              </a:pPr>
              <a:t>3/31/2020</a:t>
            </a:fld>
            <a:endParaRPr lang="en-US"/>
          </a:p>
        </p:txBody>
      </p:sp>
      <p:sp>
        <p:nvSpPr>
          <p:cNvPr id="27652" name="Rectangle 4"/>
          <p:cNvSpPr>
            <a:spLocks noGrp="1" noRot="1" noChangeAspect="1" noChangeArrowheads="1" noTextEdit="1"/>
          </p:cNvSpPr>
          <p:nvPr>
            <p:ph type="sldImg" idx="2"/>
          </p:nvPr>
        </p:nvSpPr>
        <p:spPr bwMode="auto">
          <a:xfrm>
            <a:off x="458788" y="719138"/>
            <a:ext cx="639762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731838" y="4560889"/>
            <a:ext cx="5851525" cy="4321175"/>
          </a:xfrm>
          <a:prstGeom prst="rect">
            <a:avLst/>
          </a:prstGeom>
          <a:noFill/>
          <a:ln w="9525">
            <a:noFill/>
            <a:miter lim="800000"/>
            <a:headEnd/>
            <a:tailEnd/>
          </a:ln>
          <a:effectLst/>
        </p:spPr>
        <p:txBody>
          <a:bodyPr vert="horz" wrap="square" lIns="94840" tIns="47420" rIns="94840" bIns="474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9118601"/>
            <a:ext cx="3170238" cy="481013"/>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defRPr sz="1200">
                <a:latin typeface="Tahoma" pitchFamily="34" charset="0"/>
              </a:defRPr>
            </a:lvl1pPr>
          </a:lstStyle>
          <a:p>
            <a:pPr>
              <a:defRPr/>
            </a:pPr>
            <a:endParaRPr lang="en-US"/>
          </a:p>
        </p:txBody>
      </p:sp>
      <p:sp>
        <p:nvSpPr>
          <p:cNvPr id="57351" name="Rectangle 7"/>
          <p:cNvSpPr>
            <a:spLocks noGrp="1" noChangeArrowheads="1"/>
          </p:cNvSpPr>
          <p:nvPr>
            <p:ph type="sldNum" sz="quarter" idx="5"/>
          </p:nvPr>
        </p:nvSpPr>
        <p:spPr bwMode="auto">
          <a:xfrm>
            <a:off x="4143375" y="9118601"/>
            <a:ext cx="3170238" cy="481013"/>
          </a:xfrm>
          <a:prstGeom prst="rect">
            <a:avLst/>
          </a:prstGeom>
          <a:noFill/>
          <a:ln w="9525">
            <a:noFill/>
            <a:miter lim="800000"/>
            <a:headEnd/>
            <a:tailEnd/>
          </a:ln>
          <a:effectLst/>
        </p:spPr>
        <p:txBody>
          <a:bodyPr vert="horz" wrap="square" lIns="94840" tIns="47420" rIns="94840" bIns="47420" numCol="1" anchor="b" anchorCtr="0" compatLnSpc="1">
            <a:prstTxWarp prst="textNoShape">
              <a:avLst/>
            </a:prstTxWarp>
          </a:bodyPr>
          <a:lstStyle>
            <a:lvl1pPr algn="r">
              <a:defRPr sz="1200">
                <a:latin typeface="Tahoma" pitchFamily="34" charset="0"/>
              </a:defRPr>
            </a:lvl1pPr>
          </a:lstStyle>
          <a:p>
            <a:pPr>
              <a:defRPr/>
            </a:pPr>
            <a:fld id="{95AD876B-4953-4A98-AF48-2A7C458CE700}" type="slidenum">
              <a:rPr lang="en-US"/>
              <a:pPr>
                <a:defRPr/>
              </a:pPr>
              <a:t>‹#›</a:t>
            </a:fld>
            <a:endParaRPr lang="en-US"/>
          </a:p>
        </p:txBody>
      </p:sp>
    </p:spTree>
    <p:extLst>
      <p:ext uri="{BB962C8B-B14F-4D97-AF65-F5344CB8AC3E}">
        <p14:creationId xmlns:p14="http://schemas.microsoft.com/office/powerpoint/2010/main" val="2876471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458788" y="719138"/>
            <a:ext cx="6397625" cy="360045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458788" y="719138"/>
            <a:ext cx="6397625" cy="360045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458788" y="719138"/>
            <a:ext cx="6397625" cy="3600450"/>
          </a:xfrm>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458788" y="719138"/>
            <a:ext cx="6397625" cy="360045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58788" y="719138"/>
            <a:ext cx="6397625" cy="3600450"/>
          </a:xfrm>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58788" y="719138"/>
            <a:ext cx="6397625" cy="360045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458788" y="719138"/>
            <a:ext cx="6397625" cy="3600450"/>
          </a:xfrm>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458788" y="719138"/>
            <a:ext cx="6397625" cy="3600450"/>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458788" y="719138"/>
            <a:ext cx="6397625" cy="3600450"/>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458788" y="719138"/>
            <a:ext cx="6397625" cy="360045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458788" y="719138"/>
            <a:ext cx="6397625" cy="3600450"/>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458788" y="719138"/>
            <a:ext cx="6397625" cy="3600450"/>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458788" y="719138"/>
            <a:ext cx="6397625" cy="360045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458788" y="719138"/>
            <a:ext cx="6397625" cy="3600450"/>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58788" y="719138"/>
            <a:ext cx="6397625" cy="3600450"/>
          </a:xfrm>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458788" y="719138"/>
            <a:ext cx="6397625" cy="3600450"/>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58788" y="719138"/>
            <a:ext cx="6397625" cy="360045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458788" y="719138"/>
            <a:ext cx="6397625" cy="360045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458788" y="719138"/>
            <a:ext cx="6397625" cy="360045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458788" y="719138"/>
            <a:ext cx="6397625" cy="3600450"/>
          </a:xfrm>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58788" y="719138"/>
            <a:ext cx="6397625" cy="360045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458788" y="719138"/>
            <a:ext cx="6397625" cy="3600450"/>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458788" y="719138"/>
            <a:ext cx="6397625" cy="360045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 y="6350"/>
            <a:ext cx="12184593"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6140 w 5184"/>
                  <a:gd name="T3" fmla="*/ 3159 h 3159"/>
                  <a:gd name="T4" fmla="*/ 614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666 w 556"/>
                  <a:gd name="T5" fmla="*/ 3159 h 3159"/>
                  <a:gd name="T6" fmla="*/ 6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gd name="T0" fmla="*/ 306 w 251"/>
                <a:gd name="T1" fmla="*/ 0 h 12"/>
                <a:gd name="T2" fmla="*/ 0 w 251"/>
                <a:gd name="T3" fmla="*/ 0 h 12"/>
                <a:gd name="T4" fmla="*/ 0 w 251"/>
                <a:gd name="T5" fmla="*/ 12 h 12"/>
                <a:gd name="T6" fmla="*/ 306 w 251"/>
                <a:gd name="T7" fmla="*/ 12 h 12"/>
                <a:gd name="T8" fmla="*/ 306 w 251"/>
                <a:gd name="T9" fmla="*/ 0 h 12"/>
                <a:gd name="T10" fmla="*/ 30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147483647 w 251"/>
                <a:gd name="T5" fmla="*/ 12 h 12"/>
                <a:gd name="T6" fmla="*/ 214748364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5623 w 4724"/>
                  <a:gd name="T1" fmla="*/ 0 h 12"/>
                  <a:gd name="T2" fmla="*/ 0 w 4724"/>
                  <a:gd name="T3" fmla="*/ 0 h 12"/>
                  <a:gd name="T4" fmla="*/ 0 w 4724"/>
                  <a:gd name="T5" fmla="*/ 12 h 12"/>
                  <a:gd name="T6" fmla="*/ 5623 w 4724"/>
                  <a:gd name="T7" fmla="*/ 12 h 12"/>
                  <a:gd name="T8" fmla="*/ 5623 w 4724"/>
                  <a:gd name="T9" fmla="*/ 0 h 12"/>
                  <a:gd name="T10" fmla="*/ 5623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5376" name="Rectangle 16"/>
          <p:cNvSpPr>
            <a:spLocks noGrp="1" noChangeArrowheads="1"/>
          </p:cNvSpPr>
          <p:nvPr>
            <p:ph type="ctrTitle" sz="quarter"/>
          </p:nvPr>
        </p:nvSpPr>
        <p:spPr>
          <a:xfrm>
            <a:off x="1422031" y="1997078"/>
            <a:ext cx="9446339" cy="1431925"/>
          </a:xfrm>
          <a:prstGeom prst="rect">
            <a:avLst/>
          </a:prstGeom>
        </p:spPr>
        <p:txBody>
          <a:bodyPr anchor="b"/>
          <a:lstStyle>
            <a:lvl1pPr>
              <a:defRPr/>
            </a:lvl1pPr>
          </a:lstStyle>
          <a:p>
            <a:r>
              <a:rPr lang="en-US"/>
              <a:t>Click to edit Master title style</a:t>
            </a:r>
          </a:p>
        </p:txBody>
      </p:sp>
      <p:sp>
        <p:nvSpPr>
          <p:cNvPr id="15377" name="Rectangle 17"/>
          <p:cNvSpPr>
            <a:spLocks noGrp="1" noChangeArrowheads="1"/>
          </p:cNvSpPr>
          <p:nvPr>
            <p:ph type="subTitle" sz="quarter" idx="1"/>
          </p:nvPr>
        </p:nvSpPr>
        <p:spPr>
          <a:xfrm>
            <a:off x="1422029" y="3886200"/>
            <a:ext cx="8532178"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4469237" y="6248400"/>
            <a:ext cx="3859795"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F2F60588-A302-4F28-B2CB-99C3278DF1BD}" type="slidenum">
              <a:rPr lang="en-US"/>
              <a:pPr>
                <a:defRPr/>
              </a:pPr>
              <a:t>‹#›</a:t>
            </a:fld>
            <a:endParaRPr lang="en-US"/>
          </a:p>
        </p:txBody>
      </p:sp>
      <p:pic>
        <p:nvPicPr>
          <p:cNvPr id="21"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962" y="76200"/>
            <a:ext cx="107808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0"/>
          <p:cNvSpPr>
            <a:spLocks noChangeArrowheads="1"/>
          </p:cNvSpPr>
          <p:nvPr userDrawn="1"/>
        </p:nvSpPr>
        <p:spPr bwMode="auto">
          <a:xfrm>
            <a:off x="1524793" y="0"/>
            <a:ext cx="9141619" cy="1676400"/>
          </a:xfrm>
          <a:prstGeom prst="rect">
            <a:avLst/>
          </a:prstGeom>
          <a:noFill/>
          <a:ln w="9525">
            <a:noFill/>
            <a:miter lim="800000"/>
            <a:headEnd/>
            <a:tailEnd/>
          </a:ln>
        </p:spPr>
        <p:txBody>
          <a:bodyPr anchor="ctr"/>
          <a:lstStyle/>
          <a:p>
            <a:pPr algn="ctr" eaLnBrk="1" hangingPunct="1">
              <a:defRPr/>
            </a:pPr>
            <a:r>
              <a:rPr lang="en-US" sz="3600" b="1" dirty="0">
                <a:solidFill>
                  <a:schemeClr val="tx2"/>
                </a:solidFill>
                <a:effectLst>
                  <a:outerShdw blurRad="38100" dist="38100" dir="2700000" algn="tl">
                    <a:srgbClr val="000000"/>
                  </a:outerShdw>
                </a:effectLst>
                <a:latin typeface="Tahoma" pitchFamily="34" charset="0"/>
              </a:rPr>
              <a:t>Central Oregon</a:t>
            </a:r>
            <a:br>
              <a:rPr lang="en-US" sz="3600" b="1" dirty="0">
                <a:solidFill>
                  <a:schemeClr val="tx2"/>
                </a:solidFill>
                <a:effectLst>
                  <a:outerShdw blurRad="38100" dist="38100" dir="2700000" algn="tl">
                    <a:srgbClr val="000000"/>
                  </a:outerShdw>
                </a:effectLst>
                <a:latin typeface="Tahoma" pitchFamily="34" charset="0"/>
              </a:rPr>
            </a:br>
            <a:r>
              <a:rPr lang="en-US" sz="3600" b="1" dirty="0">
                <a:solidFill>
                  <a:schemeClr val="tx2"/>
                </a:solidFill>
                <a:effectLst>
                  <a:outerShdw blurRad="38100" dist="38100" dir="2700000" algn="tl">
                    <a:srgbClr val="000000"/>
                  </a:outerShdw>
                </a:effectLst>
                <a:latin typeface="Tahoma" pitchFamily="34" charset="0"/>
              </a:rPr>
              <a:t>Public Safety Chaplaincy</a:t>
            </a:r>
            <a:r>
              <a:rPr lang="en-US" sz="4000" b="1" dirty="0">
                <a:solidFill>
                  <a:schemeClr val="tx2"/>
                </a:solidFill>
                <a:effectLst>
                  <a:outerShdw blurRad="38100" dist="38100" dir="2700000" algn="tl">
                    <a:srgbClr val="000000"/>
                  </a:outerShdw>
                </a:effectLst>
                <a:latin typeface="Tahoma" pitchFamily="34" charset="0"/>
              </a:rPr>
              <a:t/>
            </a:r>
            <a:br>
              <a:rPr lang="en-US" sz="4000" b="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“Serving the Hearts and Minds of</a:t>
            </a:r>
            <a:br>
              <a:rPr lang="en-US" sz="1600" b="1" i="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Central Oregon's First Responders”</a:t>
            </a:r>
          </a:p>
        </p:txBody>
      </p:sp>
    </p:spTree>
    <p:extLst>
      <p:ext uri="{BB962C8B-B14F-4D97-AF65-F5344CB8AC3E}">
        <p14:creationId xmlns:p14="http://schemas.microsoft.com/office/powerpoint/2010/main" val="15774528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E677F3B2-23F7-4B7C-951A-B1FECB455407}" type="slidenum">
              <a:rPr lang="en-US"/>
              <a:pPr>
                <a:defRPr/>
              </a:pPr>
              <a:t>‹#›</a:t>
            </a:fld>
            <a:endParaRPr lang="en-US"/>
          </a:p>
        </p:txBody>
      </p:sp>
    </p:spTree>
    <p:extLst>
      <p:ext uri="{BB962C8B-B14F-4D97-AF65-F5344CB8AC3E}">
        <p14:creationId xmlns:p14="http://schemas.microsoft.com/office/powerpoint/2010/main" val="18738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3865" y="304800"/>
            <a:ext cx="2513945" cy="57912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22030" y="304800"/>
            <a:ext cx="7338688"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F2D833B5-FA9C-450A-8297-C51AE710FA06}" type="slidenum">
              <a:rPr lang="en-US"/>
              <a:pPr>
                <a:defRPr/>
              </a:pPr>
              <a:t>‹#›</a:t>
            </a:fld>
            <a:endParaRPr lang="en-US"/>
          </a:p>
        </p:txBody>
      </p:sp>
    </p:spTree>
    <p:extLst>
      <p:ext uri="{BB962C8B-B14F-4D97-AF65-F5344CB8AC3E}">
        <p14:creationId xmlns:p14="http://schemas.microsoft.com/office/powerpoint/2010/main" val="305291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4E80ED9C-6FFF-42B5-B0AA-20B95C612865}" type="slidenum">
              <a:rPr lang="en-US"/>
              <a:pPr>
                <a:defRPr/>
              </a:pPr>
              <a:t>‹#›</a:t>
            </a:fld>
            <a:endParaRPr lang="en-US"/>
          </a:p>
        </p:txBody>
      </p:sp>
    </p:spTree>
    <p:extLst>
      <p:ext uri="{BB962C8B-B14F-4D97-AF65-F5344CB8AC3E}">
        <p14:creationId xmlns:p14="http://schemas.microsoft.com/office/powerpoint/2010/main" val="294560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3"/>
            <a:ext cx="103605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E13D2B7-1261-40AD-8E1D-7973A64F698D}" type="slidenum">
              <a:rPr lang="en-US"/>
              <a:pPr>
                <a:defRPr/>
              </a:pPr>
              <a:t>‹#›</a:t>
            </a:fld>
            <a:endParaRPr lang="en-US"/>
          </a:p>
        </p:txBody>
      </p:sp>
    </p:spTree>
    <p:extLst>
      <p:ext uri="{BB962C8B-B14F-4D97-AF65-F5344CB8AC3E}">
        <p14:creationId xmlns:p14="http://schemas.microsoft.com/office/powerpoint/2010/main" val="309369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22029" y="1981200"/>
            <a:ext cx="4926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1493" y="1981200"/>
            <a:ext cx="4926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6D44621F-32AB-493B-9470-44A02FEA4703}" type="slidenum">
              <a:rPr lang="en-US"/>
              <a:pPr>
                <a:defRPr/>
              </a:pPr>
              <a:t>‹#›</a:t>
            </a:fld>
            <a:endParaRPr lang="en-US"/>
          </a:p>
        </p:txBody>
      </p:sp>
    </p:spTree>
    <p:extLst>
      <p:ext uri="{BB962C8B-B14F-4D97-AF65-F5344CB8AC3E}">
        <p14:creationId xmlns:p14="http://schemas.microsoft.com/office/powerpoint/2010/main" val="88225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C9F69F8C-184F-4C0C-A49D-8D52125AD7B4}" type="slidenum">
              <a:rPr lang="en-US"/>
              <a:pPr>
                <a:defRPr/>
              </a:pPr>
              <a:t>‹#›</a:t>
            </a:fld>
            <a:endParaRPr lang="en-US"/>
          </a:p>
        </p:txBody>
      </p:sp>
    </p:spTree>
    <p:extLst>
      <p:ext uri="{BB962C8B-B14F-4D97-AF65-F5344CB8AC3E}">
        <p14:creationId xmlns:p14="http://schemas.microsoft.com/office/powerpoint/2010/main" val="178767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22029" y="304802"/>
            <a:ext cx="10055781" cy="1431925"/>
          </a:xfrm>
          <a:prstGeom prst="rect">
            <a:avLst/>
          </a:prstGeom>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BDD19D0A-EB8D-4F12-AC30-C9A1FC31016B}" type="slidenum">
              <a:rPr lang="en-US"/>
              <a:pPr>
                <a:defRPr/>
              </a:pPr>
              <a:t>‹#›</a:t>
            </a:fld>
            <a:endParaRPr lang="en-US"/>
          </a:p>
        </p:txBody>
      </p:sp>
    </p:spTree>
    <p:extLst>
      <p:ext uri="{BB962C8B-B14F-4D97-AF65-F5344CB8AC3E}">
        <p14:creationId xmlns:p14="http://schemas.microsoft.com/office/powerpoint/2010/main" val="270965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B744C40D-F7A4-4D99-8D31-22A6816F6595}" type="slidenum">
              <a:rPr lang="en-US"/>
              <a:pPr>
                <a:defRPr/>
              </a:pPr>
              <a:t>‹#›</a:t>
            </a:fld>
            <a:endParaRPr lang="en-US"/>
          </a:p>
        </p:txBody>
      </p:sp>
    </p:spTree>
    <p:extLst>
      <p:ext uri="{BB962C8B-B14F-4D97-AF65-F5344CB8AC3E}">
        <p14:creationId xmlns:p14="http://schemas.microsoft.com/office/powerpoint/2010/main" val="131921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50"/>
            <a:ext cx="4010039"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3"/>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499EEE09-D7E9-4216-862F-ECCAAA4795CC}" type="slidenum">
              <a:rPr lang="en-US"/>
              <a:pPr>
                <a:defRPr/>
              </a:pPr>
              <a:t>‹#›</a:t>
            </a:fld>
            <a:endParaRPr lang="en-US"/>
          </a:p>
        </p:txBody>
      </p:sp>
    </p:spTree>
    <p:extLst>
      <p:ext uri="{BB962C8B-B14F-4D97-AF65-F5344CB8AC3E}">
        <p14:creationId xmlns:p14="http://schemas.microsoft.com/office/powerpoint/2010/main" val="272237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EE895465-8C5F-486C-BA93-8E36690A6280}" type="slidenum">
              <a:rPr lang="en-US"/>
              <a:pPr>
                <a:defRPr/>
              </a:pPr>
              <a:t>‹#›</a:t>
            </a:fld>
            <a:endParaRPr lang="en-US"/>
          </a:p>
        </p:txBody>
      </p:sp>
    </p:spTree>
    <p:extLst>
      <p:ext uri="{BB962C8B-B14F-4D97-AF65-F5344CB8AC3E}">
        <p14:creationId xmlns:p14="http://schemas.microsoft.com/office/powerpoint/2010/main" val="402291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 y="6350"/>
            <a:ext cx="12184593"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6140 w 5184"/>
                <a:gd name="T3" fmla="*/ 3159 h 3159"/>
                <a:gd name="T4" fmla="*/ 614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666 w 556"/>
                <a:gd name="T5" fmla="*/ 3159 h 3159"/>
                <a:gd name="T6" fmla="*/ 66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5623 w 4724"/>
                  <a:gd name="T1" fmla="*/ 0 h 12"/>
                  <a:gd name="T2" fmla="*/ 0 w 4724"/>
                  <a:gd name="T3" fmla="*/ 0 h 12"/>
                  <a:gd name="T4" fmla="*/ 0 w 4724"/>
                  <a:gd name="T5" fmla="*/ 12 h 12"/>
                  <a:gd name="T6" fmla="*/ 5623 w 4724"/>
                  <a:gd name="T7" fmla="*/ 12 h 12"/>
                  <a:gd name="T8" fmla="*/ 5623 w 4724"/>
                  <a:gd name="T9" fmla="*/ 0 h 12"/>
                  <a:gd name="T10" fmla="*/ 5623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147483647 w 251"/>
                  <a:gd name="T5" fmla="*/ 12 h 12"/>
                  <a:gd name="T6" fmla="*/ 2147483647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306 w 251"/>
                  <a:gd name="T1" fmla="*/ 0 h 12"/>
                  <a:gd name="T2" fmla="*/ 0 w 251"/>
                  <a:gd name="T3" fmla="*/ 0 h 12"/>
                  <a:gd name="T4" fmla="*/ 0 w 251"/>
                  <a:gd name="T5" fmla="*/ 12 h 12"/>
                  <a:gd name="T6" fmla="*/ 306 w 251"/>
                  <a:gd name="T7" fmla="*/ 12 h 12"/>
                  <a:gd name="T8" fmla="*/ 306 w 251"/>
                  <a:gd name="T9" fmla="*/ 0 h 12"/>
                  <a:gd name="T10" fmla="*/ 306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5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4352" name="Rectangle 16"/>
          <p:cNvSpPr>
            <a:spLocks noGrp="1" noChangeArrowheads="1"/>
          </p:cNvSpPr>
          <p:nvPr>
            <p:ph type="body" idx="1"/>
          </p:nvPr>
        </p:nvSpPr>
        <p:spPr bwMode="auto">
          <a:xfrm>
            <a:off x="1422029" y="1981200"/>
            <a:ext cx="10055781"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53" name="Rectangle 17"/>
          <p:cNvSpPr>
            <a:spLocks noGrp="1" noChangeArrowheads="1"/>
          </p:cNvSpPr>
          <p:nvPr>
            <p:ph type="dt" sz="half" idx="2"/>
          </p:nvPr>
        </p:nvSpPr>
        <p:spPr bwMode="auto">
          <a:xfrm>
            <a:off x="1422029" y="6248400"/>
            <a:ext cx="2539339"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4354" name="Rectangle 18"/>
          <p:cNvSpPr>
            <a:spLocks noGrp="1" noChangeArrowheads="1"/>
          </p:cNvSpPr>
          <p:nvPr>
            <p:ph type="ftr" sz="quarter" idx="3"/>
          </p:nvPr>
        </p:nvSpPr>
        <p:spPr bwMode="auto">
          <a:xfrm>
            <a:off x="4570809" y="6248400"/>
            <a:ext cx="385979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4355" name="Rectangle 19"/>
          <p:cNvSpPr>
            <a:spLocks noGrp="1" noChangeArrowheads="1"/>
          </p:cNvSpPr>
          <p:nvPr>
            <p:ph type="sldNum" sz="quarter" idx="4"/>
          </p:nvPr>
        </p:nvSpPr>
        <p:spPr bwMode="auto">
          <a:xfrm>
            <a:off x="8938471" y="6248400"/>
            <a:ext cx="2539339"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a:defRPr/>
            </a:pPr>
            <a:fld id="{30E5983D-F27A-442E-A2E6-42D6FA3D243B}" type="slidenum">
              <a:rPr lang="en-US"/>
              <a:pPr>
                <a:defRPr/>
              </a:pPr>
              <a:t>‹#›</a:t>
            </a:fld>
            <a:endParaRPr lang="en-US"/>
          </a:p>
        </p:txBody>
      </p:sp>
      <p:pic>
        <p:nvPicPr>
          <p:cNvPr id="21"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962" y="76200"/>
            <a:ext cx="107808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0"/>
          <p:cNvSpPr>
            <a:spLocks noChangeArrowheads="1"/>
          </p:cNvSpPr>
          <p:nvPr userDrawn="1"/>
        </p:nvSpPr>
        <p:spPr bwMode="auto">
          <a:xfrm>
            <a:off x="1524793" y="0"/>
            <a:ext cx="9141619" cy="1676400"/>
          </a:xfrm>
          <a:prstGeom prst="rect">
            <a:avLst/>
          </a:prstGeom>
          <a:noFill/>
          <a:ln w="9525">
            <a:noFill/>
            <a:miter lim="800000"/>
            <a:headEnd/>
            <a:tailEnd/>
          </a:ln>
        </p:spPr>
        <p:txBody>
          <a:bodyPr anchor="ctr"/>
          <a:lstStyle/>
          <a:p>
            <a:pPr algn="ctr" eaLnBrk="1" hangingPunct="1">
              <a:defRPr/>
            </a:pPr>
            <a:r>
              <a:rPr lang="en-US" sz="3600" b="1" dirty="0">
                <a:solidFill>
                  <a:schemeClr val="tx2"/>
                </a:solidFill>
                <a:effectLst>
                  <a:outerShdw blurRad="38100" dist="38100" dir="2700000" algn="tl">
                    <a:srgbClr val="000000"/>
                  </a:outerShdw>
                </a:effectLst>
                <a:latin typeface="Tahoma" pitchFamily="34" charset="0"/>
              </a:rPr>
              <a:t>Central Oregon</a:t>
            </a:r>
            <a:br>
              <a:rPr lang="en-US" sz="3600" b="1" dirty="0">
                <a:solidFill>
                  <a:schemeClr val="tx2"/>
                </a:solidFill>
                <a:effectLst>
                  <a:outerShdw blurRad="38100" dist="38100" dir="2700000" algn="tl">
                    <a:srgbClr val="000000"/>
                  </a:outerShdw>
                </a:effectLst>
                <a:latin typeface="Tahoma" pitchFamily="34" charset="0"/>
              </a:rPr>
            </a:br>
            <a:r>
              <a:rPr lang="en-US" sz="3600" b="1" dirty="0">
                <a:solidFill>
                  <a:schemeClr val="tx2"/>
                </a:solidFill>
                <a:effectLst>
                  <a:outerShdw blurRad="38100" dist="38100" dir="2700000" algn="tl">
                    <a:srgbClr val="000000"/>
                  </a:outerShdw>
                </a:effectLst>
                <a:latin typeface="Tahoma" pitchFamily="34" charset="0"/>
              </a:rPr>
              <a:t>Public Safety Chaplaincy</a:t>
            </a:r>
            <a:r>
              <a:rPr lang="en-US" sz="4000" b="1" dirty="0">
                <a:solidFill>
                  <a:schemeClr val="tx2"/>
                </a:solidFill>
                <a:effectLst>
                  <a:outerShdw blurRad="38100" dist="38100" dir="2700000" algn="tl">
                    <a:srgbClr val="000000"/>
                  </a:outerShdw>
                </a:effectLst>
                <a:latin typeface="Tahoma" pitchFamily="34" charset="0"/>
              </a:rPr>
              <a:t/>
            </a:r>
            <a:br>
              <a:rPr lang="en-US" sz="4000" b="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“Serving the Hearts and Minds of</a:t>
            </a:r>
            <a:br>
              <a:rPr lang="en-US" sz="1600" b="1" i="1" dirty="0">
                <a:solidFill>
                  <a:schemeClr val="tx2"/>
                </a:solidFill>
                <a:effectLst>
                  <a:outerShdw blurRad="38100" dist="38100" dir="2700000" algn="tl">
                    <a:srgbClr val="000000"/>
                  </a:outerShdw>
                </a:effectLst>
                <a:latin typeface="Tahoma" pitchFamily="34" charset="0"/>
              </a:rPr>
            </a:br>
            <a:r>
              <a:rPr lang="en-US" sz="1600" b="1" i="1" dirty="0">
                <a:solidFill>
                  <a:schemeClr val="tx2"/>
                </a:solidFill>
                <a:effectLst>
                  <a:outerShdw blurRad="38100" dist="38100" dir="2700000" algn="tl">
                    <a:srgbClr val="000000"/>
                  </a:outerShdw>
                </a:effectLst>
                <a:latin typeface="Tahoma" pitchFamily="34" charset="0"/>
              </a:rPr>
              <a:t>Central Oregon's First Responders”</a:t>
            </a:r>
          </a:p>
        </p:txBody>
      </p:sp>
    </p:spTree>
  </p:cSld>
  <p:clrMap bg1="dk2" tx1="lt1" bg2="dk1" tx2="lt2" accent1="accent1" accent2="accent2" accent3="accent3" accent4="accent4" accent5="accent5" accent6="accent6" hlink="hlink" folHlink="folHlink"/>
  <p:sldLayoutIdLst>
    <p:sldLayoutId id="2147484688" r:id="rId1"/>
    <p:sldLayoutId id="2147484678" r:id="rId2"/>
    <p:sldLayoutId id="2147484679" r:id="rId3"/>
    <p:sldLayoutId id="2147484680" r:id="rId4"/>
    <p:sldLayoutId id="2147484681" r:id="rId5"/>
    <p:sldLayoutId id="2147484682" r:id="rId6"/>
    <p:sldLayoutId id="2147484683" r:id="rId7"/>
    <p:sldLayoutId id="2147484684" r:id="rId8"/>
    <p:sldLayoutId id="2147484685" r:id="rId9"/>
    <p:sldLayoutId id="2147484686" r:id="rId10"/>
    <p:sldLayoutId id="2147484687" r:id="rId11"/>
  </p:sldLayoutIdLst>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Joel.p.stutzman@gmail.com" TargetMode="External"/><Relationship Id="rId5" Type="http://schemas.openxmlformats.org/officeDocument/2006/relationships/hyperlink" Target="mailto:mjdismore@gmail.com" TargetMode="External"/><Relationship Id="rId4" Type="http://schemas.openxmlformats.org/officeDocument/2006/relationships/hyperlink" Target="http://www.copchaplain.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1422030" y="4259452"/>
            <a:ext cx="9649486" cy="1569660"/>
          </a:xfrm>
          <a:prstGeom prst="rect">
            <a:avLst/>
          </a:prstGeom>
          <a:noFill/>
          <a:ln w="9525">
            <a:noFill/>
            <a:miter lim="800000"/>
            <a:headEnd/>
            <a:tailEnd/>
          </a:ln>
          <a:effectLst/>
        </p:spPr>
        <p:txBody>
          <a:bodyPr anchor="ctr">
            <a:spAutoFit/>
          </a:bodyPr>
          <a:lstStyle/>
          <a:p>
            <a:pPr algn="ctr">
              <a:defRPr/>
            </a:pPr>
            <a:r>
              <a:rPr lang="en-US" sz="4800" dirty="0">
                <a:effectLst>
                  <a:outerShdw blurRad="38100" dist="38100" dir="2700000" algn="tl">
                    <a:srgbClr val="000000"/>
                  </a:outerShdw>
                </a:effectLst>
                <a:latin typeface="Tahoma" pitchFamily="34" charset="0"/>
              </a:rPr>
              <a:t>Serving the Hearts and Minds of Central Oregon's First Responders</a:t>
            </a:r>
          </a:p>
        </p:txBody>
      </p:sp>
      <p:sp>
        <p:nvSpPr>
          <p:cNvPr id="6" name="Rectangle 19"/>
          <p:cNvSpPr>
            <a:spLocks noChangeArrowheads="1"/>
          </p:cNvSpPr>
          <p:nvPr/>
        </p:nvSpPr>
        <p:spPr bwMode="auto">
          <a:xfrm>
            <a:off x="2234618" y="1981200"/>
            <a:ext cx="8024310" cy="1676400"/>
          </a:xfrm>
          <a:prstGeom prst="rect">
            <a:avLst/>
          </a:prstGeom>
          <a:noFill/>
          <a:ln w="9525">
            <a:noFill/>
            <a:miter lim="800000"/>
            <a:headEnd/>
            <a:tailEnd/>
          </a:ln>
          <a:effectLst/>
        </p:spPr>
        <p:txBody>
          <a:bodyPr anchor="ctr"/>
          <a:lstStyle/>
          <a:p>
            <a:pPr algn="ctr" eaLnBrk="1" hangingPunct="1">
              <a:defRPr/>
            </a:pPr>
            <a:r>
              <a:rPr lang="en-US" sz="8000" b="1" dirty="0">
                <a:solidFill>
                  <a:schemeClr val="tx2"/>
                </a:solidFill>
                <a:effectLst>
                  <a:outerShdw blurRad="38100" dist="38100" dir="2700000" algn="tl">
                    <a:srgbClr val="000000"/>
                  </a:outerShdw>
                </a:effectLst>
              </a:rPr>
              <a:t>Welcome!</a:t>
            </a: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Effect transition="in" filter="fade">
                                      <p:cBhvr>
                                        <p:cTn id="7" dur="1000"/>
                                        <p:tgtEl>
                                          <p:spTgt spid="1024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Rectangle 10"/>
          <p:cNvSpPr>
            <a:spLocks noChangeArrowheads="1"/>
          </p:cNvSpPr>
          <p:nvPr/>
        </p:nvSpPr>
        <p:spPr bwMode="auto">
          <a:xfrm>
            <a:off x="1903412" y="2790063"/>
            <a:ext cx="8229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Confidential Personal Counseling</a:t>
            </a:r>
          </a:p>
          <a:p>
            <a:pPr algn="ctr">
              <a:spcBef>
                <a:spcPct val="0"/>
              </a:spcBef>
              <a:buClrTx/>
              <a:buSzTx/>
              <a:buFontTx/>
              <a:buNone/>
            </a:pPr>
            <a:endParaRPr lang="en-US" altLang="en-US" dirty="0"/>
          </a:p>
          <a:p>
            <a:pPr algn="ctr">
              <a:spcBef>
                <a:spcPct val="0"/>
              </a:spcBef>
              <a:buClrTx/>
              <a:buSzTx/>
              <a:buFontTx/>
              <a:buNone/>
            </a:pPr>
            <a:r>
              <a:rPr lang="en-US" altLang="en-US" dirty="0"/>
              <a:t>To police officers and emergency services personnel, their families and the community.</a:t>
            </a:r>
          </a:p>
        </p:txBody>
      </p:sp>
    </p:spTree>
  </p:cSld>
  <p:clrMapOvr>
    <a:masterClrMapping/>
  </p:clrMapOvr>
  <p:transition advTm="161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8858">
                                            <p:txEl>
                                              <p:pRg st="0" end="0"/>
                                            </p:txEl>
                                          </p:spTgt>
                                        </p:tgtEl>
                                        <p:attrNameLst>
                                          <p:attrName>style.visibility</p:attrName>
                                        </p:attrNameLst>
                                      </p:cBhvr>
                                      <p:to>
                                        <p:strVal val="visible"/>
                                      </p:to>
                                    </p:set>
                                    <p:animEffect transition="in" filter="fade">
                                      <p:cBhvr>
                                        <p:cTn id="7" dur="1000"/>
                                        <p:tgtEl>
                                          <p:spTgt spid="78858">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8858">
                                            <p:txEl>
                                              <p:pRg st="2" end="2"/>
                                            </p:txEl>
                                          </p:spTgt>
                                        </p:tgtEl>
                                        <p:attrNameLst>
                                          <p:attrName>style.visibility</p:attrName>
                                        </p:attrNameLst>
                                      </p:cBhvr>
                                      <p:to>
                                        <p:strVal val="visible"/>
                                      </p:to>
                                    </p:set>
                                    <p:animEffect transition="in" filter="fade">
                                      <p:cBhvr>
                                        <p:cTn id="11" dur="1000"/>
                                        <p:tgtEl>
                                          <p:spTgt spid="788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4" name="Rectangle 6"/>
          <p:cNvSpPr>
            <a:spLocks noChangeArrowheads="1"/>
          </p:cNvSpPr>
          <p:nvPr/>
        </p:nvSpPr>
        <p:spPr bwMode="auto">
          <a:xfrm>
            <a:off x="2741612" y="2391123"/>
            <a:ext cx="700857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smtClean="0"/>
              <a:t>Ride-</a:t>
            </a:r>
            <a:r>
              <a:rPr lang="en-US" altLang="en-US" b="1" dirty="0" err="1"/>
              <a:t>A</a:t>
            </a:r>
            <a:r>
              <a:rPr lang="en-US" altLang="en-US" b="1" dirty="0" err="1" smtClean="0"/>
              <a:t>longs</a:t>
            </a:r>
            <a:endParaRPr lang="en-US" altLang="en-US" b="1" dirty="0"/>
          </a:p>
          <a:p>
            <a:pPr algn="ctr">
              <a:spcBef>
                <a:spcPct val="0"/>
              </a:spcBef>
              <a:buClrTx/>
              <a:buSzTx/>
              <a:buFontTx/>
              <a:buNone/>
            </a:pPr>
            <a:endParaRPr lang="en-US" altLang="en-US" dirty="0"/>
          </a:p>
          <a:p>
            <a:pPr algn="ctr">
              <a:spcBef>
                <a:spcPct val="0"/>
              </a:spcBef>
              <a:buClrTx/>
              <a:buSzTx/>
              <a:buFontTx/>
              <a:buNone/>
            </a:pPr>
            <a:r>
              <a:rPr lang="en-US" altLang="en-US" dirty="0"/>
              <a:t>With officers and emergency services personnel, encouraging and establishing trust, identifying with their daily pressures and responsibilities.</a:t>
            </a:r>
          </a:p>
        </p:txBody>
      </p:sp>
    </p:spTree>
  </p:cSld>
  <p:clrMapOvr>
    <a:masterClrMapping/>
  </p:clrMapOvr>
  <p:transition advTm="1571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8614">
                                            <p:txEl>
                                              <p:pRg st="0" end="0"/>
                                            </p:txEl>
                                          </p:spTgt>
                                        </p:tgtEl>
                                        <p:attrNameLst>
                                          <p:attrName>style.visibility</p:attrName>
                                        </p:attrNameLst>
                                      </p:cBhvr>
                                      <p:to>
                                        <p:strVal val="visible"/>
                                      </p:to>
                                    </p:set>
                                    <p:animEffect transition="in" filter="fade">
                                      <p:cBhvr>
                                        <p:cTn id="7" dur="1000"/>
                                        <p:tgtEl>
                                          <p:spTgt spid="68614">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8614">
                                            <p:txEl>
                                              <p:pRg st="2" end="2"/>
                                            </p:txEl>
                                          </p:spTgt>
                                        </p:tgtEl>
                                        <p:attrNameLst>
                                          <p:attrName>style.visibility</p:attrName>
                                        </p:attrNameLst>
                                      </p:cBhvr>
                                      <p:to>
                                        <p:strVal val="visible"/>
                                      </p:to>
                                    </p:set>
                                    <p:animEffect transition="in" filter="fade">
                                      <p:cBhvr>
                                        <p:cTn id="11" dur="1000"/>
                                        <p:tgtEl>
                                          <p:spTgt spid="686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ChangeArrowheads="1"/>
          </p:cNvSpPr>
          <p:nvPr/>
        </p:nvSpPr>
        <p:spPr bwMode="auto">
          <a:xfrm>
            <a:off x="2208212" y="2789747"/>
            <a:ext cx="792273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Emergency Services</a:t>
            </a:r>
          </a:p>
          <a:p>
            <a:pPr algn="ctr">
              <a:spcBef>
                <a:spcPct val="0"/>
              </a:spcBef>
              <a:buClrTx/>
              <a:buSzTx/>
              <a:buFontTx/>
              <a:buNone/>
            </a:pPr>
            <a:endParaRPr lang="en-US" altLang="en-US" dirty="0"/>
          </a:p>
          <a:p>
            <a:pPr algn="ctr">
              <a:spcBef>
                <a:spcPct val="0"/>
              </a:spcBef>
              <a:buClrTx/>
              <a:buSzTx/>
              <a:buFontTx/>
              <a:buNone/>
            </a:pPr>
            <a:r>
              <a:rPr lang="en-US" altLang="en-US" dirty="0"/>
              <a:t>Chaplains are available for on-scene support for all crisis intervention and assistance when needed, including assisting with death notifications.</a:t>
            </a:r>
          </a:p>
        </p:txBody>
      </p:sp>
    </p:spTree>
  </p:cSld>
  <p:clrMapOvr>
    <a:masterClrMapping/>
  </p:clrMapOvr>
  <p:transition advTm="1625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Effect transition="in" filter="fade">
                                      <p:cBhvr>
                                        <p:cTn id="7" dur="1000"/>
                                        <p:tgtEl>
                                          <p:spTgt spid="6758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7589">
                                            <p:txEl>
                                              <p:pRg st="2" end="2"/>
                                            </p:txEl>
                                          </p:spTgt>
                                        </p:tgtEl>
                                        <p:attrNameLst>
                                          <p:attrName>style.visibility</p:attrName>
                                        </p:attrNameLst>
                                      </p:cBhvr>
                                      <p:to>
                                        <p:strVal val="visible"/>
                                      </p:to>
                                    </p:set>
                                    <p:animEffect transition="in" filter="fade">
                                      <p:cBhvr>
                                        <p:cTn id="11" dur="1000"/>
                                        <p:tgtEl>
                                          <p:spTgt spid="675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ChangeArrowheads="1"/>
          </p:cNvSpPr>
          <p:nvPr/>
        </p:nvSpPr>
        <p:spPr bwMode="auto">
          <a:xfrm>
            <a:off x="2284412" y="2789747"/>
            <a:ext cx="792273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Search &amp; Rescue</a:t>
            </a:r>
          </a:p>
          <a:p>
            <a:pPr algn="ctr">
              <a:spcBef>
                <a:spcPct val="0"/>
              </a:spcBef>
              <a:buClrTx/>
              <a:buSzTx/>
              <a:buFontTx/>
              <a:buNone/>
            </a:pPr>
            <a:endParaRPr lang="en-US" altLang="en-US" dirty="0"/>
          </a:p>
          <a:p>
            <a:pPr algn="ctr">
              <a:spcBef>
                <a:spcPct val="0"/>
              </a:spcBef>
              <a:buClrTx/>
              <a:buSzTx/>
              <a:buFontTx/>
              <a:buNone/>
            </a:pPr>
            <a:r>
              <a:rPr lang="en-US" altLang="en-US" dirty="0"/>
              <a:t>Chaplains are there to assist the Search &amp; Rescue teams as they are called upon for missions, rescues, searches, evacuations, and recoveries.</a:t>
            </a:r>
          </a:p>
        </p:txBody>
      </p:sp>
    </p:spTree>
  </p:cSld>
  <p:clrMapOvr>
    <a:masterClrMapping/>
  </p:clrMapOvr>
  <p:transition advTm="1625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Effect transition="in" filter="fade">
                                      <p:cBhvr>
                                        <p:cTn id="7" dur="1000"/>
                                        <p:tgtEl>
                                          <p:spTgt spid="6758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7589">
                                            <p:txEl>
                                              <p:pRg st="2" end="2"/>
                                            </p:txEl>
                                          </p:spTgt>
                                        </p:tgtEl>
                                        <p:attrNameLst>
                                          <p:attrName>style.visibility</p:attrName>
                                        </p:attrNameLst>
                                      </p:cBhvr>
                                      <p:to>
                                        <p:strVal val="visible"/>
                                      </p:to>
                                    </p:set>
                                    <p:animEffect transition="in" filter="fade">
                                      <p:cBhvr>
                                        <p:cTn id="11" dur="1000"/>
                                        <p:tgtEl>
                                          <p:spTgt spid="675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ChangeArrowheads="1"/>
          </p:cNvSpPr>
          <p:nvPr/>
        </p:nvSpPr>
        <p:spPr bwMode="auto">
          <a:xfrm>
            <a:off x="2360612" y="3528408"/>
            <a:ext cx="777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Hospital and Home Visits</a:t>
            </a:r>
          </a:p>
          <a:p>
            <a:pPr algn="ctr">
              <a:spcBef>
                <a:spcPct val="0"/>
              </a:spcBef>
              <a:buClrTx/>
              <a:buSzTx/>
              <a:buFontTx/>
              <a:buNone/>
            </a:pPr>
            <a:endParaRPr lang="en-US" altLang="en-US" dirty="0"/>
          </a:p>
          <a:p>
            <a:pPr algn="ctr">
              <a:spcBef>
                <a:spcPct val="0"/>
              </a:spcBef>
              <a:buClrTx/>
              <a:buSzTx/>
              <a:buFontTx/>
              <a:buNone/>
            </a:pPr>
            <a:r>
              <a:rPr lang="en-US" altLang="en-US" dirty="0"/>
              <a:t>To assist in healing and support ministry.</a:t>
            </a:r>
          </a:p>
        </p:txBody>
      </p:sp>
    </p:spTree>
  </p:cSld>
  <p:clrMapOvr>
    <a:masterClrMapping/>
  </p:clrMapOvr>
  <p:transition advTm="1511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1000"/>
                                        <p:tgtEl>
                                          <p:spTgt spid="58371">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animEffect transition="in" filter="fade">
                                      <p:cBhvr>
                                        <p:cTn id="11" dur="10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065212" y="3044697"/>
            <a:ext cx="1020945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Providing Critical Incident </a:t>
            </a:r>
            <a:r>
              <a:rPr lang="en-US" altLang="en-US" b="1" dirty="0" smtClean="0"/>
              <a:t>Stress Management</a:t>
            </a:r>
            <a:endParaRPr lang="en-US" altLang="en-US" b="1" dirty="0"/>
          </a:p>
          <a:p>
            <a:pPr algn="ctr">
              <a:spcBef>
                <a:spcPct val="0"/>
              </a:spcBef>
              <a:buClrTx/>
              <a:buSzTx/>
              <a:buFontTx/>
              <a:buNone/>
            </a:pPr>
            <a:endParaRPr lang="en-US" altLang="en-US" dirty="0"/>
          </a:p>
          <a:p>
            <a:pPr algn="ctr">
              <a:spcBef>
                <a:spcPct val="0"/>
              </a:spcBef>
              <a:buClrTx/>
              <a:buSzTx/>
              <a:buFontTx/>
              <a:buNone/>
            </a:pPr>
            <a:r>
              <a:rPr lang="en-US" altLang="en-US" dirty="0"/>
              <a:t>We are part of the Central Oregon Critical Incident Stress Management (CO-CISM) Team and are available to assist following a critical incident or traumatic event.</a:t>
            </a:r>
          </a:p>
        </p:txBody>
      </p:sp>
    </p:spTree>
  </p:cSld>
  <p:clrMapOvr>
    <a:masterClrMapping/>
  </p:clrMapOvr>
  <p:transition advTm="1546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tgtEl>
                                          <p:spTgt spid="72707">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2707">
                                            <p:txEl>
                                              <p:pRg st="2" end="2"/>
                                            </p:txEl>
                                          </p:spTgt>
                                        </p:tgtEl>
                                        <p:attrNameLst>
                                          <p:attrName>style.visibility</p:attrName>
                                        </p:attrNameLst>
                                      </p:cBhvr>
                                      <p:to>
                                        <p:strVal val="visible"/>
                                      </p:to>
                                    </p:set>
                                    <p:animEffect transition="in" filter="fade">
                                      <p:cBhvr>
                                        <p:cTn id="11" dur="10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ChangeArrowheads="1"/>
          </p:cNvSpPr>
          <p:nvPr/>
        </p:nvSpPr>
        <p:spPr bwMode="auto">
          <a:xfrm>
            <a:off x="1979612" y="2543524"/>
            <a:ext cx="838199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Officer Training and Public Awareness</a:t>
            </a:r>
          </a:p>
          <a:p>
            <a:pPr algn="ctr">
              <a:spcBef>
                <a:spcPct val="0"/>
              </a:spcBef>
              <a:buClrTx/>
              <a:buSzTx/>
              <a:buFontTx/>
              <a:buNone/>
            </a:pPr>
            <a:endParaRPr lang="en-US" altLang="en-US" dirty="0"/>
          </a:p>
          <a:p>
            <a:pPr algn="ctr">
              <a:spcBef>
                <a:spcPct val="0"/>
              </a:spcBef>
              <a:buClrTx/>
              <a:buSzTx/>
              <a:buFontTx/>
              <a:buNone/>
            </a:pPr>
            <a:r>
              <a:rPr lang="en-US" altLang="en-US" dirty="0"/>
              <a:t>To help emergency services personnel and their family members maintain healthy relationships; to educate our chaplains and the community through classes and Citizen Academy events.</a:t>
            </a:r>
          </a:p>
        </p:txBody>
      </p:sp>
    </p:spTree>
  </p:cSld>
  <p:clrMapOvr>
    <a:masterClrMapping/>
  </p:clrMapOvr>
  <p:transition advTm="156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animEffect transition="in" filter="fade">
                                      <p:cBhvr>
                                        <p:cTn id="11" dur="10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5"/>
          <p:cNvSpPr>
            <a:spLocks noChangeArrowheads="1"/>
          </p:cNvSpPr>
          <p:nvPr/>
        </p:nvSpPr>
        <p:spPr bwMode="auto">
          <a:xfrm>
            <a:off x="1446212" y="2865944"/>
            <a:ext cx="9677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Officiating Services</a:t>
            </a:r>
            <a:endParaRPr lang="en-US" altLang="en-US" dirty="0"/>
          </a:p>
          <a:p>
            <a:pPr algn="ctr">
              <a:spcBef>
                <a:spcPct val="0"/>
              </a:spcBef>
              <a:buClrTx/>
              <a:buSzTx/>
              <a:buFontTx/>
              <a:buNone/>
            </a:pPr>
            <a:endParaRPr lang="en-US" altLang="en-US" dirty="0"/>
          </a:p>
          <a:p>
            <a:pPr algn="ctr">
              <a:spcBef>
                <a:spcPct val="0"/>
              </a:spcBef>
              <a:buClrTx/>
              <a:buSzTx/>
              <a:buFontTx/>
              <a:buNone/>
            </a:pPr>
            <a:r>
              <a:rPr lang="en-US" altLang="en-US" dirty="0"/>
              <a:t>Celebrating with First Responders and their families in Wedding Celebrations, Vow Renewals, and Baby Dedications. Providing pre- and post-marriage counseling and officiating at funeral services.</a:t>
            </a:r>
          </a:p>
        </p:txBody>
      </p:sp>
    </p:spTree>
  </p:cSld>
  <p:clrMapOvr>
    <a:masterClrMapping/>
  </p:clrMapOvr>
  <p:transition advTm="158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2949">
                                            <p:txEl>
                                              <p:pRg st="0" end="0"/>
                                            </p:txEl>
                                          </p:spTgt>
                                        </p:tgtEl>
                                        <p:attrNameLst>
                                          <p:attrName>style.visibility</p:attrName>
                                        </p:attrNameLst>
                                      </p:cBhvr>
                                      <p:to>
                                        <p:strVal val="visible"/>
                                      </p:to>
                                    </p:set>
                                    <p:animEffect transition="in" filter="fade">
                                      <p:cBhvr>
                                        <p:cTn id="7" dur="1000"/>
                                        <p:tgtEl>
                                          <p:spTgt spid="8294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82949">
                                            <p:txEl>
                                              <p:pRg st="2" end="2"/>
                                            </p:txEl>
                                          </p:spTgt>
                                        </p:tgtEl>
                                        <p:attrNameLst>
                                          <p:attrName>style.visibility</p:attrName>
                                        </p:attrNameLst>
                                      </p:cBhvr>
                                      <p:to>
                                        <p:strVal val="visible"/>
                                      </p:to>
                                    </p:set>
                                    <p:animEffect transition="in" filter="fade">
                                      <p:cBhvr>
                                        <p:cTn id="11" dur="1000"/>
                                        <p:tgtEl>
                                          <p:spTgt spid="829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3" name="Rectangle 7"/>
          <p:cNvSpPr>
            <a:spLocks noChangeArrowheads="1"/>
          </p:cNvSpPr>
          <p:nvPr/>
        </p:nvSpPr>
        <p:spPr bwMode="auto">
          <a:xfrm>
            <a:off x="1598612" y="1676400"/>
            <a:ext cx="8839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Training</a:t>
            </a:r>
          </a:p>
          <a:p>
            <a:pPr algn="ctr">
              <a:spcBef>
                <a:spcPct val="0"/>
              </a:spcBef>
              <a:buClrTx/>
              <a:buSzTx/>
              <a:buFontTx/>
              <a:buNone/>
            </a:pPr>
            <a:r>
              <a:rPr lang="en-US" altLang="en-US" dirty="0" smtClean="0"/>
              <a:t>Monthly, Annual &amp; </a:t>
            </a:r>
            <a:r>
              <a:rPr lang="en-US" altLang="en-US" dirty="0"/>
              <a:t>Specialized Training</a:t>
            </a:r>
          </a:p>
        </p:txBody>
      </p:sp>
      <p:sp>
        <p:nvSpPr>
          <p:cNvPr id="2" name="Rectangle 7"/>
          <p:cNvSpPr>
            <a:spLocks noChangeArrowheads="1"/>
          </p:cNvSpPr>
          <p:nvPr/>
        </p:nvSpPr>
        <p:spPr bwMode="auto">
          <a:xfrm>
            <a:off x="1598612" y="3107591"/>
            <a:ext cx="8915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dirty="0" smtClean="0"/>
              <a:t>Monthly: Local Training</a:t>
            </a:r>
          </a:p>
          <a:p>
            <a:pPr algn="ctr">
              <a:spcBef>
                <a:spcPct val="0"/>
              </a:spcBef>
              <a:buClrTx/>
              <a:buSzTx/>
              <a:buFontTx/>
              <a:buNone/>
            </a:pPr>
            <a:r>
              <a:rPr lang="en-US" altLang="en-US" dirty="0" smtClean="0"/>
              <a:t>Annual:</a:t>
            </a:r>
          </a:p>
          <a:p>
            <a:pPr algn="ctr">
              <a:spcBef>
                <a:spcPct val="0"/>
              </a:spcBef>
              <a:buClrTx/>
              <a:buSzTx/>
              <a:buFontTx/>
              <a:buNone/>
            </a:pPr>
            <a:r>
              <a:rPr lang="en-US" altLang="en-US" dirty="0" smtClean="0"/>
              <a:t>Oregon Chaplains Academy</a:t>
            </a:r>
          </a:p>
          <a:p>
            <a:pPr algn="ctr">
              <a:spcBef>
                <a:spcPct val="0"/>
              </a:spcBef>
              <a:buClrTx/>
              <a:buSzTx/>
              <a:buFontTx/>
              <a:buNone/>
            </a:pPr>
            <a:r>
              <a:rPr lang="en-US" altLang="en-US" dirty="0" smtClean="0"/>
              <a:t>International Conference of Police Chaplains</a:t>
            </a:r>
          </a:p>
          <a:p>
            <a:pPr algn="ctr">
              <a:spcBef>
                <a:spcPct val="0"/>
              </a:spcBef>
              <a:buClrTx/>
              <a:buSzTx/>
              <a:buFontTx/>
              <a:buNone/>
            </a:pPr>
            <a:r>
              <a:rPr lang="en-US" altLang="en-US" dirty="0" smtClean="0"/>
              <a:t>International Critical Incident Stress Foundation</a:t>
            </a:r>
          </a:p>
          <a:p>
            <a:pPr algn="ctr">
              <a:spcBef>
                <a:spcPct val="0"/>
              </a:spcBef>
              <a:buClrTx/>
              <a:buSzTx/>
              <a:buFontTx/>
              <a:buNone/>
            </a:pPr>
            <a:r>
              <a:rPr lang="en-US" altLang="en-US" dirty="0" smtClean="0"/>
              <a:t>Regional Training As Available </a:t>
            </a:r>
            <a:endParaRPr lang="en-US" altLang="en-US" dirty="0"/>
          </a:p>
        </p:txBody>
      </p:sp>
    </p:spTree>
  </p:cSld>
  <p:clrMapOvr>
    <a:masterClrMapping/>
  </p:clrMapOvr>
  <p:transition advTm="18922"/>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0423">
                                            <p:txEl>
                                              <p:pRg st="0" end="0"/>
                                            </p:txEl>
                                          </p:spTgt>
                                        </p:tgtEl>
                                        <p:attrNameLst>
                                          <p:attrName>style.visibility</p:attrName>
                                        </p:attrNameLst>
                                      </p:cBhvr>
                                      <p:to>
                                        <p:strVal val="visible"/>
                                      </p:to>
                                    </p:set>
                                    <p:animEffect transition="in" filter="fade">
                                      <p:cBhvr>
                                        <p:cTn id="7" dur="1000"/>
                                        <p:tgtEl>
                                          <p:spTgt spid="60423">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60423">
                                            <p:txEl>
                                              <p:pRg st="1" end="1"/>
                                            </p:txEl>
                                          </p:spTgt>
                                        </p:tgtEl>
                                        <p:attrNameLst>
                                          <p:attrName>style.visibility</p:attrName>
                                        </p:attrNameLst>
                                      </p:cBhvr>
                                      <p:to>
                                        <p:strVal val="visible"/>
                                      </p:to>
                                    </p:set>
                                    <p:animEffect transition="in" filter="fade">
                                      <p:cBhvr>
                                        <p:cTn id="11" dur="1000"/>
                                        <p:tgtEl>
                                          <p:spTgt spid="60423">
                                            <p:txEl>
                                              <p:pRg st="1" end="1"/>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2844059" y="1752600"/>
            <a:ext cx="711014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Types of Calls and Activities</a:t>
            </a:r>
          </a:p>
        </p:txBody>
      </p:sp>
      <p:sp>
        <p:nvSpPr>
          <p:cNvPr id="99374" name="Text Box 46"/>
          <p:cNvSpPr txBox="1">
            <a:spLocks noChangeArrowheads="1"/>
          </p:cNvSpPr>
          <p:nvPr/>
        </p:nvSpPr>
        <p:spPr bwMode="auto">
          <a:xfrm>
            <a:off x="1676320" y="2209800"/>
            <a:ext cx="5789692"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spcBef>
                <a:spcPct val="20000"/>
              </a:spcBef>
              <a:buClr>
                <a:schemeClr val="hlink"/>
              </a:buClr>
              <a:buSzPct val="70000"/>
              <a:buFont typeface="Wingdings" pitchFamily="2" charset="2"/>
              <a:buChar char="n"/>
              <a:tabLst>
                <a:tab pos="2852738" algn="r"/>
              </a:tabLst>
              <a:defRPr sz="3200">
                <a:solidFill>
                  <a:schemeClr val="tx1"/>
                </a:solidFill>
                <a:latin typeface="Tahoma" charset="0"/>
              </a:defRPr>
            </a:lvl1pPr>
            <a:lvl2pPr marL="742950" indent="-285750">
              <a:spcBef>
                <a:spcPct val="20000"/>
              </a:spcBef>
              <a:buClr>
                <a:schemeClr val="tx1"/>
              </a:buClr>
              <a:buChar char="–"/>
              <a:tabLst>
                <a:tab pos="2852738" algn="r"/>
              </a:tabLst>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tabLst>
                <a:tab pos="2852738" algn="r"/>
              </a:tabLst>
              <a:defRPr sz="2400">
                <a:solidFill>
                  <a:schemeClr val="tx1"/>
                </a:solidFill>
                <a:latin typeface="Tahoma" charset="0"/>
              </a:defRPr>
            </a:lvl3pPr>
            <a:lvl4pPr marL="1600200" indent="-228600">
              <a:spcBef>
                <a:spcPct val="20000"/>
              </a:spcBef>
              <a:buClr>
                <a:schemeClr val="tx1"/>
              </a:buClr>
              <a:buChar char="–"/>
              <a:tabLst>
                <a:tab pos="2852738" algn="r"/>
              </a:tabLst>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tabLst>
                <a:tab pos="2852738" algn="r"/>
              </a:tabLst>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tabLst>
                <a:tab pos="2852738" algn="r"/>
              </a:tabLst>
              <a:defRPr sz="2000">
                <a:solidFill>
                  <a:schemeClr val="tx1"/>
                </a:solidFill>
                <a:latin typeface="Tahoma" charset="0"/>
              </a:defRPr>
            </a:lvl9pPr>
          </a:lstStyle>
          <a:p>
            <a:pPr>
              <a:spcBef>
                <a:spcPct val="0"/>
              </a:spcBef>
              <a:spcAft>
                <a:spcPts val="600"/>
              </a:spcAft>
              <a:buClrTx/>
              <a:buSzTx/>
              <a:buFont typeface="Arial" charset="0"/>
              <a:buChar char="•"/>
            </a:pPr>
            <a:r>
              <a:rPr lang="en-US" altLang="en-US" sz="1800" dirty="0"/>
              <a:t>Administration</a:t>
            </a:r>
          </a:p>
          <a:p>
            <a:pPr>
              <a:spcBef>
                <a:spcPct val="0"/>
              </a:spcBef>
              <a:spcAft>
                <a:spcPts val="600"/>
              </a:spcAft>
              <a:buClrTx/>
              <a:buSzTx/>
              <a:buFont typeface="Arial" charset="0"/>
              <a:buChar char="•"/>
            </a:pPr>
            <a:r>
              <a:rPr lang="en-US" altLang="en-US" sz="1800" dirty="0"/>
              <a:t>Agency Visits</a:t>
            </a:r>
          </a:p>
          <a:p>
            <a:pPr>
              <a:spcBef>
                <a:spcPct val="0"/>
              </a:spcBef>
              <a:spcAft>
                <a:spcPts val="600"/>
              </a:spcAft>
              <a:buClrTx/>
              <a:buSzTx/>
              <a:buFont typeface="Arial" charset="0"/>
              <a:buChar char="•"/>
            </a:pPr>
            <a:r>
              <a:rPr lang="en-US" altLang="en-US" sz="1800" dirty="0"/>
              <a:t>Baby Dedications</a:t>
            </a:r>
          </a:p>
          <a:p>
            <a:pPr>
              <a:spcBef>
                <a:spcPct val="0"/>
              </a:spcBef>
              <a:spcAft>
                <a:spcPts val="600"/>
              </a:spcAft>
              <a:buClrTx/>
              <a:buSzTx/>
              <a:buFont typeface="Arial" charset="0"/>
              <a:buChar char="•"/>
            </a:pPr>
            <a:r>
              <a:rPr lang="en-US" altLang="en-US" sz="1800" dirty="0"/>
              <a:t>Counseling</a:t>
            </a:r>
          </a:p>
          <a:p>
            <a:pPr>
              <a:spcBef>
                <a:spcPct val="0"/>
              </a:spcBef>
              <a:spcAft>
                <a:spcPts val="600"/>
              </a:spcAft>
              <a:buClrTx/>
              <a:buSzTx/>
              <a:buFont typeface="Arial" charset="0"/>
              <a:buChar char="•"/>
            </a:pPr>
            <a:r>
              <a:rPr lang="en-US" altLang="en-US" sz="1800" dirty="0"/>
              <a:t>Critical Incident Stress Management</a:t>
            </a:r>
          </a:p>
          <a:p>
            <a:pPr>
              <a:spcBef>
                <a:spcPct val="0"/>
              </a:spcBef>
              <a:spcAft>
                <a:spcPts val="600"/>
              </a:spcAft>
              <a:buClrTx/>
              <a:buSzTx/>
              <a:buFont typeface="Arial" charset="0"/>
              <a:buChar char="•"/>
            </a:pPr>
            <a:r>
              <a:rPr lang="en-US" altLang="en-US" sz="1800" dirty="0"/>
              <a:t>Death – Natural Causes</a:t>
            </a:r>
          </a:p>
          <a:p>
            <a:pPr>
              <a:spcBef>
                <a:spcPct val="0"/>
              </a:spcBef>
              <a:spcAft>
                <a:spcPts val="600"/>
              </a:spcAft>
              <a:buClrTx/>
              <a:buSzTx/>
              <a:buFont typeface="Arial" charset="0"/>
              <a:buChar char="•"/>
            </a:pPr>
            <a:r>
              <a:rPr lang="en-US" altLang="en-US" sz="1800" dirty="0"/>
              <a:t>Death Notifications</a:t>
            </a:r>
          </a:p>
          <a:p>
            <a:pPr>
              <a:spcBef>
                <a:spcPct val="0"/>
              </a:spcBef>
              <a:spcAft>
                <a:spcPts val="600"/>
              </a:spcAft>
              <a:buClrTx/>
              <a:buSzTx/>
              <a:buFont typeface="Arial" charset="0"/>
              <a:buChar char="•"/>
            </a:pPr>
            <a:r>
              <a:rPr lang="en-US" altLang="en-US" sz="1800" dirty="0"/>
              <a:t>Drownings</a:t>
            </a:r>
          </a:p>
          <a:p>
            <a:pPr>
              <a:spcBef>
                <a:spcPct val="0"/>
              </a:spcBef>
              <a:spcAft>
                <a:spcPts val="600"/>
              </a:spcAft>
              <a:buClrTx/>
              <a:buSzTx/>
              <a:buFont typeface="Arial" charset="0"/>
              <a:buChar char="•"/>
            </a:pPr>
            <a:r>
              <a:rPr lang="en-US" altLang="en-US" sz="1800" dirty="0"/>
              <a:t>Fires</a:t>
            </a:r>
          </a:p>
          <a:p>
            <a:pPr>
              <a:spcBef>
                <a:spcPct val="0"/>
              </a:spcBef>
              <a:spcAft>
                <a:spcPts val="600"/>
              </a:spcAft>
              <a:buClrTx/>
              <a:buSzTx/>
              <a:buFont typeface="Arial" charset="0"/>
              <a:buChar char="•"/>
            </a:pPr>
            <a:r>
              <a:rPr lang="en-US" altLang="en-US" sz="1800" dirty="0"/>
              <a:t>Fund Raising</a:t>
            </a:r>
          </a:p>
          <a:p>
            <a:pPr>
              <a:spcBef>
                <a:spcPct val="0"/>
              </a:spcBef>
              <a:spcAft>
                <a:spcPts val="600"/>
              </a:spcAft>
              <a:buClrTx/>
              <a:buSzTx/>
              <a:buFont typeface="Arial" charset="0"/>
              <a:buChar char="•"/>
            </a:pPr>
            <a:r>
              <a:rPr lang="en-US" altLang="en-US" sz="1800" dirty="0"/>
              <a:t>Funerals</a:t>
            </a:r>
          </a:p>
          <a:p>
            <a:pPr>
              <a:spcBef>
                <a:spcPct val="0"/>
              </a:spcBef>
              <a:spcAft>
                <a:spcPts val="600"/>
              </a:spcAft>
              <a:buClrTx/>
              <a:buSzTx/>
              <a:buFont typeface="Arial" charset="0"/>
              <a:buChar char="•"/>
            </a:pPr>
            <a:r>
              <a:rPr lang="en-US" altLang="en-US" sz="1800" dirty="0"/>
              <a:t>General Counseling</a:t>
            </a:r>
          </a:p>
          <a:p>
            <a:pPr>
              <a:spcBef>
                <a:spcPct val="0"/>
              </a:spcBef>
              <a:spcAft>
                <a:spcPts val="600"/>
              </a:spcAft>
              <a:buClrTx/>
              <a:buSzTx/>
              <a:buFont typeface="Arial" charset="0"/>
              <a:buChar char="•"/>
            </a:pPr>
            <a:r>
              <a:rPr lang="en-US" altLang="en-US" sz="1800" dirty="0"/>
              <a:t>Grief Counseling</a:t>
            </a:r>
          </a:p>
        </p:txBody>
      </p:sp>
      <p:sp>
        <p:nvSpPr>
          <p:cNvPr id="99375" name="Text Box 47"/>
          <p:cNvSpPr txBox="1">
            <a:spLocks noChangeArrowheads="1"/>
          </p:cNvSpPr>
          <p:nvPr/>
        </p:nvSpPr>
        <p:spPr bwMode="auto">
          <a:xfrm>
            <a:off x="6908429" y="2209800"/>
            <a:ext cx="4672383"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spcBef>
                <a:spcPct val="20000"/>
              </a:spcBef>
              <a:buClr>
                <a:schemeClr val="hlink"/>
              </a:buClr>
              <a:buSzPct val="70000"/>
              <a:buFont typeface="Wingdings" pitchFamily="2" charset="2"/>
              <a:buChar char="n"/>
              <a:tabLst>
                <a:tab pos="3205163" algn="r"/>
              </a:tabLst>
              <a:defRPr sz="3200">
                <a:solidFill>
                  <a:schemeClr val="tx1"/>
                </a:solidFill>
                <a:latin typeface="Tahoma" charset="0"/>
              </a:defRPr>
            </a:lvl1pPr>
            <a:lvl2pPr marL="742950" indent="-285750">
              <a:spcBef>
                <a:spcPct val="20000"/>
              </a:spcBef>
              <a:buClr>
                <a:schemeClr val="tx1"/>
              </a:buClr>
              <a:buChar char="–"/>
              <a:tabLst>
                <a:tab pos="3205163" algn="r"/>
              </a:tabLst>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tabLst>
                <a:tab pos="3205163" algn="r"/>
              </a:tabLst>
              <a:defRPr sz="2400">
                <a:solidFill>
                  <a:schemeClr val="tx1"/>
                </a:solidFill>
                <a:latin typeface="Tahoma" charset="0"/>
              </a:defRPr>
            </a:lvl3pPr>
            <a:lvl4pPr marL="1600200" indent="-228600">
              <a:spcBef>
                <a:spcPct val="20000"/>
              </a:spcBef>
              <a:buClr>
                <a:schemeClr val="tx1"/>
              </a:buClr>
              <a:buChar char="–"/>
              <a:tabLst>
                <a:tab pos="3205163" algn="r"/>
              </a:tabLst>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tabLst>
                <a:tab pos="3205163" algn="r"/>
              </a:tabLst>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tabLst>
                <a:tab pos="3205163" algn="r"/>
              </a:tabLst>
              <a:defRPr sz="2000">
                <a:solidFill>
                  <a:schemeClr val="tx1"/>
                </a:solidFill>
                <a:latin typeface="Tahoma" charset="0"/>
              </a:defRPr>
            </a:lvl9pPr>
          </a:lstStyle>
          <a:p>
            <a:pPr>
              <a:spcBef>
                <a:spcPct val="0"/>
              </a:spcBef>
              <a:spcAft>
                <a:spcPts val="600"/>
              </a:spcAft>
              <a:buClrTx/>
              <a:buSzTx/>
              <a:buFont typeface="Arial" charset="0"/>
              <a:buChar char="•"/>
            </a:pPr>
            <a:r>
              <a:rPr lang="en-US" altLang="en-US" sz="1800" dirty="0"/>
              <a:t>Homicides</a:t>
            </a:r>
          </a:p>
          <a:p>
            <a:pPr>
              <a:spcBef>
                <a:spcPct val="0"/>
              </a:spcBef>
              <a:spcAft>
                <a:spcPts val="600"/>
              </a:spcAft>
              <a:buClrTx/>
              <a:buSzTx/>
              <a:buFont typeface="Arial" charset="0"/>
              <a:buChar char="•"/>
            </a:pPr>
            <a:r>
              <a:rPr lang="en-US" altLang="en-US" sz="1800" dirty="0"/>
              <a:t>Hospital &amp; Home Visits</a:t>
            </a:r>
          </a:p>
          <a:p>
            <a:pPr>
              <a:spcBef>
                <a:spcPct val="0"/>
              </a:spcBef>
              <a:spcAft>
                <a:spcPts val="600"/>
              </a:spcAft>
              <a:buClrTx/>
              <a:buSzTx/>
              <a:buFont typeface="Arial" charset="0"/>
              <a:buChar char="•"/>
            </a:pPr>
            <a:r>
              <a:rPr lang="en-US" altLang="en-US" sz="1800" dirty="0"/>
              <a:t>Infant/Child Death</a:t>
            </a:r>
          </a:p>
          <a:p>
            <a:pPr>
              <a:spcBef>
                <a:spcPct val="0"/>
              </a:spcBef>
              <a:spcAft>
                <a:spcPts val="600"/>
              </a:spcAft>
              <a:buClrTx/>
              <a:buSzTx/>
              <a:buFont typeface="Arial" charset="0"/>
              <a:buChar char="•"/>
            </a:pPr>
            <a:r>
              <a:rPr lang="en-US" altLang="en-US" sz="1800" dirty="0"/>
              <a:t>Marriage Counseling</a:t>
            </a:r>
          </a:p>
          <a:p>
            <a:pPr>
              <a:spcBef>
                <a:spcPct val="0"/>
              </a:spcBef>
              <a:spcAft>
                <a:spcPts val="600"/>
              </a:spcAft>
              <a:buClrTx/>
              <a:buSzTx/>
              <a:buFont typeface="Arial" charset="0"/>
              <a:buChar char="•"/>
            </a:pPr>
            <a:r>
              <a:rPr lang="en-US" altLang="en-US" sz="1800" dirty="0"/>
              <a:t>Medical Other</a:t>
            </a:r>
          </a:p>
          <a:p>
            <a:pPr>
              <a:spcBef>
                <a:spcPct val="0"/>
              </a:spcBef>
              <a:spcAft>
                <a:spcPts val="600"/>
              </a:spcAft>
              <a:buClrTx/>
              <a:buSzTx/>
              <a:buFont typeface="Arial" charset="0"/>
              <a:buChar char="•"/>
            </a:pPr>
            <a:r>
              <a:rPr lang="en-US" altLang="en-US" sz="1800" dirty="0"/>
              <a:t>Motor Vehicle Fatalities</a:t>
            </a:r>
          </a:p>
          <a:p>
            <a:pPr>
              <a:spcBef>
                <a:spcPct val="0"/>
              </a:spcBef>
              <a:spcAft>
                <a:spcPts val="600"/>
              </a:spcAft>
              <a:buClrTx/>
              <a:buSzTx/>
              <a:buFont typeface="Arial" charset="0"/>
              <a:buChar char="•"/>
            </a:pPr>
            <a:r>
              <a:rPr lang="en-US" altLang="en-US" sz="1800" dirty="0"/>
              <a:t>Pre-marriage Counseling</a:t>
            </a:r>
          </a:p>
          <a:p>
            <a:pPr>
              <a:spcBef>
                <a:spcPct val="0"/>
              </a:spcBef>
              <a:spcAft>
                <a:spcPts val="600"/>
              </a:spcAft>
              <a:buClrTx/>
              <a:buSzTx/>
              <a:buFont typeface="Arial" charset="0"/>
              <a:buChar char="•"/>
            </a:pPr>
            <a:r>
              <a:rPr lang="en-US" altLang="en-US" sz="1800" dirty="0"/>
              <a:t>Ride </a:t>
            </a:r>
            <a:r>
              <a:rPr lang="en-US" altLang="en-US" sz="1800" dirty="0" err="1"/>
              <a:t>Alongs</a:t>
            </a:r>
            <a:endParaRPr lang="en-US" altLang="en-US" sz="1800" dirty="0"/>
          </a:p>
          <a:p>
            <a:pPr>
              <a:spcBef>
                <a:spcPct val="0"/>
              </a:spcBef>
              <a:spcAft>
                <a:spcPts val="600"/>
              </a:spcAft>
              <a:buClrTx/>
              <a:buSzTx/>
              <a:buFont typeface="Arial" charset="0"/>
              <a:buChar char="•"/>
            </a:pPr>
            <a:r>
              <a:rPr lang="en-US" altLang="en-US" sz="1800" dirty="0"/>
              <a:t>Search &amp; Rescue/Recovery</a:t>
            </a:r>
          </a:p>
          <a:p>
            <a:pPr>
              <a:spcBef>
                <a:spcPct val="0"/>
              </a:spcBef>
              <a:spcAft>
                <a:spcPts val="600"/>
              </a:spcAft>
              <a:buClrTx/>
              <a:buSzTx/>
              <a:buFont typeface="Arial" charset="0"/>
              <a:buChar char="•"/>
            </a:pPr>
            <a:r>
              <a:rPr lang="en-US" altLang="en-US" sz="1800" dirty="0"/>
              <a:t>Shootings</a:t>
            </a:r>
          </a:p>
          <a:p>
            <a:pPr>
              <a:spcBef>
                <a:spcPct val="0"/>
              </a:spcBef>
              <a:spcAft>
                <a:spcPts val="600"/>
              </a:spcAft>
              <a:buClrTx/>
              <a:buSzTx/>
              <a:buFont typeface="Arial" charset="0"/>
              <a:buChar char="•"/>
            </a:pPr>
            <a:r>
              <a:rPr lang="en-US" altLang="en-US" sz="1800" dirty="0"/>
              <a:t>Suicides</a:t>
            </a:r>
          </a:p>
          <a:p>
            <a:pPr>
              <a:spcBef>
                <a:spcPct val="0"/>
              </a:spcBef>
              <a:spcAft>
                <a:spcPts val="600"/>
              </a:spcAft>
              <a:buClrTx/>
              <a:buSzTx/>
              <a:buFont typeface="Arial" charset="0"/>
              <a:buChar char="•"/>
            </a:pPr>
            <a:r>
              <a:rPr lang="en-US" altLang="en-US" sz="1800" dirty="0"/>
              <a:t>Trainings</a:t>
            </a:r>
          </a:p>
          <a:p>
            <a:pPr>
              <a:spcBef>
                <a:spcPct val="0"/>
              </a:spcBef>
              <a:spcAft>
                <a:spcPts val="600"/>
              </a:spcAft>
              <a:buClrTx/>
              <a:buSzTx/>
              <a:buFont typeface="Arial" charset="0"/>
              <a:buChar char="•"/>
            </a:pPr>
            <a:r>
              <a:rPr lang="en-US" altLang="en-US" sz="1800" dirty="0"/>
              <a:t>Weddings</a:t>
            </a:r>
          </a:p>
        </p:txBody>
      </p:sp>
    </p:spTree>
  </p:cSld>
  <p:clrMapOvr>
    <a:masterClrMapping/>
  </p:clrMapOvr>
  <p:transition advTm="1968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fade">
                                      <p:cBhvr>
                                        <p:cTn id="7" dur="500"/>
                                        <p:tgtEl>
                                          <p:spTgt spid="9933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9374">
                                            <p:txEl>
                                              <p:pRg st="0" end="0"/>
                                            </p:txEl>
                                          </p:spTgt>
                                        </p:tgtEl>
                                        <p:attrNameLst>
                                          <p:attrName>style.visibility</p:attrName>
                                        </p:attrNameLst>
                                      </p:cBhvr>
                                      <p:to>
                                        <p:strVal val="visible"/>
                                      </p:to>
                                    </p:set>
                                    <p:animEffect transition="in" filter="fade">
                                      <p:cBhvr>
                                        <p:cTn id="11" dur="500"/>
                                        <p:tgtEl>
                                          <p:spTgt spid="99374">
                                            <p:txEl>
                                              <p:pRg st="0" end="0"/>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99374">
                                            <p:txEl>
                                              <p:pRg st="1" end="1"/>
                                            </p:txEl>
                                          </p:spTgt>
                                        </p:tgtEl>
                                        <p:attrNameLst>
                                          <p:attrName>style.visibility</p:attrName>
                                        </p:attrNameLst>
                                      </p:cBhvr>
                                      <p:to>
                                        <p:strVal val="visible"/>
                                      </p:to>
                                    </p:set>
                                    <p:animEffect transition="in" filter="fade">
                                      <p:cBhvr>
                                        <p:cTn id="15" dur="500"/>
                                        <p:tgtEl>
                                          <p:spTgt spid="99374">
                                            <p:txEl>
                                              <p:pRg st="1" end="1"/>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99374">
                                            <p:txEl>
                                              <p:pRg st="2" end="2"/>
                                            </p:txEl>
                                          </p:spTgt>
                                        </p:tgtEl>
                                        <p:attrNameLst>
                                          <p:attrName>style.visibility</p:attrName>
                                        </p:attrNameLst>
                                      </p:cBhvr>
                                      <p:to>
                                        <p:strVal val="visible"/>
                                      </p:to>
                                    </p:set>
                                    <p:animEffect transition="in" filter="fade">
                                      <p:cBhvr>
                                        <p:cTn id="19" dur="500"/>
                                        <p:tgtEl>
                                          <p:spTgt spid="99374">
                                            <p:txEl>
                                              <p:pRg st="2" end="2"/>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99374">
                                            <p:txEl>
                                              <p:pRg st="3" end="3"/>
                                            </p:txEl>
                                          </p:spTgt>
                                        </p:tgtEl>
                                        <p:attrNameLst>
                                          <p:attrName>style.visibility</p:attrName>
                                        </p:attrNameLst>
                                      </p:cBhvr>
                                      <p:to>
                                        <p:strVal val="visible"/>
                                      </p:to>
                                    </p:set>
                                    <p:animEffect transition="in" filter="fade">
                                      <p:cBhvr>
                                        <p:cTn id="23" dur="500"/>
                                        <p:tgtEl>
                                          <p:spTgt spid="99374">
                                            <p:txEl>
                                              <p:pRg st="3" end="3"/>
                                            </p:txEl>
                                          </p:spTgt>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99374">
                                            <p:txEl>
                                              <p:pRg st="4" end="4"/>
                                            </p:txEl>
                                          </p:spTgt>
                                        </p:tgtEl>
                                        <p:attrNameLst>
                                          <p:attrName>style.visibility</p:attrName>
                                        </p:attrNameLst>
                                      </p:cBhvr>
                                      <p:to>
                                        <p:strVal val="visible"/>
                                      </p:to>
                                    </p:set>
                                    <p:animEffect transition="in" filter="fade">
                                      <p:cBhvr>
                                        <p:cTn id="27" dur="500"/>
                                        <p:tgtEl>
                                          <p:spTgt spid="99374">
                                            <p:txEl>
                                              <p:pRg st="4" end="4"/>
                                            </p:txEl>
                                          </p:spTgt>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99374">
                                            <p:txEl>
                                              <p:pRg st="5" end="5"/>
                                            </p:txEl>
                                          </p:spTgt>
                                        </p:tgtEl>
                                        <p:attrNameLst>
                                          <p:attrName>style.visibility</p:attrName>
                                        </p:attrNameLst>
                                      </p:cBhvr>
                                      <p:to>
                                        <p:strVal val="visible"/>
                                      </p:to>
                                    </p:set>
                                    <p:animEffect transition="in" filter="fade">
                                      <p:cBhvr>
                                        <p:cTn id="31" dur="500"/>
                                        <p:tgtEl>
                                          <p:spTgt spid="99374">
                                            <p:txEl>
                                              <p:pRg st="5" end="5"/>
                                            </p:txEl>
                                          </p:spTgt>
                                        </p:tgtEl>
                                      </p:cBhvr>
                                    </p:animEffect>
                                  </p:childTnLst>
                                </p:cTn>
                              </p:par>
                            </p:childTnLst>
                          </p:cTn>
                        </p:par>
                        <p:par>
                          <p:cTn id="32" fill="hold" nodeType="afterGroup">
                            <p:stCondLst>
                              <p:cond delay="3500"/>
                            </p:stCondLst>
                            <p:childTnLst>
                              <p:par>
                                <p:cTn id="33" presetID="10" presetClass="entr" presetSubtype="0" fill="hold" nodeType="afterEffect">
                                  <p:stCondLst>
                                    <p:cond delay="0"/>
                                  </p:stCondLst>
                                  <p:childTnLst>
                                    <p:set>
                                      <p:cBhvr>
                                        <p:cTn id="34" dur="1" fill="hold">
                                          <p:stCondLst>
                                            <p:cond delay="0"/>
                                          </p:stCondLst>
                                        </p:cTn>
                                        <p:tgtEl>
                                          <p:spTgt spid="99374">
                                            <p:txEl>
                                              <p:pRg st="6" end="6"/>
                                            </p:txEl>
                                          </p:spTgt>
                                        </p:tgtEl>
                                        <p:attrNameLst>
                                          <p:attrName>style.visibility</p:attrName>
                                        </p:attrNameLst>
                                      </p:cBhvr>
                                      <p:to>
                                        <p:strVal val="visible"/>
                                      </p:to>
                                    </p:set>
                                    <p:animEffect transition="in" filter="fade">
                                      <p:cBhvr>
                                        <p:cTn id="35" dur="500"/>
                                        <p:tgtEl>
                                          <p:spTgt spid="99374">
                                            <p:txEl>
                                              <p:pRg st="6" end="6"/>
                                            </p:txEl>
                                          </p:spTgt>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99374">
                                            <p:txEl>
                                              <p:pRg st="7" end="7"/>
                                            </p:txEl>
                                          </p:spTgt>
                                        </p:tgtEl>
                                        <p:attrNameLst>
                                          <p:attrName>style.visibility</p:attrName>
                                        </p:attrNameLst>
                                      </p:cBhvr>
                                      <p:to>
                                        <p:strVal val="visible"/>
                                      </p:to>
                                    </p:set>
                                    <p:animEffect transition="in" filter="fade">
                                      <p:cBhvr>
                                        <p:cTn id="39" dur="500"/>
                                        <p:tgtEl>
                                          <p:spTgt spid="99374">
                                            <p:txEl>
                                              <p:pRg st="7" end="7"/>
                                            </p:txEl>
                                          </p:spTgt>
                                        </p:tgtEl>
                                      </p:cBhvr>
                                    </p:animEffect>
                                  </p:childTnLst>
                                </p:cTn>
                              </p:par>
                            </p:childTnLst>
                          </p:cTn>
                        </p:par>
                        <p:par>
                          <p:cTn id="40" fill="hold" nodeType="afterGroup">
                            <p:stCondLst>
                              <p:cond delay="4500"/>
                            </p:stCondLst>
                            <p:childTnLst>
                              <p:par>
                                <p:cTn id="41" presetID="10" presetClass="entr" presetSubtype="0" fill="hold" nodeType="afterEffect">
                                  <p:stCondLst>
                                    <p:cond delay="0"/>
                                  </p:stCondLst>
                                  <p:childTnLst>
                                    <p:set>
                                      <p:cBhvr>
                                        <p:cTn id="42" dur="1" fill="hold">
                                          <p:stCondLst>
                                            <p:cond delay="0"/>
                                          </p:stCondLst>
                                        </p:cTn>
                                        <p:tgtEl>
                                          <p:spTgt spid="99374">
                                            <p:txEl>
                                              <p:pRg st="8" end="8"/>
                                            </p:txEl>
                                          </p:spTgt>
                                        </p:tgtEl>
                                        <p:attrNameLst>
                                          <p:attrName>style.visibility</p:attrName>
                                        </p:attrNameLst>
                                      </p:cBhvr>
                                      <p:to>
                                        <p:strVal val="visible"/>
                                      </p:to>
                                    </p:set>
                                    <p:animEffect transition="in" filter="fade">
                                      <p:cBhvr>
                                        <p:cTn id="43" dur="500"/>
                                        <p:tgtEl>
                                          <p:spTgt spid="99374">
                                            <p:txEl>
                                              <p:pRg st="8" end="8"/>
                                            </p:txEl>
                                          </p:spTgt>
                                        </p:tgtEl>
                                      </p:cBhvr>
                                    </p:animEffect>
                                  </p:childTnLst>
                                </p:cTn>
                              </p:par>
                            </p:childTnLst>
                          </p:cTn>
                        </p:par>
                        <p:par>
                          <p:cTn id="44" fill="hold" nodeType="afterGroup">
                            <p:stCondLst>
                              <p:cond delay="5000"/>
                            </p:stCondLst>
                            <p:childTnLst>
                              <p:par>
                                <p:cTn id="45" presetID="10" presetClass="entr" presetSubtype="0" fill="hold" nodeType="afterEffect">
                                  <p:stCondLst>
                                    <p:cond delay="0"/>
                                  </p:stCondLst>
                                  <p:childTnLst>
                                    <p:set>
                                      <p:cBhvr>
                                        <p:cTn id="46" dur="1" fill="hold">
                                          <p:stCondLst>
                                            <p:cond delay="0"/>
                                          </p:stCondLst>
                                        </p:cTn>
                                        <p:tgtEl>
                                          <p:spTgt spid="99374">
                                            <p:txEl>
                                              <p:pRg st="9" end="9"/>
                                            </p:txEl>
                                          </p:spTgt>
                                        </p:tgtEl>
                                        <p:attrNameLst>
                                          <p:attrName>style.visibility</p:attrName>
                                        </p:attrNameLst>
                                      </p:cBhvr>
                                      <p:to>
                                        <p:strVal val="visible"/>
                                      </p:to>
                                    </p:set>
                                    <p:animEffect transition="in" filter="fade">
                                      <p:cBhvr>
                                        <p:cTn id="47" dur="500"/>
                                        <p:tgtEl>
                                          <p:spTgt spid="99374">
                                            <p:txEl>
                                              <p:pRg st="9" end="9"/>
                                            </p:txEl>
                                          </p:spTgt>
                                        </p:tgtEl>
                                      </p:cBhvr>
                                    </p:animEffect>
                                  </p:childTnLst>
                                </p:cTn>
                              </p:par>
                            </p:childTnLst>
                          </p:cTn>
                        </p:par>
                        <p:par>
                          <p:cTn id="48" fill="hold" nodeType="afterGroup">
                            <p:stCondLst>
                              <p:cond delay="5500"/>
                            </p:stCondLst>
                            <p:childTnLst>
                              <p:par>
                                <p:cTn id="49" presetID="10" presetClass="entr" presetSubtype="0" fill="hold" nodeType="afterEffect">
                                  <p:stCondLst>
                                    <p:cond delay="0"/>
                                  </p:stCondLst>
                                  <p:childTnLst>
                                    <p:set>
                                      <p:cBhvr>
                                        <p:cTn id="50" dur="1" fill="hold">
                                          <p:stCondLst>
                                            <p:cond delay="0"/>
                                          </p:stCondLst>
                                        </p:cTn>
                                        <p:tgtEl>
                                          <p:spTgt spid="99374">
                                            <p:txEl>
                                              <p:pRg st="10" end="10"/>
                                            </p:txEl>
                                          </p:spTgt>
                                        </p:tgtEl>
                                        <p:attrNameLst>
                                          <p:attrName>style.visibility</p:attrName>
                                        </p:attrNameLst>
                                      </p:cBhvr>
                                      <p:to>
                                        <p:strVal val="visible"/>
                                      </p:to>
                                    </p:set>
                                    <p:animEffect transition="in" filter="fade">
                                      <p:cBhvr>
                                        <p:cTn id="51" dur="500"/>
                                        <p:tgtEl>
                                          <p:spTgt spid="99374">
                                            <p:txEl>
                                              <p:pRg st="10" end="10"/>
                                            </p:txEl>
                                          </p:spTgt>
                                        </p:tgtEl>
                                      </p:cBhvr>
                                    </p:animEffect>
                                  </p:childTnLst>
                                </p:cTn>
                              </p:par>
                            </p:childTnLst>
                          </p:cTn>
                        </p:par>
                        <p:par>
                          <p:cTn id="52" fill="hold" nodeType="afterGroup">
                            <p:stCondLst>
                              <p:cond delay="6000"/>
                            </p:stCondLst>
                            <p:childTnLst>
                              <p:par>
                                <p:cTn id="53" presetID="10" presetClass="entr" presetSubtype="0" fill="hold" nodeType="afterEffect">
                                  <p:stCondLst>
                                    <p:cond delay="0"/>
                                  </p:stCondLst>
                                  <p:childTnLst>
                                    <p:set>
                                      <p:cBhvr>
                                        <p:cTn id="54" dur="1" fill="hold">
                                          <p:stCondLst>
                                            <p:cond delay="0"/>
                                          </p:stCondLst>
                                        </p:cTn>
                                        <p:tgtEl>
                                          <p:spTgt spid="99374">
                                            <p:txEl>
                                              <p:pRg st="11" end="11"/>
                                            </p:txEl>
                                          </p:spTgt>
                                        </p:tgtEl>
                                        <p:attrNameLst>
                                          <p:attrName>style.visibility</p:attrName>
                                        </p:attrNameLst>
                                      </p:cBhvr>
                                      <p:to>
                                        <p:strVal val="visible"/>
                                      </p:to>
                                    </p:set>
                                    <p:animEffect transition="in" filter="fade">
                                      <p:cBhvr>
                                        <p:cTn id="55" dur="500"/>
                                        <p:tgtEl>
                                          <p:spTgt spid="99374">
                                            <p:txEl>
                                              <p:pRg st="11" end="11"/>
                                            </p:txEl>
                                          </p:spTgt>
                                        </p:tgtEl>
                                      </p:cBhvr>
                                    </p:animEffect>
                                  </p:childTnLst>
                                </p:cTn>
                              </p:par>
                            </p:childTnLst>
                          </p:cTn>
                        </p:par>
                        <p:par>
                          <p:cTn id="56" fill="hold" nodeType="afterGroup">
                            <p:stCondLst>
                              <p:cond delay="6500"/>
                            </p:stCondLst>
                            <p:childTnLst>
                              <p:par>
                                <p:cTn id="57" presetID="10" presetClass="entr" presetSubtype="0" fill="hold" nodeType="afterEffect">
                                  <p:stCondLst>
                                    <p:cond delay="0"/>
                                  </p:stCondLst>
                                  <p:childTnLst>
                                    <p:set>
                                      <p:cBhvr>
                                        <p:cTn id="58" dur="1" fill="hold">
                                          <p:stCondLst>
                                            <p:cond delay="0"/>
                                          </p:stCondLst>
                                        </p:cTn>
                                        <p:tgtEl>
                                          <p:spTgt spid="99374">
                                            <p:txEl>
                                              <p:pRg st="12" end="12"/>
                                            </p:txEl>
                                          </p:spTgt>
                                        </p:tgtEl>
                                        <p:attrNameLst>
                                          <p:attrName>style.visibility</p:attrName>
                                        </p:attrNameLst>
                                      </p:cBhvr>
                                      <p:to>
                                        <p:strVal val="visible"/>
                                      </p:to>
                                    </p:set>
                                    <p:animEffect transition="in" filter="fade">
                                      <p:cBhvr>
                                        <p:cTn id="59" dur="500"/>
                                        <p:tgtEl>
                                          <p:spTgt spid="99374">
                                            <p:txEl>
                                              <p:pRg st="12" end="12"/>
                                            </p:txEl>
                                          </p:spTgt>
                                        </p:tgtEl>
                                      </p:cBhvr>
                                    </p:animEffect>
                                  </p:childTnLst>
                                </p:cTn>
                              </p:par>
                            </p:childTnLst>
                          </p:cTn>
                        </p:par>
                        <p:par>
                          <p:cTn id="60" fill="hold" nodeType="afterGroup">
                            <p:stCondLst>
                              <p:cond delay="7000"/>
                            </p:stCondLst>
                            <p:childTnLst>
                              <p:par>
                                <p:cTn id="61" presetID="10" presetClass="entr" presetSubtype="0" fill="hold" nodeType="afterEffect">
                                  <p:stCondLst>
                                    <p:cond delay="0"/>
                                  </p:stCondLst>
                                  <p:childTnLst>
                                    <p:set>
                                      <p:cBhvr>
                                        <p:cTn id="62" dur="1" fill="hold">
                                          <p:stCondLst>
                                            <p:cond delay="0"/>
                                          </p:stCondLst>
                                        </p:cTn>
                                        <p:tgtEl>
                                          <p:spTgt spid="99375">
                                            <p:txEl>
                                              <p:pRg st="0" end="0"/>
                                            </p:txEl>
                                          </p:spTgt>
                                        </p:tgtEl>
                                        <p:attrNameLst>
                                          <p:attrName>style.visibility</p:attrName>
                                        </p:attrNameLst>
                                      </p:cBhvr>
                                      <p:to>
                                        <p:strVal val="visible"/>
                                      </p:to>
                                    </p:set>
                                    <p:animEffect transition="in" filter="fade">
                                      <p:cBhvr>
                                        <p:cTn id="63" dur="500"/>
                                        <p:tgtEl>
                                          <p:spTgt spid="99375">
                                            <p:txEl>
                                              <p:pRg st="0" end="0"/>
                                            </p:txEl>
                                          </p:spTgt>
                                        </p:tgtEl>
                                      </p:cBhvr>
                                    </p:animEffect>
                                  </p:childTnLst>
                                </p:cTn>
                              </p:par>
                            </p:childTnLst>
                          </p:cTn>
                        </p:par>
                        <p:par>
                          <p:cTn id="64" fill="hold" nodeType="afterGroup">
                            <p:stCondLst>
                              <p:cond delay="7500"/>
                            </p:stCondLst>
                            <p:childTnLst>
                              <p:par>
                                <p:cTn id="65" presetID="10" presetClass="entr" presetSubtype="0" fill="hold" nodeType="afterEffect">
                                  <p:stCondLst>
                                    <p:cond delay="0"/>
                                  </p:stCondLst>
                                  <p:childTnLst>
                                    <p:set>
                                      <p:cBhvr>
                                        <p:cTn id="66" dur="1" fill="hold">
                                          <p:stCondLst>
                                            <p:cond delay="0"/>
                                          </p:stCondLst>
                                        </p:cTn>
                                        <p:tgtEl>
                                          <p:spTgt spid="99375">
                                            <p:txEl>
                                              <p:pRg st="1" end="1"/>
                                            </p:txEl>
                                          </p:spTgt>
                                        </p:tgtEl>
                                        <p:attrNameLst>
                                          <p:attrName>style.visibility</p:attrName>
                                        </p:attrNameLst>
                                      </p:cBhvr>
                                      <p:to>
                                        <p:strVal val="visible"/>
                                      </p:to>
                                    </p:set>
                                    <p:animEffect transition="in" filter="fade">
                                      <p:cBhvr>
                                        <p:cTn id="67" dur="500"/>
                                        <p:tgtEl>
                                          <p:spTgt spid="99375">
                                            <p:txEl>
                                              <p:pRg st="1" end="1"/>
                                            </p:txEl>
                                          </p:spTgt>
                                        </p:tgtEl>
                                      </p:cBhvr>
                                    </p:animEffect>
                                  </p:childTnLst>
                                </p:cTn>
                              </p:par>
                            </p:childTnLst>
                          </p:cTn>
                        </p:par>
                        <p:par>
                          <p:cTn id="68" fill="hold" nodeType="afterGroup">
                            <p:stCondLst>
                              <p:cond delay="8000"/>
                            </p:stCondLst>
                            <p:childTnLst>
                              <p:par>
                                <p:cTn id="69" presetID="10" presetClass="entr" presetSubtype="0" fill="hold" nodeType="afterEffect">
                                  <p:stCondLst>
                                    <p:cond delay="0"/>
                                  </p:stCondLst>
                                  <p:childTnLst>
                                    <p:set>
                                      <p:cBhvr>
                                        <p:cTn id="70" dur="1" fill="hold">
                                          <p:stCondLst>
                                            <p:cond delay="0"/>
                                          </p:stCondLst>
                                        </p:cTn>
                                        <p:tgtEl>
                                          <p:spTgt spid="99375">
                                            <p:txEl>
                                              <p:pRg st="2" end="2"/>
                                            </p:txEl>
                                          </p:spTgt>
                                        </p:tgtEl>
                                        <p:attrNameLst>
                                          <p:attrName>style.visibility</p:attrName>
                                        </p:attrNameLst>
                                      </p:cBhvr>
                                      <p:to>
                                        <p:strVal val="visible"/>
                                      </p:to>
                                    </p:set>
                                    <p:animEffect transition="in" filter="fade">
                                      <p:cBhvr>
                                        <p:cTn id="71" dur="500"/>
                                        <p:tgtEl>
                                          <p:spTgt spid="99375">
                                            <p:txEl>
                                              <p:pRg st="2" end="2"/>
                                            </p:txEl>
                                          </p:spTgt>
                                        </p:tgtEl>
                                      </p:cBhvr>
                                    </p:animEffect>
                                  </p:childTnLst>
                                </p:cTn>
                              </p:par>
                            </p:childTnLst>
                          </p:cTn>
                        </p:par>
                        <p:par>
                          <p:cTn id="72" fill="hold" nodeType="afterGroup">
                            <p:stCondLst>
                              <p:cond delay="8500"/>
                            </p:stCondLst>
                            <p:childTnLst>
                              <p:par>
                                <p:cTn id="73" presetID="10" presetClass="entr" presetSubtype="0" fill="hold" nodeType="afterEffect">
                                  <p:stCondLst>
                                    <p:cond delay="0"/>
                                  </p:stCondLst>
                                  <p:childTnLst>
                                    <p:set>
                                      <p:cBhvr>
                                        <p:cTn id="74" dur="1" fill="hold">
                                          <p:stCondLst>
                                            <p:cond delay="0"/>
                                          </p:stCondLst>
                                        </p:cTn>
                                        <p:tgtEl>
                                          <p:spTgt spid="99375">
                                            <p:txEl>
                                              <p:pRg st="3" end="3"/>
                                            </p:txEl>
                                          </p:spTgt>
                                        </p:tgtEl>
                                        <p:attrNameLst>
                                          <p:attrName>style.visibility</p:attrName>
                                        </p:attrNameLst>
                                      </p:cBhvr>
                                      <p:to>
                                        <p:strVal val="visible"/>
                                      </p:to>
                                    </p:set>
                                    <p:animEffect transition="in" filter="fade">
                                      <p:cBhvr>
                                        <p:cTn id="75" dur="500"/>
                                        <p:tgtEl>
                                          <p:spTgt spid="99375">
                                            <p:txEl>
                                              <p:pRg st="3" end="3"/>
                                            </p:txEl>
                                          </p:spTgt>
                                        </p:tgtEl>
                                      </p:cBhvr>
                                    </p:animEffect>
                                  </p:childTnLst>
                                </p:cTn>
                              </p:par>
                            </p:childTnLst>
                          </p:cTn>
                        </p:par>
                        <p:par>
                          <p:cTn id="76" fill="hold" nodeType="afterGroup">
                            <p:stCondLst>
                              <p:cond delay="9000"/>
                            </p:stCondLst>
                            <p:childTnLst>
                              <p:par>
                                <p:cTn id="77" presetID="10" presetClass="entr" presetSubtype="0" fill="hold" nodeType="afterEffect">
                                  <p:stCondLst>
                                    <p:cond delay="0"/>
                                  </p:stCondLst>
                                  <p:childTnLst>
                                    <p:set>
                                      <p:cBhvr>
                                        <p:cTn id="78" dur="1" fill="hold">
                                          <p:stCondLst>
                                            <p:cond delay="0"/>
                                          </p:stCondLst>
                                        </p:cTn>
                                        <p:tgtEl>
                                          <p:spTgt spid="99375">
                                            <p:txEl>
                                              <p:pRg st="4" end="4"/>
                                            </p:txEl>
                                          </p:spTgt>
                                        </p:tgtEl>
                                        <p:attrNameLst>
                                          <p:attrName>style.visibility</p:attrName>
                                        </p:attrNameLst>
                                      </p:cBhvr>
                                      <p:to>
                                        <p:strVal val="visible"/>
                                      </p:to>
                                    </p:set>
                                    <p:animEffect transition="in" filter="fade">
                                      <p:cBhvr>
                                        <p:cTn id="79" dur="500"/>
                                        <p:tgtEl>
                                          <p:spTgt spid="99375">
                                            <p:txEl>
                                              <p:pRg st="4" end="4"/>
                                            </p:txEl>
                                          </p:spTgt>
                                        </p:tgtEl>
                                      </p:cBhvr>
                                    </p:animEffect>
                                  </p:childTnLst>
                                </p:cTn>
                              </p:par>
                            </p:childTnLst>
                          </p:cTn>
                        </p:par>
                        <p:par>
                          <p:cTn id="80" fill="hold" nodeType="afterGroup">
                            <p:stCondLst>
                              <p:cond delay="9500"/>
                            </p:stCondLst>
                            <p:childTnLst>
                              <p:par>
                                <p:cTn id="81" presetID="10" presetClass="entr" presetSubtype="0" fill="hold" nodeType="afterEffect">
                                  <p:stCondLst>
                                    <p:cond delay="0"/>
                                  </p:stCondLst>
                                  <p:childTnLst>
                                    <p:set>
                                      <p:cBhvr>
                                        <p:cTn id="82" dur="1" fill="hold">
                                          <p:stCondLst>
                                            <p:cond delay="0"/>
                                          </p:stCondLst>
                                        </p:cTn>
                                        <p:tgtEl>
                                          <p:spTgt spid="99375">
                                            <p:txEl>
                                              <p:pRg st="5" end="5"/>
                                            </p:txEl>
                                          </p:spTgt>
                                        </p:tgtEl>
                                        <p:attrNameLst>
                                          <p:attrName>style.visibility</p:attrName>
                                        </p:attrNameLst>
                                      </p:cBhvr>
                                      <p:to>
                                        <p:strVal val="visible"/>
                                      </p:to>
                                    </p:set>
                                    <p:animEffect transition="in" filter="fade">
                                      <p:cBhvr>
                                        <p:cTn id="83" dur="500"/>
                                        <p:tgtEl>
                                          <p:spTgt spid="99375">
                                            <p:txEl>
                                              <p:pRg st="5" end="5"/>
                                            </p:txEl>
                                          </p:spTgt>
                                        </p:tgtEl>
                                      </p:cBhvr>
                                    </p:animEffect>
                                  </p:childTnLst>
                                </p:cTn>
                              </p:par>
                            </p:childTnLst>
                          </p:cTn>
                        </p:par>
                        <p:par>
                          <p:cTn id="84" fill="hold" nodeType="afterGroup">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9375">
                                            <p:txEl>
                                              <p:pRg st="6" end="6"/>
                                            </p:txEl>
                                          </p:spTgt>
                                        </p:tgtEl>
                                        <p:attrNameLst>
                                          <p:attrName>style.visibility</p:attrName>
                                        </p:attrNameLst>
                                      </p:cBhvr>
                                      <p:to>
                                        <p:strVal val="visible"/>
                                      </p:to>
                                    </p:set>
                                    <p:animEffect transition="in" filter="fade">
                                      <p:cBhvr>
                                        <p:cTn id="87" dur="500"/>
                                        <p:tgtEl>
                                          <p:spTgt spid="99375">
                                            <p:txEl>
                                              <p:pRg st="6" end="6"/>
                                            </p:txEl>
                                          </p:spTgt>
                                        </p:tgtEl>
                                      </p:cBhvr>
                                    </p:animEffect>
                                  </p:childTnLst>
                                </p:cTn>
                              </p:par>
                            </p:childTnLst>
                          </p:cTn>
                        </p:par>
                        <p:par>
                          <p:cTn id="88" fill="hold" nodeType="afterGroup">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9375">
                                            <p:txEl>
                                              <p:pRg st="7" end="7"/>
                                            </p:txEl>
                                          </p:spTgt>
                                        </p:tgtEl>
                                        <p:attrNameLst>
                                          <p:attrName>style.visibility</p:attrName>
                                        </p:attrNameLst>
                                      </p:cBhvr>
                                      <p:to>
                                        <p:strVal val="visible"/>
                                      </p:to>
                                    </p:set>
                                    <p:animEffect transition="in" filter="fade">
                                      <p:cBhvr>
                                        <p:cTn id="91" dur="500"/>
                                        <p:tgtEl>
                                          <p:spTgt spid="99375">
                                            <p:txEl>
                                              <p:pRg st="7" end="7"/>
                                            </p:txEl>
                                          </p:spTgt>
                                        </p:tgtEl>
                                      </p:cBhvr>
                                    </p:animEffect>
                                  </p:childTnLst>
                                </p:cTn>
                              </p:par>
                            </p:childTnLst>
                          </p:cTn>
                        </p:par>
                        <p:par>
                          <p:cTn id="92" fill="hold" nodeType="afterGroup">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9375">
                                            <p:txEl>
                                              <p:pRg st="8" end="8"/>
                                            </p:txEl>
                                          </p:spTgt>
                                        </p:tgtEl>
                                        <p:attrNameLst>
                                          <p:attrName>style.visibility</p:attrName>
                                        </p:attrNameLst>
                                      </p:cBhvr>
                                      <p:to>
                                        <p:strVal val="visible"/>
                                      </p:to>
                                    </p:set>
                                    <p:animEffect transition="in" filter="fade">
                                      <p:cBhvr>
                                        <p:cTn id="95" dur="500"/>
                                        <p:tgtEl>
                                          <p:spTgt spid="99375">
                                            <p:txEl>
                                              <p:pRg st="8" end="8"/>
                                            </p:txEl>
                                          </p:spTgt>
                                        </p:tgtEl>
                                      </p:cBhvr>
                                    </p:animEffect>
                                  </p:childTnLst>
                                </p:cTn>
                              </p:par>
                            </p:childTnLst>
                          </p:cTn>
                        </p:par>
                        <p:par>
                          <p:cTn id="96" fill="hold" nodeType="afterGroup">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9375">
                                            <p:txEl>
                                              <p:pRg st="9" end="9"/>
                                            </p:txEl>
                                          </p:spTgt>
                                        </p:tgtEl>
                                        <p:attrNameLst>
                                          <p:attrName>style.visibility</p:attrName>
                                        </p:attrNameLst>
                                      </p:cBhvr>
                                      <p:to>
                                        <p:strVal val="visible"/>
                                      </p:to>
                                    </p:set>
                                    <p:animEffect transition="in" filter="fade">
                                      <p:cBhvr>
                                        <p:cTn id="99" dur="500"/>
                                        <p:tgtEl>
                                          <p:spTgt spid="99375">
                                            <p:txEl>
                                              <p:pRg st="9" end="9"/>
                                            </p:txEl>
                                          </p:spTgt>
                                        </p:tgtEl>
                                      </p:cBhvr>
                                    </p:animEffect>
                                  </p:childTnLst>
                                </p:cTn>
                              </p:par>
                            </p:childTnLst>
                          </p:cTn>
                        </p:par>
                        <p:par>
                          <p:cTn id="100" fill="hold" nodeType="afterGroup">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99375">
                                            <p:txEl>
                                              <p:pRg st="10" end="10"/>
                                            </p:txEl>
                                          </p:spTgt>
                                        </p:tgtEl>
                                        <p:attrNameLst>
                                          <p:attrName>style.visibility</p:attrName>
                                        </p:attrNameLst>
                                      </p:cBhvr>
                                      <p:to>
                                        <p:strVal val="visible"/>
                                      </p:to>
                                    </p:set>
                                    <p:animEffect transition="in" filter="fade">
                                      <p:cBhvr>
                                        <p:cTn id="103" dur="500"/>
                                        <p:tgtEl>
                                          <p:spTgt spid="99375">
                                            <p:txEl>
                                              <p:pRg st="10" end="10"/>
                                            </p:txEl>
                                          </p:spTgt>
                                        </p:tgtEl>
                                      </p:cBhvr>
                                    </p:animEffect>
                                  </p:childTnLst>
                                </p:cTn>
                              </p:par>
                            </p:childTnLst>
                          </p:cTn>
                        </p:par>
                        <p:par>
                          <p:cTn id="104" fill="hold" nodeType="afterGroup">
                            <p:stCondLst>
                              <p:cond delay="12500"/>
                            </p:stCondLst>
                            <p:childTnLst>
                              <p:par>
                                <p:cTn id="105" presetID="10" presetClass="entr" presetSubtype="0" fill="hold" nodeType="afterEffect">
                                  <p:stCondLst>
                                    <p:cond delay="0"/>
                                  </p:stCondLst>
                                  <p:childTnLst>
                                    <p:set>
                                      <p:cBhvr>
                                        <p:cTn id="106" dur="1" fill="hold">
                                          <p:stCondLst>
                                            <p:cond delay="0"/>
                                          </p:stCondLst>
                                        </p:cTn>
                                        <p:tgtEl>
                                          <p:spTgt spid="99375">
                                            <p:txEl>
                                              <p:pRg st="11" end="11"/>
                                            </p:txEl>
                                          </p:spTgt>
                                        </p:tgtEl>
                                        <p:attrNameLst>
                                          <p:attrName>style.visibility</p:attrName>
                                        </p:attrNameLst>
                                      </p:cBhvr>
                                      <p:to>
                                        <p:strVal val="visible"/>
                                      </p:to>
                                    </p:set>
                                    <p:animEffect transition="in" filter="fade">
                                      <p:cBhvr>
                                        <p:cTn id="107" dur="500"/>
                                        <p:tgtEl>
                                          <p:spTgt spid="99375">
                                            <p:txEl>
                                              <p:pRg st="11" end="11"/>
                                            </p:txEl>
                                          </p:spTgt>
                                        </p:tgtEl>
                                      </p:cBhvr>
                                    </p:animEffect>
                                  </p:childTnLst>
                                </p:cTn>
                              </p:par>
                            </p:childTnLst>
                          </p:cTn>
                        </p:par>
                        <p:par>
                          <p:cTn id="108" fill="hold" nodeType="afterGroup">
                            <p:stCondLst>
                              <p:cond delay="13000"/>
                            </p:stCondLst>
                            <p:childTnLst>
                              <p:par>
                                <p:cTn id="109" presetID="10" presetClass="entr" presetSubtype="0" fill="hold" nodeType="afterEffect">
                                  <p:stCondLst>
                                    <p:cond delay="0"/>
                                  </p:stCondLst>
                                  <p:childTnLst>
                                    <p:set>
                                      <p:cBhvr>
                                        <p:cTn id="110" dur="1" fill="hold">
                                          <p:stCondLst>
                                            <p:cond delay="0"/>
                                          </p:stCondLst>
                                        </p:cTn>
                                        <p:tgtEl>
                                          <p:spTgt spid="99375">
                                            <p:txEl>
                                              <p:pRg st="12" end="12"/>
                                            </p:txEl>
                                          </p:spTgt>
                                        </p:tgtEl>
                                        <p:attrNameLst>
                                          <p:attrName>style.visibility</p:attrName>
                                        </p:attrNameLst>
                                      </p:cBhvr>
                                      <p:to>
                                        <p:strVal val="visible"/>
                                      </p:to>
                                    </p:set>
                                    <p:animEffect transition="in" filter="fade">
                                      <p:cBhvr>
                                        <p:cTn id="111" dur="500"/>
                                        <p:tgtEl>
                                          <p:spTgt spid="993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2" name="Rectangle 16"/>
          <p:cNvSpPr>
            <a:spLocks noChangeArrowheads="1"/>
          </p:cNvSpPr>
          <p:nvPr/>
        </p:nvSpPr>
        <p:spPr bwMode="auto">
          <a:xfrm>
            <a:off x="1217612" y="2667000"/>
            <a:ext cx="9954207" cy="3810000"/>
          </a:xfrm>
          <a:prstGeom prst="rect">
            <a:avLst/>
          </a:prstGeom>
          <a:noFill/>
          <a:ln w="9525">
            <a:noFill/>
            <a:miter lim="800000"/>
            <a:headEnd/>
            <a:tailEnd/>
          </a:ln>
          <a:effectLst/>
        </p:spPr>
        <p:txBody>
          <a:bodyPr anchor="ctr"/>
          <a:lstStyle/>
          <a:p>
            <a:pPr algn="just" eaLnBrk="1" hangingPunct="1">
              <a:defRPr/>
            </a:pPr>
            <a:r>
              <a:rPr lang="en-US" sz="2400" dirty="0">
                <a:latin typeface="Tahoma" pitchFamily="34" charset="0"/>
              </a:rPr>
              <a:t>The Central Oregon Public Safety Chaplaincy is a Public Benefit non-profit organization with a volunteer board of members from the community, law enforcement agencies, emergency services agencies, clergy, and professionals that meet monthly to assist the chaplains in accomplishing ministry for our law enforcement and emergency services families in Central Oregon</a:t>
            </a:r>
            <a:r>
              <a:rPr lang="en-US" sz="2400" dirty="0" smtClean="0">
                <a:latin typeface="Tahoma" pitchFamily="34" charset="0"/>
              </a:rPr>
              <a:t>.</a:t>
            </a:r>
          </a:p>
          <a:p>
            <a:pPr algn="just" eaLnBrk="1" hangingPunct="1">
              <a:defRPr/>
            </a:pPr>
            <a:r>
              <a:rPr lang="en-US" sz="2400" dirty="0">
                <a:latin typeface="Tahoma" pitchFamily="34" charset="0"/>
              </a:rPr>
              <a:t/>
            </a:r>
            <a:br>
              <a:rPr lang="en-US" sz="2400" dirty="0">
                <a:latin typeface="Tahoma" pitchFamily="34" charset="0"/>
              </a:rPr>
            </a:br>
            <a:r>
              <a:rPr lang="en-US" sz="2400" dirty="0">
                <a:latin typeface="Tahoma" pitchFamily="34" charset="0"/>
              </a:rPr>
              <a:t>We have by-laws to guide and direct us to provide orderly and consistent ministry. They provide an opportunity for direction and accountability for this ministry and the community served. Presently we have two staff chaplains and several volunteer chaplains.</a:t>
            </a:r>
            <a:endParaRPr lang="en-US" sz="2400" b="1" dirty="0">
              <a:effectLst>
                <a:outerShdw blurRad="38100" dist="38100" dir="2700000" algn="tl">
                  <a:srgbClr val="000000"/>
                </a:outerShdw>
              </a:effectLst>
              <a:latin typeface="Tahoma" pitchFamily="34" charset="0"/>
            </a:endParaRPr>
          </a:p>
        </p:txBody>
      </p:sp>
      <p:sp>
        <p:nvSpPr>
          <p:cNvPr id="45073" name="Text Box 17"/>
          <p:cNvSpPr txBox="1">
            <a:spLocks noChangeArrowheads="1"/>
          </p:cNvSpPr>
          <p:nvPr/>
        </p:nvSpPr>
        <p:spPr bwMode="auto">
          <a:xfrm>
            <a:off x="3756951" y="1981200"/>
            <a:ext cx="457080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Our Management</a:t>
            </a:r>
          </a:p>
        </p:txBody>
      </p:sp>
    </p:spTree>
    <p:custDataLst>
      <p:tags r:id="rId1"/>
    </p:custDataLst>
  </p:cSld>
  <p:clrMapOvr>
    <a:masterClrMapping/>
  </p:clrMapOvr>
  <p:transition advTm="3582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073"/>
                                        </p:tgtEl>
                                        <p:attrNameLst>
                                          <p:attrName>style.visibility</p:attrName>
                                        </p:attrNameLst>
                                      </p:cBhvr>
                                      <p:to>
                                        <p:strVal val="visible"/>
                                      </p:to>
                                    </p:set>
                                    <p:animEffect transition="in" filter="fade">
                                      <p:cBhvr>
                                        <p:cTn id="7" dur="1000"/>
                                        <p:tgtEl>
                                          <p:spTgt spid="45073"/>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5072">
                                            <p:txEl>
                                              <p:pRg st="0" end="0"/>
                                            </p:txEl>
                                          </p:spTgt>
                                        </p:tgtEl>
                                        <p:attrNameLst>
                                          <p:attrName>style.visibility</p:attrName>
                                        </p:attrNameLst>
                                      </p:cBhvr>
                                      <p:to>
                                        <p:strVal val="visible"/>
                                      </p:to>
                                    </p:set>
                                    <p:animEffect transition="in" filter="fade">
                                      <p:cBhvr>
                                        <p:cTn id="11" dur="1000"/>
                                        <p:tgtEl>
                                          <p:spTgt spid="4507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5072">
                                            <p:txEl>
                                              <p:pRg st="1" end="1"/>
                                            </p:txEl>
                                          </p:spTgt>
                                        </p:tgtEl>
                                        <p:attrNameLst>
                                          <p:attrName>style.visibility</p:attrName>
                                        </p:attrNameLst>
                                      </p:cBhvr>
                                      <p:to>
                                        <p:strVal val="visible"/>
                                      </p:to>
                                    </p:set>
                                    <p:animEffect transition="in" filter="fade">
                                      <p:cBhvr>
                                        <p:cTn id="16" dur="1000"/>
                                        <p:tgtEl>
                                          <p:spTgt spid="450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4266090" y="1828800"/>
            <a:ext cx="518025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Funding for COPC</a:t>
            </a:r>
          </a:p>
        </p:txBody>
      </p:sp>
      <p:sp>
        <p:nvSpPr>
          <p:cNvPr id="83973" name="Rectangle 5"/>
          <p:cNvSpPr>
            <a:spLocks noChangeArrowheads="1"/>
          </p:cNvSpPr>
          <p:nvPr/>
        </p:nvSpPr>
        <p:spPr bwMode="auto">
          <a:xfrm>
            <a:off x="1141412" y="2725292"/>
            <a:ext cx="1000499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Char char="•"/>
            </a:pPr>
            <a:r>
              <a:rPr lang="en-US" altLang="en-US" dirty="0"/>
              <a:t>A portion of our funding comes from </a:t>
            </a:r>
            <a:r>
              <a:rPr lang="en-US" altLang="en-US" dirty="0" smtClean="0"/>
              <a:t>individuals, </a:t>
            </a:r>
            <a:r>
              <a:rPr lang="en-US" altLang="en-US" dirty="0"/>
              <a:t>families, churches, businesses, agencies and departments, and payroll </a:t>
            </a:r>
            <a:r>
              <a:rPr lang="en-US" altLang="en-US" dirty="0" smtClean="0"/>
              <a:t>deductions.</a:t>
            </a:r>
            <a:endParaRPr lang="en-US" altLang="en-US" dirty="0"/>
          </a:p>
          <a:p>
            <a:pPr>
              <a:spcBef>
                <a:spcPct val="0"/>
              </a:spcBef>
              <a:buClrTx/>
              <a:buSzTx/>
              <a:buFontTx/>
              <a:buNone/>
            </a:pPr>
            <a:endParaRPr lang="en-US" altLang="en-US" dirty="0"/>
          </a:p>
          <a:p>
            <a:pPr>
              <a:spcBef>
                <a:spcPct val="0"/>
              </a:spcBef>
              <a:buClrTx/>
              <a:buSzTx/>
              <a:buFontTx/>
              <a:buChar char="•"/>
            </a:pPr>
            <a:r>
              <a:rPr lang="en-US" altLang="en-US" dirty="0"/>
              <a:t>A portion of our funding comes from COPC fundraisers such as an annual Golf Tournament and Sportsmen’s Show </a:t>
            </a:r>
            <a:r>
              <a:rPr lang="en-US" altLang="en-US" dirty="0" smtClean="0"/>
              <a:t>Raffle, and Year End Letter.</a:t>
            </a:r>
            <a:endParaRPr lang="en-US" altLang="en-US" dirty="0"/>
          </a:p>
        </p:txBody>
      </p:sp>
    </p:spTree>
  </p:cSld>
  <p:clrMapOvr>
    <a:masterClrMapping/>
  </p:clrMapOvr>
  <p:transition advTm="19985"/>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fade">
                                      <p:cBhvr>
                                        <p:cTn id="7" dur="1000"/>
                                        <p:tgtEl>
                                          <p:spTgt spid="8397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83973">
                                            <p:txEl>
                                              <p:pRg st="0" end="0"/>
                                            </p:txEl>
                                          </p:spTgt>
                                        </p:tgtEl>
                                        <p:attrNameLst>
                                          <p:attrName>style.visibility</p:attrName>
                                        </p:attrNameLst>
                                      </p:cBhvr>
                                      <p:to>
                                        <p:strVal val="visible"/>
                                      </p:to>
                                    </p:set>
                                    <p:animEffect transition="in" filter="fade">
                                      <p:cBhvr>
                                        <p:cTn id="11" dur="1000"/>
                                        <p:tgtEl>
                                          <p:spTgt spid="83973">
                                            <p:txEl>
                                              <p:pRg st="0" end="0"/>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83973">
                                            <p:txEl>
                                              <p:pRg st="2" end="2"/>
                                            </p:txEl>
                                          </p:spTgt>
                                        </p:tgtEl>
                                        <p:attrNameLst>
                                          <p:attrName>style.visibility</p:attrName>
                                        </p:attrNameLst>
                                      </p:cBhvr>
                                      <p:to>
                                        <p:strVal val="visible"/>
                                      </p:to>
                                    </p:set>
                                    <p:animEffect transition="in" filter="fade">
                                      <p:cBhvr>
                                        <p:cTn id="15" dur="1000"/>
                                        <p:tgtEl>
                                          <p:spTgt spid="839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Text Box 5"/>
          <p:cNvSpPr txBox="1">
            <a:spLocks noChangeArrowheads="1"/>
          </p:cNvSpPr>
          <p:nvPr/>
        </p:nvSpPr>
        <p:spPr bwMode="auto">
          <a:xfrm>
            <a:off x="3351212" y="1828800"/>
            <a:ext cx="518025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How You Can Help</a:t>
            </a:r>
          </a:p>
        </p:txBody>
      </p:sp>
      <p:sp>
        <p:nvSpPr>
          <p:cNvPr id="57350" name="Rectangle 6"/>
          <p:cNvSpPr>
            <a:spLocks noChangeArrowheads="1"/>
          </p:cNvSpPr>
          <p:nvPr/>
        </p:nvSpPr>
        <p:spPr bwMode="auto">
          <a:xfrm>
            <a:off x="684212" y="2410308"/>
            <a:ext cx="11301466"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spcAft>
                <a:spcPts val="600"/>
              </a:spcAft>
              <a:buClrTx/>
              <a:buSzTx/>
              <a:buFontTx/>
              <a:buChar char="•"/>
            </a:pPr>
            <a:r>
              <a:rPr lang="en-US" altLang="en-US" sz="2800" dirty="0"/>
              <a:t>Prayer – Pray daily for our Police Officers, Sheriffs &amp; Deputies, Firefighters &amp; Paramedics, Corrections Officers, State Troopers, Dispatchers, and all other Emergency Services of Central Oregon.</a:t>
            </a:r>
          </a:p>
          <a:p>
            <a:pPr>
              <a:spcBef>
                <a:spcPct val="0"/>
              </a:spcBef>
              <a:spcAft>
                <a:spcPts val="600"/>
              </a:spcAft>
              <a:buClrTx/>
              <a:buSzTx/>
              <a:buFontTx/>
              <a:buChar char="•"/>
            </a:pPr>
            <a:r>
              <a:rPr lang="en-US" altLang="en-US" sz="2800" dirty="0" smtClean="0"/>
              <a:t>Service </a:t>
            </a:r>
            <a:r>
              <a:rPr lang="en-US" altLang="en-US" sz="2800" dirty="0"/>
              <a:t>– We need those in the community to help us with various tasks, programs, and fund-raisers. Please let us know if you can help.</a:t>
            </a:r>
          </a:p>
          <a:p>
            <a:pPr>
              <a:spcBef>
                <a:spcPct val="0"/>
              </a:spcBef>
              <a:spcAft>
                <a:spcPts val="600"/>
              </a:spcAft>
              <a:buClrTx/>
              <a:buSzTx/>
              <a:buFontTx/>
              <a:buChar char="•"/>
            </a:pPr>
            <a:r>
              <a:rPr lang="en-US" altLang="en-US" sz="2800" dirty="0" smtClean="0"/>
              <a:t>Involving </a:t>
            </a:r>
            <a:r>
              <a:rPr lang="en-US" altLang="en-US" sz="2800" dirty="0"/>
              <a:t>Others – Let others in the community know of the efforts and ministry of COPC.</a:t>
            </a:r>
          </a:p>
          <a:p>
            <a:pPr>
              <a:spcBef>
                <a:spcPct val="0"/>
              </a:spcBef>
              <a:spcAft>
                <a:spcPts val="600"/>
              </a:spcAft>
              <a:buClrTx/>
              <a:buSzTx/>
              <a:buFontTx/>
              <a:buChar char="•"/>
            </a:pPr>
            <a:r>
              <a:rPr lang="en-US" altLang="en-US" sz="2800" dirty="0" smtClean="0"/>
              <a:t>Much </a:t>
            </a:r>
            <a:r>
              <a:rPr lang="en-US" altLang="en-US" sz="2800" dirty="0"/>
              <a:t>of our funding comes from individuals like you!</a:t>
            </a:r>
          </a:p>
        </p:txBody>
      </p:sp>
    </p:spTree>
    <p:custDataLst>
      <p:tags r:id="rId1"/>
    </p:custDataLst>
  </p:cSld>
  <p:clrMapOvr>
    <a:masterClrMapping/>
  </p:clrMapOvr>
  <p:transition advTm="35281"/>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fade">
                                      <p:cBhvr>
                                        <p:cTn id="7" dur="1000"/>
                                        <p:tgtEl>
                                          <p:spTgt spid="57349"/>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7350">
                                            <p:txEl>
                                              <p:pRg st="0" end="0"/>
                                            </p:txEl>
                                          </p:spTgt>
                                        </p:tgtEl>
                                        <p:attrNameLst>
                                          <p:attrName>style.visibility</p:attrName>
                                        </p:attrNameLst>
                                      </p:cBhvr>
                                      <p:to>
                                        <p:strVal val="visible"/>
                                      </p:to>
                                    </p:set>
                                    <p:animEffect transition="in" filter="fade">
                                      <p:cBhvr>
                                        <p:cTn id="11" dur="1000"/>
                                        <p:tgtEl>
                                          <p:spTgt spid="5735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57350">
                                            <p:txEl>
                                              <p:pRg st="1" end="1"/>
                                            </p:txEl>
                                          </p:spTgt>
                                        </p:tgtEl>
                                        <p:attrNameLst>
                                          <p:attrName>style.visibility</p:attrName>
                                        </p:attrNameLst>
                                      </p:cBhvr>
                                      <p:to>
                                        <p:strVal val="visible"/>
                                      </p:to>
                                    </p:set>
                                    <p:animEffect transition="in" filter="fade">
                                      <p:cBhvr>
                                        <p:cTn id="16" dur="1000"/>
                                        <p:tgtEl>
                                          <p:spTgt spid="5735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57350">
                                            <p:txEl>
                                              <p:pRg st="2" end="2"/>
                                            </p:txEl>
                                          </p:spTgt>
                                        </p:tgtEl>
                                        <p:attrNameLst>
                                          <p:attrName>style.visibility</p:attrName>
                                        </p:attrNameLst>
                                      </p:cBhvr>
                                      <p:to>
                                        <p:strVal val="visible"/>
                                      </p:to>
                                    </p:set>
                                    <p:animEffect transition="in" filter="fade">
                                      <p:cBhvr>
                                        <p:cTn id="21" dur="1000"/>
                                        <p:tgtEl>
                                          <p:spTgt spid="57350">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57350">
                                            <p:txEl>
                                              <p:pRg st="3" end="3"/>
                                            </p:txEl>
                                          </p:spTgt>
                                        </p:tgtEl>
                                        <p:attrNameLst>
                                          <p:attrName>style.visibility</p:attrName>
                                        </p:attrNameLst>
                                      </p:cBhvr>
                                      <p:to>
                                        <p:strVal val="visible"/>
                                      </p:to>
                                    </p:set>
                                    <p:animEffect transition="in" filter="fade">
                                      <p:cBhvr>
                                        <p:cTn id="26" dur="1000"/>
                                        <p:tgtEl>
                                          <p:spTgt spid="573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ChangeArrowheads="1"/>
          </p:cNvSpPr>
          <p:nvPr/>
        </p:nvSpPr>
        <p:spPr bwMode="auto">
          <a:xfrm>
            <a:off x="1117309" y="2209800"/>
            <a:ext cx="1025892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
                <a:schemeClr val="folHlink"/>
              </a:buClr>
              <a:buSzPct val="85000"/>
              <a:buFont typeface="Wingdings" pitchFamily="2" charset="2"/>
              <a:buNone/>
            </a:pPr>
            <a:r>
              <a:rPr lang="en-US" altLang="en-US" sz="2800" b="1" dirty="0"/>
              <a:t>Central Oregon Public Safety Chaplaincy</a:t>
            </a:r>
          </a:p>
          <a:p>
            <a:pPr algn="ctr">
              <a:spcBef>
                <a:spcPct val="0"/>
              </a:spcBef>
              <a:buClr>
                <a:schemeClr val="folHlink"/>
              </a:buClr>
              <a:buSzPct val="85000"/>
              <a:buFont typeface="Wingdings" pitchFamily="2" charset="2"/>
              <a:buNone/>
            </a:pPr>
            <a:r>
              <a:rPr lang="en-US" altLang="en-US" sz="2800" b="1" dirty="0"/>
              <a:t>PO Box 1898</a:t>
            </a:r>
          </a:p>
          <a:p>
            <a:pPr algn="ctr">
              <a:spcBef>
                <a:spcPct val="0"/>
              </a:spcBef>
              <a:spcAft>
                <a:spcPts val="1800"/>
              </a:spcAft>
              <a:buClr>
                <a:schemeClr val="folHlink"/>
              </a:buClr>
              <a:buSzPct val="85000"/>
              <a:buFont typeface="Wingdings" pitchFamily="2" charset="2"/>
              <a:buNone/>
            </a:pPr>
            <a:r>
              <a:rPr lang="en-US" altLang="en-US" sz="2800" b="1" dirty="0"/>
              <a:t>Redmond, OR 97756</a:t>
            </a:r>
          </a:p>
          <a:p>
            <a:pPr algn="ctr">
              <a:spcBef>
                <a:spcPct val="0"/>
              </a:spcBef>
              <a:spcAft>
                <a:spcPts val="1800"/>
              </a:spcAft>
              <a:buClr>
                <a:schemeClr val="folHlink"/>
              </a:buClr>
              <a:buSzPct val="85000"/>
              <a:buFont typeface="Wingdings" pitchFamily="2" charset="2"/>
              <a:buNone/>
            </a:pPr>
            <a:r>
              <a:rPr lang="en-US" altLang="en-US" sz="2800" b="1" dirty="0">
                <a:hlinkClick r:id="rId4"/>
              </a:rPr>
              <a:t>www.copchaplain.com</a:t>
            </a:r>
            <a:endParaRPr lang="en-US" altLang="en-US" sz="2800" b="1" dirty="0"/>
          </a:p>
          <a:p>
            <a:pPr algn="ctr">
              <a:spcBef>
                <a:spcPct val="0"/>
              </a:spcBef>
              <a:buClr>
                <a:schemeClr val="folHlink"/>
              </a:buClr>
              <a:buSzPct val="85000"/>
              <a:buFont typeface="Wingdings" pitchFamily="2" charset="2"/>
              <a:buNone/>
            </a:pPr>
            <a:r>
              <a:rPr lang="en-US" altLang="en-US" sz="2800" b="1" dirty="0"/>
              <a:t>Chaplain Mike Dismore; 541-788-3364</a:t>
            </a:r>
          </a:p>
          <a:p>
            <a:pPr algn="ctr">
              <a:spcBef>
                <a:spcPct val="0"/>
              </a:spcBef>
              <a:spcAft>
                <a:spcPts val="1800"/>
              </a:spcAft>
              <a:buClr>
                <a:schemeClr val="folHlink"/>
              </a:buClr>
              <a:buSzPct val="85000"/>
              <a:buFont typeface="Wingdings" pitchFamily="2" charset="2"/>
              <a:buNone/>
            </a:pPr>
            <a:r>
              <a:rPr lang="en-US" altLang="en-US" sz="2800" b="1" dirty="0">
                <a:hlinkClick r:id="rId5"/>
              </a:rPr>
              <a:t>mjdismore@gmail.com</a:t>
            </a:r>
            <a:endParaRPr lang="en-US" altLang="en-US" sz="2800" b="1" dirty="0"/>
          </a:p>
          <a:p>
            <a:pPr algn="ctr">
              <a:spcBef>
                <a:spcPct val="0"/>
              </a:spcBef>
              <a:buClr>
                <a:schemeClr val="folHlink"/>
              </a:buClr>
              <a:buSzPct val="85000"/>
              <a:buFont typeface="Wingdings" pitchFamily="2" charset="2"/>
              <a:buNone/>
            </a:pPr>
            <a:r>
              <a:rPr lang="en-US" altLang="en-US" sz="2800" b="1" dirty="0"/>
              <a:t>Chaplain Joel Stutzman; 541-213-8303</a:t>
            </a:r>
          </a:p>
          <a:p>
            <a:pPr algn="ctr">
              <a:spcBef>
                <a:spcPct val="0"/>
              </a:spcBef>
              <a:buClr>
                <a:schemeClr val="folHlink"/>
              </a:buClr>
              <a:buSzPct val="85000"/>
              <a:buFont typeface="Wingdings" pitchFamily="2" charset="2"/>
              <a:buNone/>
            </a:pPr>
            <a:r>
              <a:rPr lang="en-US" altLang="en-US" sz="2800" b="1" dirty="0">
                <a:hlinkClick r:id="rId6"/>
              </a:rPr>
              <a:t>joel.p.stutzman@gmail.com</a:t>
            </a:r>
            <a:endParaRPr lang="en-US" altLang="en-US" sz="2800" b="1" dirty="0"/>
          </a:p>
        </p:txBody>
      </p:sp>
    </p:spTree>
    <p:custDataLst>
      <p:tags r:id="rId1"/>
    </p:custDataLst>
  </p:cSld>
  <p:clrMapOvr>
    <a:masterClrMapping/>
  </p:clrMapOvr>
  <p:transition advTm="2112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436812" y="2528084"/>
            <a:ext cx="707276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7200" b="1" dirty="0"/>
              <a:t>Thank You!</a:t>
            </a:r>
          </a:p>
          <a:p>
            <a:pPr algn="ctr">
              <a:spcBef>
                <a:spcPct val="0"/>
              </a:spcBef>
              <a:buClrTx/>
              <a:buSzTx/>
              <a:buFontTx/>
              <a:buNone/>
            </a:pPr>
            <a:r>
              <a:rPr lang="en-US" altLang="en-US" sz="7200" b="1" dirty="0"/>
              <a:t>&amp;</a:t>
            </a:r>
          </a:p>
          <a:p>
            <a:pPr algn="ctr">
              <a:spcBef>
                <a:spcPct val="0"/>
              </a:spcBef>
              <a:buClrTx/>
              <a:buSzTx/>
              <a:buFontTx/>
              <a:buNone/>
            </a:pPr>
            <a:r>
              <a:rPr lang="en-US" altLang="en-US" sz="7200" b="1" dirty="0"/>
              <a:t>God Bless You!</a:t>
            </a:r>
          </a:p>
        </p:txBody>
      </p:sp>
    </p:spTree>
  </p:cSld>
  <p:clrMapOvr>
    <a:masterClrMapping/>
  </p:clrMapOvr>
  <p:transition advTm="15359"/>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1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4341812" y="1819275"/>
            <a:ext cx="325035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Our History</a:t>
            </a:r>
          </a:p>
        </p:txBody>
      </p:sp>
      <p:sp>
        <p:nvSpPr>
          <p:cNvPr id="43013" name="Rectangle 5"/>
          <p:cNvSpPr>
            <a:spLocks noChangeArrowheads="1"/>
          </p:cNvSpPr>
          <p:nvPr/>
        </p:nvSpPr>
        <p:spPr bwMode="auto">
          <a:xfrm>
            <a:off x="711015" y="3020531"/>
            <a:ext cx="11274663"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1313" indent="-341313">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spcAft>
                <a:spcPts val="600"/>
              </a:spcAft>
              <a:buClrTx/>
              <a:buSzTx/>
              <a:buFontTx/>
              <a:buChar char="•"/>
            </a:pPr>
            <a:r>
              <a:rPr lang="en-US" altLang="en-US" sz="2400" dirty="0"/>
              <a:t>The Central Oregon Police Chaplaincy (COPC) was established in 1997.</a:t>
            </a:r>
          </a:p>
          <a:p>
            <a:pPr>
              <a:spcBef>
                <a:spcPct val="0"/>
              </a:spcBef>
              <a:spcAft>
                <a:spcPts val="600"/>
              </a:spcAft>
              <a:buClrTx/>
              <a:buSzTx/>
              <a:buFontTx/>
              <a:buChar char="•"/>
            </a:pPr>
            <a:r>
              <a:rPr lang="en-US" altLang="en-US" sz="2400" dirty="0"/>
              <a:t>COPC </a:t>
            </a:r>
            <a:r>
              <a:rPr lang="en-US" altLang="en-US" sz="2400" dirty="0" smtClean="0"/>
              <a:t>became a 501(c)(3) </a:t>
            </a:r>
            <a:r>
              <a:rPr lang="en-US" altLang="en-US" sz="2400" dirty="0"/>
              <a:t>organization on April 16, 1999.</a:t>
            </a:r>
          </a:p>
          <a:p>
            <a:pPr>
              <a:spcBef>
                <a:spcPct val="0"/>
              </a:spcBef>
              <a:spcAft>
                <a:spcPts val="600"/>
              </a:spcAft>
              <a:buClrTx/>
              <a:buSzTx/>
              <a:buFontTx/>
              <a:buChar char="•"/>
            </a:pPr>
            <a:r>
              <a:rPr lang="en-US" altLang="en-US" sz="2400" dirty="0" smtClean="0"/>
              <a:t>March </a:t>
            </a:r>
            <a:r>
              <a:rPr lang="en-US" altLang="en-US" sz="2400" dirty="0"/>
              <a:t>9th, 2017 the COPC Board of Directors changed the name of Central Oregon Police Chaplaincy to </a:t>
            </a:r>
            <a:r>
              <a:rPr lang="en-US" altLang="en-US" sz="2400" b="1" dirty="0"/>
              <a:t>Central Oregon Public Safety Chaplaincy.</a:t>
            </a:r>
            <a:r>
              <a:rPr lang="en-US" altLang="en-US" sz="2400" dirty="0"/>
              <a:t> This name change better reflects the mission of COPC: "Serving the Hearts and Minds of Central Oregon’s First Responders</a:t>
            </a:r>
            <a:r>
              <a:rPr lang="en-US" altLang="en-US" sz="2400" dirty="0" smtClean="0"/>
              <a:t>".</a:t>
            </a:r>
            <a:endParaRPr lang="en-US" altLang="en-US" sz="2400" dirty="0" smtClean="0"/>
          </a:p>
        </p:txBody>
      </p:sp>
    </p:spTree>
    <p:custDataLst>
      <p:tags r:id="rId1"/>
    </p:custDataLst>
  </p:cSld>
  <p:clrMapOvr>
    <a:masterClrMapping/>
  </p:clrMapOvr>
  <p:transition advTm="2918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1000"/>
                                        <p:tgtEl>
                                          <p:spTgt spid="4301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3013">
                                            <p:txEl>
                                              <p:pRg st="0" end="0"/>
                                            </p:txEl>
                                          </p:spTgt>
                                        </p:tgtEl>
                                        <p:attrNameLst>
                                          <p:attrName>style.visibility</p:attrName>
                                        </p:attrNameLst>
                                      </p:cBhvr>
                                      <p:to>
                                        <p:strVal val="visible"/>
                                      </p:to>
                                    </p:set>
                                    <p:animEffect transition="in" filter="fade">
                                      <p:cBhvr>
                                        <p:cTn id="11" dur="1000"/>
                                        <p:tgtEl>
                                          <p:spTgt spid="43013">
                                            <p:txEl>
                                              <p:pRg st="0" end="0"/>
                                            </p:txEl>
                                          </p:spTgt>
                                        </p:tgtEl>
                                      </p:cBhvr>
                                    </p:animEffect>
                                  </p:childTnLst>
                                </p:cTn>
                              </p:par>
                            </p:childTnLst>
                          </p:cTn>
                        </p:par>
                      </p:childTnLst>
                    </p:cTn>
                  </p:par>
                  <p:par>
                    <p:cTn id="12" fill="hold">
                      <p:stCondLst>
                        <p:cond delay="indefinite"/>
                      </p:stCondLst>
                      <p:childTnLst>
                        <p:par>
                          <p:cTn id="13" fill="hold" nodeType="after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43013">
                                            <p:txEl>
                                              <p:pRg st="1" end="1"/>
                                            </p:txEl>
                                          </p:spTgt>
                                        </p:tgtEl>
                                        <p:attrNameLst>
                                          <p:attrName>style.visibility</p:attrName>
                                        </p:attrNameLst>
                                      </p:cBhvr>
                                      <p:to>
                                        <p:strVal val="visible"/>
                                      </p:to>
                                    </p:set>
                                    <p:animEffect transition="in" filter="fade">
                                      <p:cBhvr>
                                        <p:cTn id="16" dur="1000"/>
                                        <p:tgtEl>
                                          <p:spTgt spid="4301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3013">
                                            <p:txEl>
                                              <p:pRg st="2" end="2"/>
                                            </p:txEl>
                                          </p:spTgt>
                                        </p:tgtEl>
                                        <p:attrNameLst>
                                          <p:attrName>style.visibility</p:attrName>
                                        </p:attrNameLst>
                                      </p:cBhvr>
                                      <p:to>
                                        <p:strVal val="visible"/>
                                      </p:to>
                                    </p:set>
                                    <p:animEffect transition="in" filter="fade">
                                      <p:cBhvr>
                                        <p:cTn id="21" dur="1000"/>
                                        <p:tgtEl>
                                          <p:spTgt spid="430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3"/>
          <p:cNvSpPr txBox="1">
            <a:spLocks noChangeArrowheads="1"/>
          </p:cNvSpPr>
          <p:nvPr/>
        </p:nvSpPr>
        <p:spPr bwMode="auto">
          <a:xfrm>
            <a:off x="2284412" y="1752600"/>
            <a:ext cx="751644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dirty="0"/>
              <a:t>The COPC Board of Directors</a:t>
            </a:r>
          </a:p>
        </p:txBody>
      </p:sp>
      <p:sp>
        <p:nvSpPr>
          <p:cNvPr id="7" name="Rectangle 41"/>
          <p:cNvSpPr>
            <a:spLocks noChangeArrowheads="1"/>
          </p:cNvSpPr>
          <p:nvPr/>
        </p:nvSpPr>
        <p:spPr bwMode="auto">
          <a:xfrm>
            <a:off x="2081557" y="2438402"/>
            <a:ext cx="3936655"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pPr>
            <a:r>
              <a:rPr lang="en-US" altLang="en-US" sz="2000" dirty="0"/>
              <a:t>Dave Pickhardt, CHAIRMAN</a:t>
            </a:r>
          </a:p>
          <a:p>
            <a:pPr>
              <a:spcBef>
                <a:spcPct val="0"/>
              </a:spcBef>
              <a:spcAft>
                <a:spcPts val="600"/>
              </a:spcAft>
              <a:buClrTx/>
              <a:buSzTx/>
              <a:buFontTx/>
              <a:buNone/>
            </a:pPr>
            <a:r>
              <a:rPr lang="en-US" altLang="en-US" sz="2000" dirty="0"/>
              <a:t>Crook County Fire &amp; Rescue</a:t>
            </a:r>
          </a:p>
          <a:p>
            <a:pPr>
              <a:spcBef>
                <a:spcPct val="0"/>
              </a:spcBef>
              <a:buClrTx/>
              <a:buSzTx/>
              <a:buFontTx/>
              <a:buNone/>
            </a:pPr>
            <a:r>
              <a:rPr lang="en-US" altLang="en-US" sz="2000" dirty="0"/>
              <a:t>Jim Adkins</a:t>
            </a:r>
          </a:p>
          <a:p>
            <a:pPr>
              <a:spcBef>
                <a:spcPct val="0"/>
              </a:spcBef>
              <a:spcAft>
                <a:spcPts val="600"/>
              </a:spcAft>
              <a:buClrTx/>
              <a:buSzTx/>
              <a:buFontTx/>
              <a:buNone/>
            </a:pPr>
            <a:r>
              <a:rPr lang="en-US" altLang="en-US" sz="2000" dirty="0"/>
              <a:t>Jefferson County Sheriff's Office</a:t>
            </a:r>
          </a:p>
          <a:p>
            <a:pPr>
              <a:spcBef>
                <a:spcPct val="0"/>
              </a:spcBef>
              <a:buClrTx/>
              <a:buSzTx/>
              <a:buFontTx/>
              <a:buNone/>
            </a:pPr>
            <a:r>
              <a:rPr lang="en-US" altLang="en-US" sz="2000" dirty="0"/>
              <a:t>Hadley Hawkins</a:t>
            </a:r>
          </a:p>
          <a:p>
            <a:pPr>
              <a:spcBef>
                <a:spcPct val="0"/>
              </a:spcBef>
              <a:spcAft>
                <a:spcPts val="600"/>
              </a:spcAft>
              <a:buClrTx/>
              <a:buSzTx/>
              <a:buFontTx/>
              <a:buNone/>
            </a:pPr>
            <a:r>
              <a:rPr lang="en-US" altLang="en-US" sz="2000" dirty="0"/>
              <a:t>U.S. Forest Service</a:t>
            </a:r>
          </a:p>
          <a:p>
            <a:pPr>
              <a:spcBef>
                <a:spcPct val="0"/>
              </a:spcBef>
              <a:buClrTx/>
              <a:buSzTx/>
              <a:buFontTx/>
              <a:buNone/>
            </a:pPr>
            <a:r>
              <a:rPr lang="en-US" altLang="en-US" sz="2000" dirty="0"/>
              <a:t>Deron McMaster</a:t>
            </a:r>
          </a:p>
          <a:p>
            <a:pPr>
              <a:spcBef>
                <a:spcPct val="0"/>
              </a:spcBef>
              <a:spcAft>
                <a:spcPts val="600"/>
              </a:spcAft>
              <a:buClrTx/>
              <a:buSzTx/>
              <a:buFontTx/>
              <a:buNone/>
            </a:pPr>
            <a:r>
              <a:rPr lang="en-US" altLang="en-US" sz="2000" dirty="0"/>
              <a:t>Deschutes County Sheriff’s Office</a:t>
            </a:r>
          </a:p>
        </p:txBody>
      </p:sp>
      <p:sp>
        <p:nvSpPr>
          <p:cNvPr id="8" name="Rectangle 42"/>
          <p:cNvSpPr>
            <a:spLocks noChangeArrowheads="1"/>
          </p:cNvSpPr>
          <p:nvPr/>
        </p:nvSpPr>
        <p:spPr bwMode="auto">
          <a:xfrm>
            <a:off x="5865812" y="2438403"/>
            <a:ext cx="434213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r">
              <a:spcBef>
                <a:spcPct val="0"/>
              </a:spcBef>
              <a:buClrTx/>
              <a:buSzTx/>
              <a:buFontTx/>
              <a:buNone/>
            </a:pPr>
            <a:r>
              <a:rPr lang="nl-NL" altLang="en-US" sz="2000" dirty="0"/>
              <a:t>Kevin Dieker</a:t>
            </a:r>
          </a:p>
          <a:p>
            <a:pPr algn="r">
              <a:spcBef>
                <a:spcPct val="0"/>
              </a:spcBef>
              <a:spcAft>
                <a:spcPts val="600"/>
              </a:spcAft>
              <a:buClrTx/>
              <a:buSzTx/>
              <a:buFontTx/>
              <a:buNone/>
            </a:pPr>
            <a:r>
              <a:rPr lang="nl-NL" altLang="en-US" sz="2000" dirty="0"/>
              <a:t>Bend Fire &amp; Rescue</a:t>
            </a:r>
            <a:endParaRPr lang="en-US" altLang="en-US" sz="2000" dirty="0"/>
          </a:p>
          <a:p>
            <a:pPr algn="r">
              <a:spcBef>
                <a:spcPct val="0"/>
              </a:spcBef>
              <a:buClrTx/>
              <a:buSzTx/>
              <a:buFontTx/>
              <a:buNone/>
            </a:pPr>
            <a:r>
              <a:rPr lang="en-US" altLang="en-US" sz="2000" dirty="0"/>
              <a:t>Brent Landels</a:t>
            </a:r>
          </a:p>
          <a:p>
            <a:pPr algn="r">
              <a:spcBef>
                <a:spcPct val="0"/>
              </a:spcBef>
              <a:spcAft>
                <a:spcPts val="600"/>
              </a:spcAft>
              <a:buClrTx/>
              <a:buSzTx/>
              <a:buFontTx/>
              <a:buNone/>
            </a:pPr>
            <a:r>
              <a:rPr lang="en-US" altLang="en-US" sz="2000" dirty="0"/>
              <a:t>Bend Realtor</a:t>
            </a:r>
          </a:p>
          <a:p>
            <a:pPr algn="r">
              <a:spcBef>
                <a:spcPct val="0"/>
              </a:spcBef>
              <a:buClrTx/>
              <a:buSzTx/>
              <a:buFontTx/>
              <a:buNone/>
            </a:pPr>
            <a:r>
              <a:rPr lang="en-US" altLang="en-US" sz="2000" dirty="0"/>
              <a:t>Terry Webb</a:t>
            </a:r>
          </a:p>
          <a:p>
            <a:pPr algn="r">
              <a:spcBef>
                <a:spcPct val="0"/>
              </a:spcBef>
              <a:buClrTx/>
              <a:buSzTx/>
              <a:buFontTx/>
              <a:buNone/>
            </a:pPr>
            <a:r>
              <a:rPr lang="en-US" altLang="en-US" sz="2000" dirty="0"/>
              <a:t>Calvary Chapel Bend</a:t>
            </a:r>
          </a:p>
        </p:txBody>
      </p:sp>
      <p:sp>
        <p:nvSpPr>
          <p:cNvPr id="9" name="Rectangle 47"/>
          <p:cNvSpPr>
            <a:spLocks noChangeArrowheads="1"/>
          </p:cNvSpPr>
          <p:nvPr/>
        </p:nvSpPr>
        <p:spPr bwMode="auto">
          <a:xfrm>
            <a:off x="2208212" y="5703888"/>
            <a:ext cx="769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000" dirty="0"/>
              <a:t>COPC Staff</a:t>
            </a:r>
          </a:p>
          <a:p>
            <a:pPr algn="ctr">
              <a:spcBef>
                <a:spcPct val="0"/>
              </a:spcBef>
              <a:buClrTx/>
              <a:buSzTx/>
              <a:buFontTx/>
              <a:buNone/>
            </a:pPr>
            <a:r>
              <a:rPr lang="en-US" altLang="en-US" sz="2000" dirty="0"/>
              <a:t>Michael Dismore – Staff Chaplain</a:t>
            </a:r>
          </a:p>
          <a:p>
            <a:pPr algn="ctr">
              <a:spcBef>
                <a:spcPct val="0"/>
              </a:spcBef>
              <a:buClrTx/>
              <a:buSzTx/>
              <a:buFontTx/>
              <a:buNone/>
            </a:pPr>
            <a:r>
              <a:rPr lang="en-US" altLang="en-US" sz="2000" dirty="0"/>
              <a:t>Joel Stutzman – Staff Chaplain</a:t>
            </a:r>
          </a:p>
        </p:txBody>
      </p:sp>
    </p:spTree>
  </p:cSld>
  <p:clrMapOvr>
    <a:masterClrMapping/>
  </p:clrMapOvr>
  <p:transition advTm="1934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par>
                          <p:cTn id="15" fill="hold" nodeType="afterGroup">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1307759" y="1888153"/>
            <a:ext cx="516765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400" dirty="0" smtClean="0"/>
              <a:t>Kinne </a:t>
            </a:r>
            <a:r>
              <a:rPr lang="en-US" altLang="en-US" sz="2400" dirty="0"/>
              <a:t>Callaway – Bend</a:t>
            </a:r>
          </a:p>
          <a:p>
            <a:pPr algn="ctr">
              <a:spcBef>
                <a:spcPct val="0"/>
              </a:spcBef>
              <a:buClrTx/>
              <a:buSzTx/>
              <a:buNone/>
            </a:pPr>
            <a:r>
              <a:rPr lang="en-US" altLang="en-US" sz="2400" dirty="0" smtClean="0"/>
              <a:t>Michael Dismore – Redmond</a:t>
            </a:r>
          </a:p>
          <a:p>
            <a:pPr algn="ctr">
              <a:spcBef>
                <a:spcPct val="0"/>
              </a:spcBef>
              <a:buClrTx/>
              <a:buSzTx/>
              <a:buFontTx/>
              <a:buNone/>
            </a:pPr>
            <a:r>
              <a:rPr lang="en-US" altLang="en-US" sz="2400" dirty="0" smtClean="0"/>
              <a:t>Mike Ferry – Redmond</a:t>
            </a:r>
          </a:p>
          <a:p>
            <a:pPr algn="ctr">
              <a:spcBef>
                <a:spcPct val="0"/>
              </a:spcBef>
              <a:buClrTx/>
              <a:buSzTx/>
              <a:buFontTx/>
              <a:buNone/>
            </a:pPr>
            <a:r>
              <a:rPr lang="en-US" altLang="en-US" sz="2400" dirty="0" smtClean="0"/>
              <a:t>Lyman </a:t>
            </a:r>
            <a:r>
              <a:rPr lang="en-US" altLang="en-US" sz="2400" dirty="0"/>
              <a:t>Flenner – La Pine</a:t>
            </a:r>
          </a:p>
          <a:p>
            <a:pPr algn="ctr">
              <a:spcBef>
                <a:spcPct val="0"/>
              </a:spcBef>
              <a:buClrTx/>
              <a:buSzTx/>
              <a:buFontTx/>
              <a:buNone/>
            </a:pPr>
            <a:r>
              <a:rPr lang="en-US" altLang="en-US" sz="2400" dirty="0"/>
              <a:t>Stephen Gilday – Prineville</a:t>
            </a:r>
          </a:p>
          <a:p>
            <a:pPr algn="ctr">
              <a:spcBef>
                <a:spcPct val="0"/>
              </a:spcBef>
              <a:buClrTx/>
              <a:buSzTx/>
              <a:buFontTx/>
              <a:buNone/>
            </a:pPr>
            <a:r>
              <a:rPr lang="en-US" altLang="en-US" sz="2400" dirty="0"/>
              <a:t>Kimi Glaspie – </a:t>
            </a:r>
            <a:r>
              <a:rPr lang="en-US" altLang="en-US" sz="2400" dirty="0" smtClean="0"/>
              <a:t>Madras</a:t>
            </a:r>
          </a:p>
          <a:p>
            <a:pPr algn="ctr">
              <a:spcBef>
                <a:spcPct val="0"/>
              </a:spcBef>
              <a:buClrTx/>
              <a:buSzTx/>
              <a:buFontTx/>
              <a:buNone/>
            </a:pPr>
            <a:r>
              <a:rPr lang="en-US" altLang="en-US" sz="2400" dirty="0" smtClean="0"/>
              <a:t>David Green – Bend</a:t>
            </a:r>
            <a:endParaRPr lang="en-US" altLang="en-US" sz="2400" dirty="0"/>
          </a:p>
          <a:p>
            <a:pPr algn="ctr">
              <a:spcBef>
                <a:spcPct val="0"/>
              </a:spcBef>
              <a:buClrTx/>
              <a:buSzTx/>
              <a:buFontTx/>
              <a:buNone/>
            </a:pPr>
            <a:r>
              <a:rPr lang="en-US" altLang="en-US" sz="2400" dirty="0"/>
              <a:t>Skip Hinton – Prineville</a:t>
            </a:r>
          </a:p>
          <a:p>
            <a:pPr algn="ctr">
              <a:spcBef>
                <a:spcPct val="0"/>
              </a:spcBef>
              <a:buClrTx/>
              <a:buSzTx/>
              <a:buFontTx/>
              <a:buNone/>
            </a:pPr>
            <a:r>
              <a:rPr lang="en-US" altLang="en-US" sz="2400" dirty="0" smtClean="0"/>
              <a:t>Terry </a:t>
            </a:r>
            <a:r>
              <a:rPr lang="en-US" altLang="en-US" sz="2400" dirty="0"/>
              <a:t>Jemes – </a:t>
            </a:r>
            <a:r>
              <a:rPr lang="en-US" altLang="en-US" sz="2400" dirty="0" smtClean="0"/>
              <a:t>Bend</a:t>
            </a:r>
          </a:p>
          <a:p>
            <a:pPr algn="ctr">
              <a:spcBef>
                <a:spcPct val="0"/>
              </a:spcBef>
              <a:buClrTx/>
              <a:buSzTx/>
              <a:buNone/>
            </a:pPr>
            <a:r>
              <a:rPr lang="en-US" altLang="en-US" sz="2400" dirty="0" smtClean="0"/>
              <a:t>Leslie Lanquist – </a:t>
            </a:r>
            <a:r>
              <a:rPr lang="en-US" altLang="en-US" sz="2400" dirty="0" smtClean="0"/>
              <a:t>Madras</a:t>
            </a:r>
            <a:endParaRPr lang="en-US" altLang="en-US" sz="2400" dirty="0" smtClean="0"/>
          </a:p>
        </p:txBody>
      </p:sp>
      <p:sp>
        <p:nvSpPr>
          <p:cNvPr id="6" name="Text Box 43"/>
          <p:cNvSpPr txBox="1">
            <a:spLocks noChangeArrowheads="1"/>
          </p:cNvSpPr>
          <p:nvPr/>
        </p:nvSpPr>
        <p:spPr bwMode="auto">
          <a:xfrm>
            <a:off x="203147" y="1874841"/>
            <a:ext cx="8125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a:t>C</a:t>
            </a:r>
          </a:p>
          <a:p>
            <a:pPr algn="ctr">
              <a:spcBef>
                <a:spcPct val="0"/>
              </a:spcBef>
              <a:buClrTx/>
              <a:buSzTx/>
              <a:buFontTx/>
              <a:buNone/>
            </a:pPr>
            <a:r>
              <a:rPr lang="en-US" altLang="en-US"/>
              <a:t>H</a:t>
            </a:r>
          </a:p>
          <a:p>
            <a:pPr algn="ctr">
              <a:spcBef>
                <a:spcPct val="0"/>
              </a:spcBef>
              <a:buClrTx/>
              <a:buSzTx/>
              <a:buFontTx/>
              <a:buNone/>
            </a:pPr>
            <a:r>
              <a:rPr lang="en-US" altLang="en-US"/>
              <a:t>A</a:t>
            </a:r>
          </a:p>
          <a:p>
            <a:pPr algn="ctr">
              <a:spcBef>
                <a:spcPct val="0"/>
              </a:spcBef>
              <a:buClrTx/>
              <a:buSzTx/>
              <a:buFontTx/>
              <a:buNone/>
            </a:pPr>
            <a:r>
              <a:rPr lang="en-US" altLang="en-US"/>
              <a:t>P</a:t>
            </a:r>
          </a:p>
          <a:p>
            <a:pPr algn="ctr">
              <a:spcBef>
                <a:spcPct val="0"/>
              </a:spcBef>
              <a:buClrTx/>
              <a:buSzTx/>
              <a:buFontTx/>
              <a:buNone/>
            </a:pPr>
            <a:r>
              <a:rPr lang="en-US" altLang="en-US"/>
              <a:t>L</a:t>
            </a:r>
          </a:p>
          <a:p>
            <a:pPr algn="ctr">
              <a:spcBef>
                <a:spcPct val="0"/>
              </a:spcBef>
              <a:buClrTx/>
              <a:buSzTx/>
              <a:buFontTx/>
              <a:buNone/>
            </a:pPr>
            <a:r>
              <a:rPr lang="en-US" altLang="en-US"/>
              <a:t>A</a:t>
            </a:r>
          </a:p>
          <a:p>
            <a:pPr algn="ctr">
              <a:spcBef>
                <a:spcPct val="0"/>
              </a:spcBef>
              <a:buClrTx/>
              <a:buSzTx/>
              <a:buFontTx/>
              <a:buNone/>
            </a:pPr>
            <a:r>
              <a:rPr lang="en-US" altLang="en-US"/>
              <a:t>I</a:t>
            </a:r>
          </a:p>
          <a:p>
            <a:pPr algn="ctr">
              <a:spcBef>
                <a:spcPct val="0"/>
              </a:spcBef>
              <a:buClrTx/>
              <a:buSzTx/>
              <a:buFontTx/>
              <a:buNone/>
            </a:pPr>
            <a:r>
              <a:rPr lang="en-US" altLang="en-US"/>
              <a:t>N</a:t>
            </a:r>
          </a:p>
          <a:p>
            <a:pPr algn="ctr">
              <a:spcBef>
                <a:spcPct val="0"/>
              </a:spcBef>
              <a:buClrTx/>
              <a:buSzTx/>
              <a:buFontTx/>
              <a:buNone/>
            </a:pPr>
            <a:r>
              <a:rPr lang="en-US" altLang="en-US"/>
              <a:t>S</a:t>
            </a:r>
          </a:p>
        </p:txBody>
      </p:sp>
      <p:sp>
        <p:nvSpPr>
          <p:cNvPr id="8" name="Rectangle 3"/>
          <p:cNvSpPr>
            <a:spLocks noChangeArrowheads="1"/>
          </p:cNvSpPr>
          <p:nvPr/>
        </p:nvSpPr>
        <p:spPr bwMode="auto">
          <a:xfrm>
            <a:off x="6717959" y="1846875"/>
            <a:ext cx="516765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sz="2400" dirty="0"/>
              <a:t>Paul Lanquist – Madras</a:t>
            </a:r>
          </a:p>
          <a:p>
            <a:pPr algn="ctr">
              <a:spcBef>
                <a:spcPct val="0"/>
              </a:spcBef>
              <a:buClrTx/>
              <a:buSzTx/>
              <a:buFontTx/>
              <a:buNone/>
            </a:pPr>
            <a:r>
              <a:rPr lang="en-US" altLang="en-US" sz="2400" dirty="0" smtClean="0"/>
              <a:t>Don </a:t>
            </a:r>
            <a:r>
              <a:rPr lang="en-US" altLang="en-US" sz="2400" dirty="0"/>
              <a:t>Manning – La Pine</a:t>
            </a:r>
          </a:p>
          <a:p>
            <a:pPr algn="ctr">
              <a:spcBef>
                <a:spcPct val="0"/>
              </a:spcBef>
              <a:buClrTx/>
              <a:buSzTx/>
              <a:buFontTx/>
              <a:buNone/>
            </a:pPr>
            <a:r>
              <a:rPr lang="en-US" altLang="en-US" sz="2400" dirty="0"/>
              <a:t>Robin Mirrasoul – La Pine</a:t>
            </a:r>
          </a:p>
          <a:p>
            <a:pPr algn="ctr">
              <a:spcBef>
                <a:spcPct val="0"/>
              </a:spcBef>
              <a:buClrTx/>
              <a:buSzTx/>
              <a:buFontTx/>
              <a:buNone/>
            </a:pPr>
            <a:r>
              <a:rPr lang="en-US" altLang="en-US" sz="2400" dirty="0" smtClean="0"/>
              <a:t>Peter </a:t>
            </a:r>
            <a:r>
              <a:rPr lang="en-US" altLang="en-US" sz="2400" dirty="0"/>
              <a:t>Pagel – La Pine</a:t>
            </a:r>
          </a:p>
          <a:p>
            <a:pPr algn="ctr">
              <a:spcBef>
                <a:spcPct val="0"/>
              </a:spcBef>
              <a:buClrTx/>
              <a:buSzTx/>
              <a:buFontTx/>
              <a:buNone/>
            </a:pPr>
            <a:r>
              <a:rPr lang="en-US" altLang="en-US" sz="2400" dirty="0"/>
              <a:t>Dan Parks – Prineville</a:t>
            </a:r>
          </a:p>
          <a:p>
            <a:pPr algn="ctr">
              <a:spcBef>
                <a:spcPct val="0"/>
              </a:spcBef>
              <a:buClrTx/>
              <a:buSzTx/>
              <a:buFontTx/>
              <a:buNone/>
            </a:pPr>
            <a:r>
              <a:rPr lang="en-US" altLang="en-US" sz="2400" dirty="0"/>
              <a:t>Richard Ross – Bend</a:t>
            </a:r>
          </a:p>
          <a:p>
            <a:pPr algn="ctr">
              <a:spcBef>
                <a:spcPct val="0"/>
              </a:spcBef>
              <a:buClrTx/>
              <a:buSzTx/>
              <a:buNone/>
            </a:pPr>
            <a:r>
              <a:rPr lang="en-US" altLang="en-US" sz="2400" dirty="0" smtClean="0"/>
              <a:t>Joel Stutzman – Sisters</a:t>
            </a:r>
          </a:p>
          <a:p>
            <a:pPr algn="ctr">
              <a:spcBef>
                <a:spcPct val="0"/>
              </a:spcBef>
              <a:buClrTx/>
              <a:buSzTx/>
              <a:buFontTx/>
              <a:buNone/>
            </a:pPr>
            <a:r>
              <a:rPr lang="en-US" altLang="en-US" sz="2400" dirty="0" smtClean="0"/>
              <a:t>Amber </a:t>
            </a:r>
            <a:r>
              <a:rPr lang="en-US" altLang="en-US" sz="2400" dirty="0"/>
              <a:t>Turnage – Powell </a:t>
            </a:r>
            <a:r>
              <a:rPr lang="en-US" altLang="en-US" sz="2400" dirty="0" smtClean="0"/>
              <a:t>Butte</a:t>
            </a:r>
          </a:p>
          <a:p>
            <a:pPr algn="ctr">
              <a:spcBef>
                <a:spcPct val="0"/>
              </a:spcBef>
              <a:buClrTx/>
              <a:buSzTx/>
              <a:buFontTx/>
              <a:buNone/>
            </a:pPr>
            <a:r>
              <a:rPr lang="en-US" altLang="en-US" sz="2400" dirty="0" smtClean="0"/>
              <a:t>Mark Ward – Bend</a:t>
            </a:r>
            <a:endParaRPr lang="en-US" altLang="en-US" sz="2400" dirty="0"/>
          </a:p>
          <a:p>
            <a:pPr algn="ctr">
              <a:spcBef>
                <a:spcPct val="0"/>
              </a:spcBef>
              <a:buClrTx/>
              <a:buSzTx/>
              <a:buFontTx/>
              <a:buNone/>
            </a:pPr>
            <a:r>
              <a:rPr lang="en-US" altLang="en-US" sz="2400" dirty="0"/>
              <a:t>Bob Wiley – Redmond</a:t>
            </a:r>
          </a:p>
        </p:txBody>
      </p:sp>
    </p:spTree>
  </p:cSld>
  <p:clrMapOvr>
    <a:masterClrMapping/>
  </p:clrMapOvr>
  <p:transition advTm="3061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3187">
                                            <p:txEl>
                                              <p:pRg st="0" end="0"/>
                                            </p:txEl>
                                          </p:spTgt>
                                        </p:tgtEl>
                                        <p:attrNameLst>
                                          <p:attrName>style.visibility</p:attrName>
                                        </p:attrNameLst>
                                      </p:cBhvr>
                                      <p:to>
                                        <p:strVal val="visible"/>
                                      </p:to>
                                    </p:set>
                                    <p:animEffect transition="in" filter="fade">
                                      <p:cBhvr>
                                        <p:cTn id="11" dur="500"/>
                                        <p:tgtEl>
                                          <p:spTgt spid="93187">
                                            <p:txEl>
                                              <p:pRg st="0" end="0"/>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93187">
                                            <p:txEl>
                                              <p:pRg st="1" end="1"/>
                                            </p:txEl>
                                          </p:spTgt>
                                        </p:tgtEl>
                                        <p:attrNameLst>
                                          <p:attrName>style.visibility</p:attrName>
                                        </p:attrNameLst>
                                      </p:cBhvr>
                                      <p:to>
                                        <p:strVal val="visible"/>
                                      </p:to>
                                    </p:set>
                                    <p:animEffect transition="in" filter="fade">
                                      <p:cBhvr>
                                        <p:cTn id="15" dur="500"/>
                                        <p:tgtEl>
                                          <p:spTgt spid="93187">
                                            <p:txEl>
                                              <p:pRg st="1" end="1"/>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Effect transition="in" filter="fade">
                                      <p:cBhvr>
                                        <p:cTn id="19" dur="500"/>
                                        <p:tgtEl>
                                          <p:spTgt spid="93187">
                                            <p:txEl>
                                              <p:pRg st="2" end="2"/>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93187">
                                            <p:txEl>
                                              <p:pRg st="3" end="3"/>
                                            </p:txEl>
                                          </p:spTgt>
                                        </p:tgtEl>
                                        <p:attrNameLst>
                                          <p:attrName>style.visibility</p:attrName>
                                        </p:attrNameLst>
                                      </p:cBhvr>
                                      <p:to>
                                        <p:strVal val="visible"/>
                                      </p:to>
                                    </p:set>
                                    <p:animEffect transition="in" filter="fade">
                                      <p:cBhvr>
                                        <p:cTn id="23" dur="500"/>
                                        <p:tgtEl>
                                          <p:spTgt spid="93187">
                                            <p:txEl>
                                              <p:pRg st="3" end="3"/>
                                            </p:txEl>
                                          </p:spTgt>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fade">
                                      <p:cBhvr>
                                        <p:cTn id="27" dur="500"/>
                                        <p:tgtEl>
                                          <p:spTgt spid="93187">
                                            <p:txEl>
                                              <p:pRg st="4" end="4"/>
                                            </p:txEl>
                                          </p:spTgt>
                                        </p:tgtEl>
                                      </p:cBhvr>
                                    </p:animEffect>
                                  </p:childTnLst>
                                </p:cTn>
                              </p:par>
                            </p:childTnLst>
                          </p:cTn>
                        </p:par>
                        <p:par>
                          <p:cTn id="28" fill="hold">
                            <p:stCondLst>
                              <p:cond delay="3500"/>
                            </p:stCondLst>
                            <p:childTnLst>
                              <p:par>
                                <p:cTn id="29" presetID="10" presetClass="entr" presetSubtype="0" fill="hold" nodeType="afterEffect">
                                  <p:stCondLst>
                                    <p:cond delay="0"/>
                                  </p:stCondLst>
                                  <p:childTnLst>
                                    <p:set>
                                      <p:cBhvr>
                                        <p:cTn id="30" dur="1" fill="hold">
                                          <p:stCondLst>
                                            <p:cond delay="0"/>
                                          </p:stCondLst>
                                        </p:cTn>
                                        <p:tgtEl>
                                          <p:spTgt spid="93187">
                                            <p:txEl>
                                              <p:pRg st="5" end="5"/>
                                            </p:txEl>
                                          </p:spTgt>
                                        </p:tgtEl>
                                        <p:attrNameLst>
                                          <p:attrName>style.visibility</p:attrName>
                                        </p:attrNameLst>
                                      </p:cBhvr>
                                      <p:to>
                                        <p:strVal val="visible"/>
                                      </p:to>
                                    </p:set>
                                    <p:animEffect transition="in" filter="fade">
                                      <p:cBhvr>
                                        <p:cTn id="31" dur="500"/>
                                        <p:tgtEl>
                                          <p:spTgt spid="93187">
                                            <p:txEl>
                                              <p:pRg st="5" end="5"/>
                                            </p:txEl>
                                          </p:spTgt>
                                        </p:tgtEl>
                                      </p:cBhvr>
                                    </p:animEffect>
                                  </p:childTnLst>
                                </p:cTn>
                              </p:par>
                            </p:childTnLst>
                          </p:cTn>
                        </p:par>
                        <p:par>
                          <p:cTn id="32" fill="hold">
                            <p:stCondLst>
                              <p:cond delay="4000"/>
                            </p:stCondLst>
                            <p:childTnLst>
                              <p:par>
                                <p:cTn id="33" presetID="10" presetClass="entr" presetSubtype="0" fill="hold" nodeType="afterEffect">
                                  <p:stCondLst>
                                    <p:cond delay="0"/>
                                  </p:stCondLst>
                                  <p:childTnLst>
                                    <p:set>
                                      <p:cBhvr>
                                        <p:cTn id="34" dur="1" fill="hold">
                                          <p:stCondLst>
                                            <p:cond delay="0"/>
                                          </p:stCondLst>
                                        </p:cTn>
                                        <p:tgtEl>
                                          <p:spTgt spid="93187">
                                            <p:txEl>
                                              <p:pRg st="6" end="6"/>
                                            </p:txEl>
                                          </p:spTgt>
                                        </p:tgtEl>
                                        <p:attrNameLst>
                                          <p:attrName>style.visibility</p:attrName>
                                        </p:attrNameLst>
                                      </p:cBhvr>
                                      <p:to>
                                        <p:strVal val="visible"/>
                                      </p:to>
                                    </p:set>
                                    <p:animEffect transition="in" filter="fade">
                                      <p:cBhvr>
                                        <p:cTn id="35" dur="500"/>
                                        <p:tgtEl>
                                          <p:spTgt spid="93187">
                                            <p:txEl>
                                              <p:pRg st="6" end="6"/>
                                            </p:txEl>
                                          </p:spTgt>
                                        </p:tgtEl>
                                      </p:cBhvr>
                                    </p:animEffect>
                                  </p:childTnLst>
                                </p:cTn>
                              </p:par>
                            </p:childTnLst>
                          </p:cTn>
                        </p:par>
                        <p:par>
                          <p:cTn id="36" fill="hold">
                            <p:stCondLst>
                              <p:cond delay="4500"/>
                            </p:stCondLst>
                            <p:childTnLst>
                              <p:par>
                                <p:cTn id="37" presetID="10" presetClass="entr" presetSubtype="0" fill="hold" nodeType="afterEffect">
                                  <p:stCondLst>
                                    <p:cond delay="0"/>
                                  </p:stCondLst>
                                  <p:childTnLst>
                                    <p:set>
                                      <p:cBhvr>
                                        <p:cTn id="38" dur="1" fill="hold">
                                          <p:stCondLst>
                                            <p:cond delay="0"/>
                                          </p:stCondLst>
                                        </p:cTn>
                                        <p:tgtEl>
                                          <p:spTgt spid="93187">
                                            <p:txEl>
                                              <p:pRg st="7" end="7"/>
                                            </p:txEl>
                                          </p:spTgt>
                                        </p:tgtEl>
                                        <p:attrNameLst>
                                          <p:attrName>style.visibility</p:attrName>
                                        </p:attrNameLst>
                                      </p:cBhvr>
                                      <p:to>
                                        <p:strVal val="visible"/>
                                      </p:to>
                                    </p:set>
                                    <p:animEffect transition="in" filter="fade">
                                      <p:cBhvr>
                                        <p:cTn id="39" dur="500"/>
                                        <p:tgtEl>
                                          <p:spTgt spid="93187">
                                            <p:txEl>
                                              <p:pRg st="7" end="7"/>
                                            </p:txEl>
                                          </p:spTgt>
                                        </p:tgtEl>
                                      </p:cBhvr>
                                    </p:animEffect>
                                  </p:childTnLst>
                                </p:cTn>
                              </p:par>
                            </p:childTnLst>
                          </p:cTn>
                        </p:par>
                        <p:par>
                          <p:cTn id="40" fill="hold">
                            <p:stCondLst>
                              <p:cond delay="5000"/>
                            </p:stCondLst>
                            <p:childTnLst>
                              <p:par>
                                <p:cTn id="41" presetID="10" presetClass="entr" presetSubtype="0" fill="hold" nodeType="afterEffect">
                                  <p:stCondLst>
                                    <p:cond delay="0"/>
                                  </p:stCondLst>
                                  <p:childTnLst>
                                    <p:set>
                                      <p:cBhvr>
                                        <p:cTn id="42" dur="1" fill="hold">
                                          <p:stCondLst>
                                            <p:cond delay="0"/>
                                          </p:stCondLst>
                                        </p:cTn>
                                        <p:tgtEl>
                                          <p:spTgt spid="93187">
                                            <p:txEl>
                                              <p:pRg st="8" end="8"/>
                                            </p:txEl>
                                          </p:spTgt>
                                        </p:tgtEl>
                                        <p:attrNameLst>
                                          <p:attrName>style.visibility</p:attrName>
                                        </p:attrNameLst>
                                      </p:cBhvr>
                                      <p:to>
                                        <p:strVal val="visible"/>
                                      </p:to>
                                    </p:set>
                                    <p:animEffect transition="in" filter="fade">
                                      <p:cBhvr>
                                        <p:cTn id="43" dur="500"/>
                                        <p:tgtEl>
                                          <p:spTgt spid="93187">
                                            <p:txEl>
                                              <p:pRg st="8" end="8"/>
                                            </p:txEl>
                                          </p:spTgt>
                                        </p:tgtEl>
                                      </p:cBhvr>
                                    </p:animEffect>
                                  </p:childTnLst>
                                </p:cTn>
                              </p:par>
                            </p:childTnLst>
                          </p:cTn>
                        </p:par>
                        <p:par>
                          <p:cTn id="44" fill="hold">
                            <p:stCondLst>
                              <p:cond delay="5500"/>
                            </p:stCondLst>
                            <p:childTnLst>
                              <p:par>
                                <p:cTn id="45" presetID="10" presetClass="entr" presetSubtype="0" fill="hold" nodeType="afterEffect">
                                  <p:stCondLst>
                                    <p:cond delay="0"/>
                                  </p:stCondLst>
                                  <p:childTnLst>
                                    <p:set>
                                      <p:cBhvr>
                                        <p:cTn id="46" dur="1" fill="hold">
                                          <p:stCondLst>
                                            <p:cond delay="0"/>
                                          </p:stCondLst>
                                        </p:cTn>
                                        <p:tgtEl>
                                          <p:spTgt spid="93187">
                                            <p:txEl>
                                              <p:pRg st="9" end="9"/>
                                            </p:txEl>
                                          </p:spTgt>
                                        </p:tgtEl>
                                        <p:attrNameLst>
                                          <p:attrName>style.visibility</p:attrName>
                                        </p:attrNameLst>
                                      </p:cBhvr>
                                      <p:to>
                                        <p:strVal val="visible"/>
                                      </p:to>
                                    </p:set>
                                    <p:animEffect transition="in" filter="fade">
                                      <p:cBhvr>
                                        <p:cTn id="47" dur="500"/>
                                        <p:tgtEl>
                                          <p:spTgt spid="93187">
                                            <p:txEl>
                                              <p:pRg st="9" end="9"/>
                                            </p:txEl>
                                          </p:spTgt>
                                        </p:tgtEl>
                                      </p:cBhvr>
                                    </p:animEffect>
                                  </p:childTnLst>
                                </p:cTn>
                              </p:par>
                            </p:childTnLst>
                          </p:cTn>
                        </p:par>
                        <p:par>
                          <p:cTn id="48" fill="hold">
                            <p:stCondLst>
                              <p:cond delay="6000"/>
                            </p:stCondLst>
                            <p:childTnLst>
                              <p:par>
                                <p:cTn id="49" presetID="10" presetClass="entr" presetSubtype="0" fill="hold" nodeType="after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Effect transition="in" filter="fade">
                                      <p:cBhvr>
                                        <p:cTn id="51" dur="500"/>
                                        <p:tgtEl>
                                          <p:spTgt spid="8">
                                            <p:txEl>
                                              <p:pRg st="0" end="0"/>
                                            </p:txEl>
                                          </p:spTgt>
                                        </p:tgtEl>
                                      </p:cBhvr>
                                    </p:animEffect>
                                  </p:childTnLst>
                                </p:cTn>
                              </p:par>
                            </p:childTnLst>
                          </p:cTn>
                        </p:par>
                        <p:par>
                          <p:cTn id="52" fill="hold">
                            <p:stCondLst>
                              <p:cond delay="6500"/>
                            </p:stCondLst>
                            <p:childTnLst>
                              <p:par>
                                <p:cTn id="53" presetID="10" presetClass="entr" presetSubtype="0" fill="hold" nodeType="after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Effect transition="in" filter="fade">
                                      <p:cBhvr>
                                        <p:cTn id="55" dur="500"/>
                                        <p:tgtEl>
                                          <p:spTgt spid="8">
                                            <p:txEl>
                                              <p:pRg st="1" end="1"/>
                                            </p:txEl>
                                          </p:spTgt>
                                        </p:tgtEl>
                                      </p:cBhvr>
                                    </p:animEffect>
                                  </p:childTnLst>
                                </p:cTn>
                              </p:par>
                            </p:childTnLst>
                          </p:cTn>
                        </p:par>
                        <p:par>
                          <p:cTn id="56" fill="hold">
                            <p:stCondLst>
                              <p:cond delay="7000"/>
                            </p:stCondLst>
                            <p:childTnLst>
                              <p:par>
                                <p:cTn id="57" presetID="10" presetClass="entr" presetSubtype="0" fill="hold" nodeType="afterEffect">
                                  <p:stCondLst>
                                    <p:cond delay="0"/>
                                  </p:stCondLst>
                                  <p:childTnLst>
                                    <p:set>
                                      <p:cBhvr>
                                        <p:cTn id="58" dur="1" fill="hold">
                                          <p:stCondLst>
                                            <p:cond delay="0"/>
                                          </p:stCondLst>
                                        </p:cTn>
                                        <p:tgtEl>
                                          <p:spTgt spid="8">
                                            <p:txEl>
                                              <p:pRg st="2" end="2"/>
                                            </p:txEl>
                                          </p:spTgt>
                                        </p:tgtEl>
                                        <p:attrNameLst>
                                          <p:attrName>style.visibility</p:attrName>
                                        </p:attrNameLst>
                                      </p:cBhvr>
                                      <p:to>
                                        <p:strVal val="visible"/>
                                      </p:to>
                                    </p:set>
                                    <p:animEffect transition="in" filter="fade">
                                      <p:cBhvr>
                                        <p:cTn id="59" dur="500"/>
                                        <p:tgtEl>
                                          <p:spTgt spid="8">
                                            <p:txEl>
                                              <p:pRg st="2" end="2"/>
                                            </p:txEl>
                                          </p:spTgt>
                                        </p:tgtEl>
                                      </p:cBhvr>
                                    </p:animEffect>
                                  </p:childTnLst>
                                </p:cTn>
                              </p:par>
                            </p:childTnLst>
                          </p:cTn>
                        </p:par>
                        <p:par>
                          <p:cTn id="60" fill="hold">
                            <p:stCondLst>
                              <p:cond delay="7500"/>
                            </p:stCondLst>
                            <p:childTnLst>
                              <p:par>
                                <p:cTn id="61" presetID="10" presetClass="entr" presetSubtype="0" fill="hold" nodeType="after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animEffect transition="in" filter="fade">
                                      <p:cBhvr>
                                        <p:cTn id="63" dur="500"/>
                                        <p:tgtEl>
                                          <p:spTgt spid="8">
                                            <p:txEl>
                                              <p:pRg st="3" end="3"/>
                                            </p:txEl>
                                          </p:spTgt>
                                        </p:tgtEl>
                                      </p:cBhvr>
                                    </p:animEffect>
                                  </p:childTnLst>
                                </p:cTn>
                              </p:par>
                            </p:childTnLst>
                          </p:cTn>
                        </p:par>
                        <p:par>
                          <p:cTn id="64" fill="hold">
                            <p:stCondLst>
                              <p:cond delay="8000"/>
                            </p:stCondLst>
                            <p:childTnLst>
                              <p:par>
                                <p:cTn id="65" presetID="10" presetClass="entr" presetSubtype="0" fill="hold" nodeType="after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animEffect transition="in" filter="fade">
                                      <p:cBhvr>
                                        <p:cTn id="67" dur="500"/>
                                        <p:tgtEl>
                                          <p:spTgt spid="8">
                                            <p:txEl>
                                              <p:pRg st="4" end="4"/>
                                            </p:txEl>
                                          </p:spTgt>
                                        </p:tgtEl>
                                      </p:cBhvr>
                                    </p:animEffect>
                                  </p:childTnLst>
                                </p:cTn>
                              </p:par>
                            </p:childTnLst>
                          </p:cTn>
                        </p:par>
                        <p:par>
                          <p:cTn id="68" fill="hold">
                            <p:stCondLst>
                              <p:cond delay="8500"/>
                            </p:stCondLst>
                            <p:childTnLst>
                              <p:par>
                                <p:cTn id="69" presetID="10" presetClass="entr" presetSubtype="0" fill="hold" nodeType="afterEffect">
                                  <p:stCondLst>
                                    <p:cond delay="0"/>
                                  </p:stCondLst>
                                  <p:childTnLst>
                                    <p:set>
                                      <p:cBhvr>
                                        <p:cTn id="70" dur="1" fill="hold">
                                          <p:stCondLst>
                                            <p:cond delay="0"/>
                                          </p:stCondLst>
                                        </p:cTn>
                                        <p:tgtEl>
                                          <p:spTgt spid="8">
                                            <p:txEl>
                                              <p:pRg st="5" end="5"/>
                                            </p:txEl>
                                          </p:spTgt>
                                        </p:tgtEl>
                                        <p:attrNameLst>
                                          <p:attrName>style.visibility</p:attrName>
                                        </p:attrNameLst>
                                      </p:cBhvr>
                                      <p:to>
                                        <p:strVal val="visible"/>
                                      </p:to>
                                    </p:set>
                                    <p:animEffect transition="in" filter="fade">
                                      <p:cBhvr>
                                        <p:cTn id="71" dur="500"/>
                                        <p:tgtEl>
                                          <p:spTgt spid="8">
                                            <p:txEl>
                                              <p:pRg st="5" end="5"/>
                                            </p:txEl>
                                          </p:spTgt>
                                        </p:tgtEl>
                                      </p:cBhvr>
                                    </p:animEffect>
                                  </p:childTnLst>
                                </p:cTn>
                              </p:par>
                            </p:childTnLst>
                          </p:cTn>
                        </p:par>
                        <p:par>
                          <p:cTn id="72" fill="hold">
                            <p:stCondLst>
                              <p:cond delay="9000"/>
                            </p:stCondLst>
                            <p:childTnLst>
                              <p:par>
                                <p:cTn id="73" presetID="10" presetClass="entr" presetSubtype="0" fill="hold" nodeType="afterEffect">
                                  <p:stCondLst>
                                    <p:cond delay="0"/>
                                  </p:stCondLst>
                                  <p:childTnLst>
                                    <p:set>
                                      <p:cBhvr>
                                        <p:cTn id="74" dur="1" fill="hold">
                                          <p:stCondLst>
                                            <p:cond delay="0"/>
                                          </p:stCondLst>
                                        </p:cTn>
                                        <p:tgtEl>
                                          <p:spTgt spid="8">
                                            <p:txEl>
                                              <p:pRg st="6" end="6"/>
                                            </p:txEl>
                                          </p:spTgt>
                                        </p:tgtEl>
                                        <p:attrNameLst>
                                          <p:attrName>style.visibility</p:attrName>
                                        </p:attrNameLst>
                                      </p:cBhvr>
                                      <p:to>
                                        <p:strVal val="visible"/>
                                      </p:to>
                                    </p:set>
                                    <p:animEffect transition="in" filter="fade">
                                      <p:cBhvr>
                                        <p:cTn id="75" dur="500"/>
                                        <p:tgtEl>
                                          <p:spTgt spid="8">
                                            <p:txEl>
                                              <p:pRg st="6" end="6"/>
                                            </p:txEl>
                                          </p:spTgt>
                                        </p:tgtEl>
                                      </p:cBhvr>
                                    </p:animEffect>
                                  </p:childTnLst>
                                </p:cTn>
                              </p:par>
                            </p:childTnLst>
                          </p:cTn>
                        </p:par>
                        <p:par>
                          <p:cTn id="76" fill="hold">
                            <p:stCondLst>
                              <p:cond delay="9500"/>
                            </p:stCondLst>
                            <p:childTnLst>
                              <p:par>
                                <p:cTn id="77" presetID="10" presetClass="entr" presetSubtype="0" fill="hold" nodeType="afterEffect">
                                  <p:stCondLst>
                                    <p:cond delay="0"/>
                                  </p:stCondLst>
                                  <p:childTnLst>
                                    <p:set>
                                      <p:cBhvr>
                                        <p:cTn id="78" dur="1" fill="hold">
                                          <p:stCondLst>
                                            <p:cond delay="0"/>
                                          </p:stCondLst>
                                        </p:cTn>
                                        <p:tgtEl>
                                          <p:spTgt spid="8">
                                            <p:txEl>
                                              <p:pRg st="7" end="7"/>
                                            </p:txEl>
                                          </p:spTgt>
                                        </p:tgtEl>
                                        <p:attrNameLst>
                                          <p:attrName>style.visibility</p:attrName>
                                        </p:attrNameLst>
                                      </p:cBhvr>
                                      <p:to>
                                        <p:strVal val="visible"/>
                                      </p:to>
                                    </p:set>
                                    <p:animEffect transition="in" filter="fade">
                                      <p:cBhvr>
                                        <p:cTn id="79" dur="500"/>
                                        <p:tgtEl>
                                          <p:spTgt spid="8">
                                            <p:txEl>
                                              <p:pRg st="7" end="7"/>
                                            </p:txEl>
                                          </p:spTgt>
                                        </p:tgtEl>
                                      </p:cBhvr>
                                    </p:animEffect>
                                  </p:childTnLst>
                                </p:cTn>
                              </p:par>
                            </p:childTnLst>
                          </p:cTn>
                        </p:par>
                        <p:par>
                          <p:cTn id="80" fill="hold">
                            <p:stCondLst>
                              <p:cond delay="10000"/>
                            </p:stCondLst>
                            <p:childTnLst>
                              <p:par>
                                <p:cTn id="81" presetID="10" presetClass="entr" presetSubtype="0" fill="hold" nodeType="afterEffect">
                                  <p:stCondLst>
                                    <p:cond delay="0"/>
                                  </p:stCondLst>
                                  <p:childTnLst>
                                    <p:set>
                                      <p:cBhvr>
                                        <p:cTn id="82" dur="1" fill="hold">
                                          <p:stCondLst>
                                            <p:cond delay="0"/>
                                          </p:stCondLst>
                                        </p:cTn>
                                        <p:tgtEl>
                                          <p:spTgt spid="8">
                                            <p:txEl>
                                              <p:pRg st="8" end="8"/>
                                            </p:txEl>
                                          </p:spTgt>
                                        </p:tgtEl>
                                        <p:attrNameLst>
                                          <p:attrName>style.visibility</p:attrName>
                                        </p:attrNameLst>
                                      </p:cBhvr>
                                      <p:to>
                                        <p:strVal val="visible"/>
                                      </p:to>
                                    </p:set>
                                    <p:animEffect transition="in" filter="fade">
                                      <p:cBhvr>
                                        <p:cTn id="83" dur="500"/>
                                        <p:tgtEl>
                                          <p:spTgt spid="8">
                                            <p:txEl>
                                              <p:pRg st="8" end="8"/>
                                            </p:txEl>
                                          </p:spTgt>
                                        </p:tgtEl>
                                      </p:cBhvr>
                                    </p:animEffect>
                                  </p:childTnLst>
                                </p:cTn>
                              </p:par>
                            </p:childTnLst>
                          </p:cTn>
                        </p:par>
                        <p:par>
                          <p:cTn id="84" fill="hold">
                            <p:stCondLst>
                              <p:cond delay="10500"/>
                            </p:stCondLst>
                            <p:childTnLst>
                              <p:par>
                                <p:cTn id="85" presetID="10" presetClass="entr" presetSubtype="0" fill="hold" nodeType="afterEffect">
                                  <p:stCondLst>
                                    <p:cond delay="0"/>
                                  </p:stCondLst>
                                  <p:childTnLst>
                                    <p:set>
                                      <p:cBhvr>
                                        <p:cTn id="86" dur="1" fill="hold">
                                          <p:stCondLst>
                                            <p:cond delay="0"/>
                                          </p:stCondLst>
                                        </p:cTn>
                                        <p:tgtEl>
                                          <p:spTgt spid="8">
                                            <p:txEl>
                                              <p:pRg st="9" end="9"/>
                                            </p:txEl>
                                          </p:spTgt>
                                        </p:tgtEl>
                                        <p:attrNameLst>
                                          <p:attrName>style.visibility</p:attrName>
                                        </p:attrNameLst>
                                      </p:cBhvr>
                                      <p:to>
                                        <p:strVal val="visible"/>
                                      </p:to>
                                    </p:set>
                                    <p:animEffect transition="in" filter="fade">
                                      <p:cBhvr>
                                        <p:cTn id="87"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Text Box 3"/>
          <p:cNvSpPr txBox="1">
            <a:spLocks noChangeArrowheads="1"/>
          </p:cNvSpPr>
          <p:nvPr/>
        </p:nvSpPr>
        <p:spPr bwMode="auto">
          <a:xfrm>
            <a:off x="4469236" y="1828800"/>
            <a:ext cx="446923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a:t>Where We Serve</a:t>
            </a:r>
          </a:p>
        </p:txBody>
      </p:sp>
      <p:pic>
        <p:nvPicPr>
          <p:cNvPr id="94214" name="Picture 6" descr="crook_id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898" y="3124200"/>
            <a:ext cx="3047206"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15" name="Picture 7" descr="deschutes_id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118" y="3810000"/>
            <a:ext cx="2844059"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216" name="Picture 8" descr="jefferson_idx"/>
          <p:cNvPicPr>
            <a:picLocks noChangeAspect="1" noChangeArrowheads="1"/>
          </p:cNvPicPr>
          <p:nvPr/>
        </p:nvPicPr>
        <p:blipFill>
          <a:blip r:embed="rId5">
            <a:extLst>
              <a:ext uri="{28A0092B-C50C-407E-A947-70E740481C1C}">
                <a14:useLocalDpi xmlns:a14="http://schemas.microsoft.com/office/drawing/2010/main" val="0"/>
              </a:ext>
            </a:extLst>
          </a:blip>
          <a:srcRect t="10715" b="8928"/>
          <a:stretch>
            <a:fillRect/>
          </a:stretch>
        </p:blipFill>
        <p:spPr bwMode="auto">
          <a:xfrm>
            <a:off x="5688118" y="2590800"/>
            <a:ext cx="2640912"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Text Box 10"/>
          <p:cNvSpPr txBox="1">
            <a:spLocks noChangeArrowheads="1"/>
          </p:cNvSpPr>
          <p:nvPr/>
        </p:nvSpPr>
        <p:spPr bwMode="auto">
          <a:xfrm>
            <a:off x="1523605" y="5400676"/>
            <a:ext cx="7776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r>
              <a:rPr lang="en-US" altLang="en-US" sz="1800" dirty="0">
                <a:latin typeface="Arial" charset="0"/>
              </a:rPr>
              <a:t>Deschutes County:	Population: </a:t>
            </a:r>
            <a:r>
              <a:rPr lang="en-US" altLang="en-US" sz="1800" dirty="0" smtClean="0">
                <a:latin typeface="Arial" charset="0"/>
              </a:rPr>
              <a:t>197,692</a:t>
            </a:r>
            <a:r>
              <a:rPr lang="en-US" altLang="en-US" sz="1800" dirty="0">
                <a:latin typeface="Arial" charset="0"/>
              </a:rPr>
              <a:t>	Square Miles: 3,055</a:t>
            </a:r>
          </a:p>
          <a:p>
            <a:pPr eaLnBrk="1" hangingPunct="1">
              <a:spcBef>
                <a:spcPct val="0"/>
              </a:spcBef>
              <a:buClrTx/>
              <a:buSzTx/>
              <a:buFontTx/>
              <a:buNone/>
            </a:pPr>
            <a:r>
              <a:rPr lang="en-US" altLang="en-US" sz="1800" dirty="0">
                <a:latin typeface="Arial" charset="0"/>
              </a:rPr>
              <a:t>Crook County:		Population:   </a:t>
            </a:r>
            <a:r>
              <a:rPr lang="en-US" altLang="en-US" sz="1800" dirty="0" smtClean="0">
                <a:latin typeface="Arial" charset="0"/>
              </a:rPr>
              <a:t>24,404</a:t>
            </a:r>
            <a:r>
              <a:rPr lang="en-US" altLang="en-US" sz="1800" dirty="0">
                <a:latin typeface="Arial" charset="0"/>
              </a:rPr>
              <a:t>	Square Miles: 2,987</a:t>
            </a:r>
          </a:p>
          <a:p>
            <a:pPr eaLnBrk="1" hangingPunct="1">
              <a:spcBef>
                <a:spcPct val="0"/>
              </a:spcBef>
              <a:buClrTx/>
              <a:buSzTx/>
              <a:buFontTx/>
              <a:buNone/>
            </a:pPr>
            <a:r>
              <a:rPr lang="en-US" altLang="en-US" sz="1800" dirty="0">
                <a:latin typeface="Arial" charset="0"/>
              </a:rPr>
              <a:t>Jefferson County:		Population:   </a:t>
            </a:r>
            <a:r>
              <a:rPr lang="en-US" altLang="en-US" sz="1800" dirty="0" smtClean="0">
                <a:latin typeface="Arial" charset="0"/>
              </a:rPr>
              <a:t>24,658</a:t>
            </a:r>
            <a:r>
              <a:rPr lang="en-US" altLang="en-US" sz="1800" dirty="0">
                <a:latin typeface="Arial" charset="0"/>
              </a:rPr>
              <a:t>	Square Miles: 1,791</a:t>
            </a:r>
          </a:p>
        </p:txBody>
      </p:sp>
      <p:sp>
        <p:nvSpPr>
          <p:cNvPr id="94219" name="Text Box 11"/>
          <p:cNvSpPr txBox="1">
            <a:spLocks noChangeArrowheads="1"/>
          </p:cNvSpPr>
          <p:nvPr/>
        </p:nvSpPr>
        <p:spPr bwMode="auto">
          <a:xfrm>
            <a:off x="5383398" y="6477000"/>
            <a:ext cx="1781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r>
              <a:rPr lang="en-US" altLang="en-US" sz="800" dirty="0">
                <a:latin typeface="Arial" charset="0"/>
              </a:rPr>
              <a:t>* U.S. Census Bureau </a:t>
            </a:r>
            <a:r>
              <a:rPr lang="en-US" altLang="en-US" sz="800" dirty="0" smtClean="0">
                <a:latin typeface="Arial" charset="0"/>
              </a:rPr>
              <a:t>July 1, </a:t>
            </a:r>
            <a:r>
              <a:rPr lang="en-US" altLang="en-US" sz="800" dirty="0" smtClean="0">
                <a:latin typeface="Arial" charset="0"/>
              </a:rPr>
              <a:t>2019</a:t>
            </a:r>
            <a:endParaRPr lang="en-US" altLang="en-US" sz="1800" dirty="0">
              <a:latin typeface="Arial" charset="0"/>
            </a:endParaRPr>
          </a:p>
        </p:txBody>
      </p:sp>
      <p:pic>
        <p:nvPicPr>
          <p:cNvPr id="94221" name="Picture 13"/>
          <p:cNvPicPr>
            <a:picLocks noChangeAspect="1" noChangeArrowheads="1"/>
          </p:cNvPicPr>
          <p:nvPr/>
        </p:nvPicPr>
        <p:blipFill>
          <a:blip r:embed="rId6">
            <a:extLst>
              <a:ext uri="{28A0092B-C50C-407E-A947-70E740481C1C}">
                <a14:useLocalDpi xmlns:a14="http://schemas.microsoft.com/office/drawing/2010/main" val="0"/>
              </a:ext>
            </a:extLst>
          </a:blip>
          <a:srcRect b="20137"/>
          <a:stretch>
            <a:fillRect/>
          </a:stretch>
        </p:blipFill>
        <p:spPr bwMode="auto">
          <a:xfrm>
            <a:off x="406294" y="2590800"/>
            <a:ext cx="4469236"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351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fade">
                                      <p:cBhvr>
                                        <p:cTn id="7" dur="1000"/>
                                        <p:tgtEl>
                                          <p:spTgt spid="94211"/>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94221"/>
                                        </p:tgtEl>
                                        <p:attrNameLst>
                                          <p:attrName>style.visibility</p:attrName>
                                        </p:attrNameLst>
                                      </p:cBhvr>
                                      <p:to>
                                        <p:strVal val="visible"/>
                                      </p:to>
                                    </p:set>
                                    <p:animEffect transition="in" filter="fade">
                                      <p:cBhvr>
                                        <p:cTn id="11" dur="1000"/>
                                        <p:tgtEl>
                                          <p:spTgt spid="94221"/>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94218">
                                            <p:txEl>
                                              <p:pRg st="0" end="0"/>
                                            </p:txEl>
                                          </p:spTgt>
                                        </p:tgtEl>
                                        <p:attrNameLst>
                                          <p:attrName>style.visibility</p:attrName>
                                        </p:attrNameLst>
                                      </p:cBhvr>
                                      <p:to>
                                        <p:strVal val="visible"/>
                                      </p:to>
                                    </p:set>
                                    <p:animEffect transition="in" filter="fade">
                                      <p:cBhvr>
                                        <p:cTn id="15" dur="1000"/>
                                        <p:tgtEl>
                                          <p:spTgt spid="94218">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4215"/>
                                        </p:tgtEl>
                                        <p:attrNameLst>
                                          <p:attrName>style.visibility</p:attrName>
                                        </p:attrNameLst>
                                      </p:cBhvr>
                                      <p:to>
                                        <p:strVal val="visible"/>
                                      </p:to>
                                    </p:set>
                                    <p:animEffect transition="in" filter="fade">
                                      <p:cBhvr>
                                        <p:cTn id="18" dur="1000"/>
                                        <p:tgtEl>
                                          <p:spTgt spid="94215"/>
                                        </p:tgtEl>
                                      </p:cBhvr>
                                    </p:animEffect>
                                  </p:childTnLst>
                                </p:cTn>
                              </p:par>
                            </p:childTnLst>
                          </p:cTn>
                        </p:par>
                        <p:par>
                          <p:cTn id="19" fill="hold" nodeType="afterGroup">
                            <p:stCondLst>
                              <p:cond delay="3000"/>
                            </p:stCondLst>
                            <p:childTnLst>
                              <p:par>
                                <p:cTn id="20" presetID="10" presetClass="entr" presetSubtype="0" fill="hold" nodeType="after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fade">
                                      <p:cBhvr>
                                        <p:cTn id="22" dur="1000"/>
                                        <p:tgtEl>
                                          <p:spTgt spid="94218">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4214"/>
                                        </p:tgtEl>
                                        <p:attrNameLst>
                                          <p:attrName>style.visibility</p:attrName>
                                        </p:attrNameLst>
                                      </p:cBhvr>
                                      <p:to>
                                        <p:strVal val="visible"/>
                                      </p:to>
                                    </p:set>
                                    <p:animEffect transition="in" filter="fade">
                                      <p:cBhvr>
                                        <p:cTn id="25" dur="1000"/>
                                        <p:tgtEl>
                                          <p:spTgt spid="94214"/>
                                        </p:tgtEl>
                                      </p:cBhvr>
                                    </p:animEffect>
                                  </p:childTnLst>
                                </p:cTn>
                              </p:par>
                            </p:childTnLst>
                          </p:cTn>
                        </p:par>
                        <p:par>
                          <p:cTn id="26" fill="hold" nodeType="afterGroup">
                            <p:stCondLst>
                              <p:cond delay="4000"/>
                            </p:stCondLst>
                            <p:childTnLst>
                              <p:par>
                                <p:cTn id="27" presetID="10" presetClass="entr" presetSubtype="0" fill="hold" nodeType="afterEffect">
                                  <p:stCondLst>
                                    <p:cond delay="0"/>
                                  </p:stCondLst>
                                  <p:childTnLst>
                                    <p:set>
                                      <p:cBhvr>
                                        <p:cTn id="28" dur="1" fill="hold">
                                          <p:stCondLst>
                                            <p:cond delay="0"/>
                                          </p:stCondLst>
                                        </p:cTn>
                                        <p:tgtEl>
                                          <p:spTgt spid="94218">
                                            <p:txEl>
                                              <p:pRg st="2" end="2"/>
                                            </p:txEl>
                                          </p:spTgt>
                                        </p:tgtEl>
                                        <p:attrNameLst>
                                          <p:attrName>style.visibility</p:attrName>
                                        </p:attrNameLst>
                                      </p:cBhvr>
                                      <p:to>
                                        <p:strVal val="visible"/>
                                      </p:to>
                                    </p:set>
                                    <p:animEffect transition="in" filter="fade">
                                      <p:cBhvr>
                                        <p:cTn id="29" dur="1000"/>
                                        <p:tgtEl>
                                          <p:spTgt spid="94218">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94216"/>
                                        </p:tgtEl>
                                        <p:attrNameLst>
                                          <p:attrName>style.visibility</p:attrName>
                                        </p:attrNameLst>
                                      </p:cBhvr>
                                      <p:to>
                                        <p:strVal val="visible"/>
                                      </p:to>
                                    </p:set>
                                    <p:animEffect transition="in" filter="fade">
                                      <p:cBhvr>
                                        <p:cTn id="32" dur="1000"/>
                                        <p:tgtEl>
                                          <p:spTgt spid="94216"/>
                                        </p:tgtEl>
                                      </p:cBhvr>
                                    </p:animEffect>
                                  </p:childTnLst>
                                </p:cTn>
                              </p:par>
                            </p:childTnLst>
                          </p:cTn>
                        </p:par>
                        <p:par>
                          <p:cTn id="33" fill="hold" nodeType="afterGroup">
                            <p:stCondLst>
                              <p:cond delay="5000"/>
                            </p:stCondLst>
                            <p:childTnLst>
                              <p:par>
                                <p:cTn id="34" presetID="10" presetClass="entr" presetSubtype="0" fill="hold" grpId="0" nodeType="afterEffect">
                                  <p:stCondLst>
                                    <p:cond delay="0"/>
                                  </p:stCondLst>
                                  <p:childTnLst>
                                    <p:set>
                                      <p:cBhvr>
                                        <p:cTn id="35" dur="1" fill="hold">
                                          <p:stCondLst>
                                            <p:cond delay="0"/>
                                          </p:stCondLst>
                                        </p:cTn>
                                        <p:tgtEl>
                                          <p:spTgt spid="94219"/>
                                        </p:tgtEl>
                                        <p:attrNameLst>
                                          <p:attrName>style.visibility</p:attrName>
                                        </p:attrNameLst>
                                      </p:cBhvr>
                                      <p:to>
                                        <p:strVal val="visible"/>
                                      </p:to>
                                    </p:set>
                                    <p:animEffect transition="in" filter="fade">
                                      <p:cBhvr>
                                        <p:cTn id="36" dur="1000"/>
                                        <p:tgtEl>
                                          <p:spTgt spid="94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ext Box 3"/>
          <p:cNvSpPr txBox="1">
            <a:spLocks noChangeArrowheads="1"/>
          </p:cNvSpPr>
          <p:nvPr/>
        </p:nvSpPr>
        <p:spPr bwMode="auto">
          <a:xfrm>
            <a:off x="2837513" y="2006025"/>
            <a:ext cx="6457299" cy="584775"/>
          </a:xfrm>
          <a:prstGeom prst="rect">
            <a:avLst/>
          </a:prstGeom>
          <a:noFill/>
          <a:ln w="9525">
            <a:noFill/>
            <a:miter lim="800000"/>
            <a:headEnd/>
            <a:tailEnd/>
          </a:ln>
        </p:spPr>
        <p:txBody>
          <a:bodyPr wrap="square">
            <a:spAutoFit/>
          </a:bodyPr>
          <a:lstStyle/>
          <a:p>
            <a:pPr algn="ctr">
              <a:spcBef>
                <a:spcPct val="50000"/>
              </a:spcBef>
              <a:defRPr/>
            </a:pPr>
            <a:r>
              <a:rPr lang="en-US" sz="3200" b="1" dirty="0">
                <a:effectLst>
                  <a:outerShdw blurRad="38100" dist="38100" dir="2700000" algn="tl">
                    <a:srgbClr val="000000">
                      <a:alpha val="43137"/>
                    </a:srgbClr>
                  </a:outerShdw>
                </a:effectLst>
                <a:latin typeface="Tahoma" pitchFamily="34" charset="0"/>
              </a:rPr>
              <a:t>Law Enforcement We Serve</a:t>
            </a:r>
          </a:p>
        </p:txBody>
      </p:sp>
      <p:sp>
        <p:nvSpPr>
          <p:cNvPr id="95238" name="Rectangle 6"/>
          <p:cNvSpPr>
            <a:spLocks noChangeArrowheads="1"/>
          </p:cNvSpPr>
          <p:nvPr/>
        </p:nvSpPr>
        <p:spPr bwMode="auto">
          <a:xfrm>
            <a:off x="150812" y="2936530"/>
            <a:ext cx="5814827" cy="2554545"/>
          </a:xfrm>
          <a:prstGeom prst="rect">
            <a:avLst/>
          </a:prstGeom>
          <a:noFill/>
          <a:ln w="9525">
            <a:noFill/>
            <a:miter lim="800000"/>
            <a:headEnd/>
            <a:tailEnd/>
          </a:ln>
        </p:spPr>
        <p:txBody>
          <a:bodyPr wrap="square" anchor="ctr">
            <a:spAutoFit/>
          </a:bodyPr>
          <a:lstStyle/>
          <a:p>
            <a:pPr algn="ctr" eaLnBrk="1" hangingPunct="1">
              <a:defRPr/>
            </a:pPr>
            <a:r>
              <a:rPr lang="en-US" sz="2000" b="1" dirty="0">
                <a:effectLst>
                  <a:outerShdw blurRad="38100" dist="38100" dir="2700000" algn="tl">
                    <a:srgbClr val="000000"/>
                  </a:outerShdw>
                </a:effectLst>
                <a:latin typeface="Arial" charset="0"/>
              </a:rPr>
              <a:t>Bend Police Department </a:t>
            </a:r>
          </a:p>
          <a:p>
            <a:pPr algn="ctr" eaLnBrk="1" hangingPunct="1">
              <a:defRPr/>
            </a:pPr>
            <a:r>
              <a:rPr lang="en-US" sz="2000" b="1" dirty="0">
                <a:effectLst>
                  <a:outerShdw blurRad="38100" dist="38100" dir="2700000" algn="tl">
                    <a:srgbClr val="000000"/>
                  </a:outerShdw>
                </a:effectLst>
                <a:latin typeface="Arial" charset="0"/>
              </a:rPr>
              <a:t>Black Butte Police Department</a:t>
            </a:r>
          </a:p>
          <a:p>
            <a:pPr algn="ctr" eaLnBrk="1" hangingPunct="1">
              <a:defRPr/>
            </a:pPr>
            <a:r>
              <a:rPr lang="en-US" sz="2000" b="1" dirty="0">
                <a:effectLst>
                  <a:outerShdw blurRad="38100" dist="38100" dir="2700000" algn="tl">
                    <a:srgbClr val="000000"/>
                  </a:outerShdw>
                </a:effectLst>
                <a:latin typeface="Arial" charset="0"/>
              </a:rPr>
              <a:t>Crook County Search &amp; Rescue </a:t>
            </a:r>
          </a:p>
          <a:p>
            <a:pPr algn="ctr" eaLnBrk="1" hangingPunct="1">
              <a:defRPr/>
            </a:pPr>
            <a:r>
              <a:rPr lang="en-US" sz="2000" b="1" dirty="0">
                <a:effectLst>
                  <a:outerShdw blurRad="38100" dist="38100" dir="2700000" algn="tl">
                    <a:srgbClr val="000000"/>
                  </a:outerShdw>
                </a:effectLst>
                <a:latin typeface="Arial" charset="0"/>
              </a:rPr>
              <a:t>Crook County Sheriff Office </a:t>
            </a:r>
          </a:p>
          <a:p>
            <a:pPr algn="ctr" eaLnBrk="1" hangingPunct="1">
              <a:defRPr/>
            </a:pPr>
            <a:r>
              <a:rPr lang="en-US" sz="2000" b="1" dirty="0">
                <a:effectLst>
                  <a:outerShdw blurRad="38100" dist="38100" dir="2700000" algn="tl">
                    <a:srgbClr val="000000"/>
                  </a:outerShdw>
                </a:effectLst>
                <a:latin typeface="Arial" charset="0"/>
              </a:rPr>
              <a:t>Deschutes County 911 Dispatch</a:t>
            </a:r>
          </a:p>
          <a:p>
            <a:pPr algn="ctr" eaLnBrk="1" hangingPunct="1">
              <a:defRPr/>
            </a:pPr>
            <a:r>
              <a:rPr lang="en-US" sz="2000" b="1" dirty="0">
                <a:effectLst>
                  <a:outerShdw blurRad="38100" dist="38100" dir="2700000" algn="tl">
                    <a:srgbClr val="000000"/>
                  </a:outerShdw>
                </a:effectLst>
                <a:latin typeface="Arial" charset="0"/>
              </a:rPr>
              <a:t>Deschutes County Adult Parole &amp; Probation</a:t>
            </a:r>
          </a:p>
          <a:p>
            <a:pPr algn="ctr" eaLnBrk="1" hangingPunct="1">
              <a:defRPr/>
            </a:pPr>
            <a:r>
              <a:rPr lang="en-US" sz="2000" b="1" dirty="0">
                <a:effectLst>
                  <a:outerShdw blurRad="38100" dist="38100" dir="2700000" algn="tl">
                    <a:srgbClr val="000000"/>
                  </a:outerShdw>
                </a:effectLst>
                <a:latin typeface="Arial" charset="0"/>
              </a:rPr>
              <a:t>Deschutes County Search &amp; Rescue</a:t>
            </a:r>
          </a:p>
          <a:p>
            <a:pPr algn="ctr" eaLnBrk="1" hangingPunct="1">
              <a:defRPr/>
            </a:pPr>
            <a:r>
              <a:rPr lang="en-US" sz="2000" b="1" dirty="0">
                <a:effectLst>
                  <a:outerShdw blurRad="38100" dist="38100" dir="2700000" algn="tl">
                    <a:srgbClr val="000000"/>
                  </a:outerShdw>
                </a:effectLst>
                <a:latin typeface="Arial" charset="0"/>
              </a:rPr>
              <a:t>Deschutes County Sheriff </a:t>
            </a:r>
            <a:r>
              <a:rPr lang="en-US" sz="2000" b="1" dirty="0" smtClean="0">
                <a:effectLst>
                  <a:outerShdw blurRad="38100" dist="38100" dir="2700000" algn="tl">
                    <a:srgbClr val="000000"/>
                  </a:outerShdw>
                </a:effectLst>
                <a:latin typeface="Arial" charset="0"/>
              </a:rPr>
              <a:t>Office</a:t>
            </a:r>
            <a:endParaRPr lang="en-US" sz="2000" b="1" dirty="0">
              <a:effectLst>
                <a:outerShdw blurRad="38100" dist="38100" dir="2700000" algn="tl">
                  <a:srgbClr val="000000"/>
                </a:outerShdw>
              </a:effectLst>
              <a:latin typeface="Arial" charset="0"/>
            </a:endParaRPr>
          </a:p>
        </p:txBody>
      </p:sp>
      <p:sp>
        <p:nvSpPr>
          <p:cNvPr id="18" name="Rectangle 6"/>
          <p:cNvSpPr>
            <a:spLocks noChangeArrowheads="1"/>
          </p:cNvSpPr>
          <p:nvPr/>
        </p:nvSpPr>
        <p:spPr bwMode="auto">
          <a:xfrm>
            <a:off x="5918385" y="2948652"/>
            <a:ext cx="6195827" cy="2554545"/>
          </a:xfrm>
          <a:prstGeom prst="rect">
            <a:avLst/>
          </a:prstGeom>
          <a:noFill/>
          <a:ln w="9525">
            <a:noFill/>
            <a:miter lim="800000"/>
            <a:headEnd/>
            <a:tailEnd/>
          </a:ln>
        </p:spPr>
        <p:txBody>
          <a:bodyPr wrap="square" anchor="ctr">
            <a:spAutoFit/>
          </a:bodyPr>
          <a:lstStyle/>
          <a:p>
            <a:pPr algn="ctr" eaLnBrk="1" hangingPunct="1">
              <a:defRPr/>
            </a:pPr>
            <a:r>
              <a:rPr lang="en-US" sz="2000" b="1" dirty="0" smtClean="0">
                <a:effectLst>
                  <a:outerShdw blurRad="38100" dist="38100" dir="2700000" algn="tl">
                    <a:srgbClr val="000000"/>
                  </a:outerShdw>
                </a:effectLst>
                <a:latin typeface="Arial" charset="0"/>
              </a:rPr>
              <a:t>Jefferson County Search &amp; Rescue </a:t>
            </a:r>
          </a:p>
          <a:p>
            <a:pPr algn="ctr" eaLnBrk="1" hangingPunct="1">
              <a:defRPr/>
            </a:pPr>
            <a:r>
              <a:rPr lang="en-US" sz="2000" b="1" dirty="0" smtClean="0">
                <a:effectLst>
                  <a:outerShdw blurRad="38100" dist="38100" dir="2700000" algn="tl">
                    <a:srgbClr val="000000"/>
                  </a:outerShdw>
                </a:effectLst>
                <a:latin typeface="Arial" charset="0"/>
              </a:rPr>
              <a:t>Jefferson County Sheriff Office &amp; 911 Dispatch</a:t>
            </a:r>
          </a:p>
          <a:p>
            <a:pPr algn="ctr" eaLnBrk="1" hangingPunct="1">
              <a:defRPr/>
            </a:pPr>
            <a:r>
              <a:rPr lang="en-US" sz="2000" b="1" dirty="0" smtClean="0">
                <a:effectLst>
                  <a:outerShdw blurRad="38100" dist="38100" dir="2700000" algn="tl">
                    <a:srgbClr val="000000"/>
                  </a:outerShdw>
                </a:effectLst>
                <a:latin typeface="Arial" charset="0"/>
              </a:rPr>
              <a:t>Madras Police Department</a:t>
            </a:r>
          </a:p>
          <a:p>
            <a:pPr algn="ctr" eaLnBrk="1" hangingPunct="1">
              <a:defRPr/>
            </a:pPr>
            <a:r>
              <a:rPr lang="en-US" sz="2000" b="1" dirty="0" smtClean="0">
                <a:effectLst>
                  <a:outerShdw blurRad="38100" dist="38100" dir="2700000" algn="tl">
                    <a:srgbClr val="000000"/>
                  </a:outerShdw>
                </a:effectLst>
                <a:latin typeface="Arial" charset="0"/>
              </a:rPr>
              <a:t>Oregon State Police (Central Oregon)</a:t>
            </a:r>
          </a:p>
          <a:p>
            <a:pPr algn="ctr" eaLnBrk="1" hangingPunct="1">
              <a:defRPr/>
            </a:pPr>
            <a:r>
              <a:rPr lang="en-US" sz="2000" b="1" dirty="0" smtClean="0">
                <a:effectLst>
                  <a:outerShdw blurRad="38100" dist="38100" dir="2700000" algn="tl">
                    <a:srgbClr val="000000"/>
                  </a:outerShdw>
                </a:effectLst>
                <a:latin typeface="Arial" charset="0"/>
              </a:rPr>
              <a:t>Prineville Police Department &amp; 911 Dispatch</a:t>
            </a:r>
          </a:p>
          <a:p>
            <a:pPr algn="ctr" eaLnBrk="1" hangingPunct="1">
              <a:defRPr/>
            </a:pPr>
            <a:r>
              <a:rPr lang="en-US" sz="2000" b="1" dirty="0" smtClean="0">
                <a:effectLst>
                  <a:outerShdw blurRad="38100" dist="38100" dir="2700000" algn="tl">
                    <a:srgbClr val="000000"/>
                  </a:outerShdw>
                </a:effectLst>
                <a:latin typeface="Arial" charset="0"/>
              </a:rPr>
              <a:t>Redmond Police Department </a:t>
            </a:r>
          </a:p>
          <a:p>
            <a:pPr algn="ctr" eaLnBrk="1" hangingPunct="1">
              <a:defRPr/>
            </a:pPr>
            <a:r>
              <a:rPr lang="en-US" sz="2000" b="1" dirty="0" err="1" smtClean="0">
                <a:effectLst>
                  <a:outerShdw blurRad="38100" dist="38100" dir="2700000" algn="tl">
                    <a:srgbClr val="000000"/>
                  </a:outerShdw>
                </a:effectLst>
                <a:latin typeface="Arial" charset="0"/>
              </a:rPr>
              <a:t>Sunriver</a:t>
            </a:r>
            <a:r>
              <a:rPr lang="en-US" sz="2000" b="1" dirty="0" smtClean="0">
                <a:effectLst>
                  <a:outerShdw blurRad="38100" dist="38100" dir="2700000" algn="tl">
                    <a:srgbClr val="000000"/>
                  </a:outerShdw>
                </a:effectLst>
                <a:latin typeface="Arial" charset="0"/>
              </a:rPr>
              <a:t> Police Department</a:t>
            </a:r>
          </a:p>
          <a:p>
            <a:pPr algn="ctr" eaLnBrk="1" hangingPunct="1">
              <a:defRPr/>
            </a:pPr>
            <a:r>
              <a:rPr lang="en-US" sz="2000" b="1" dirty="0" smtClean="0">
                <a:effectLst>
                  <a:outerShdw blurRad="38100" dist="38100" dir="2700000" algn="tl">
                    <a:srgbClr val="000000"/>
                  </a:outerShdw>
                </a:effectLst>
                <a:latin typeface="Arial" charset="0"/>
              </a:rPr>
              <a:t>Warm Springs Police Department &amp; 911 Dispatch</a:t>
            </a:r>
            <a:endParaRPr lang="en-US" sz="2000" b="1" dirty="0">
              <a:effectLst>
                <a:outerShdw blurRad="38100" dist="38100" dir="2700000" algn="tl">
                  <a:srgbClr val="000000"/>
                </a:outerShdw>
              </a:effectLst>
              <a:latin typeface="Arial" charset="0"/>
            </a:endParaRP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fade">
                                      <p:cBhvr>
                                        <p:cTn id="7" dur="500"/>
                                        <p:tgtEl>
                                          <p:spTgt spid="95235"/>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5238">
                                            <p:txEl>
                                              <p:pRg st="0" end="0"/>
                                            </p:txEl>
                                          </p:spTgt>
                                        </p:tgtEl>
                                        <p:attrNameLst>
                                          <p:attrName>style.visibility</p:attrName>
                                        </p:attrNameLst>
                                      </p:cBhvr>
                                      <p:to>
                                        <p:strVal val="visible"/>
                                      </p:to>
                                    </p:set>
                                    <p:animEffect transition="in" filter="fade">
                                      <p:cBhvr>
                                        <p:cTn id="11" dur="300"/>
                                        <p:tgtEl>
                                          <p:spTgt spid="95238">
                                            <p:txEl>
                                              <p:pRg st="0" end="0"/>
                                            </p:txEl>
                                          </p:spTgt>
                                        </p:tgtEl>
                                      </p:cBhvr>
                                    </p:animEffect>
                                  </p:childTnLst>
                                </p:cTn>
                              </p:par>
                            </p:childTnLst>
                          </p:cTn>
                        </p:par>
                        <p:par>
                          <p:cTn id="12" fill="hold" nodeType="afterGroup">
                            <p:stCondLst>
                              <p:cond delay="800"/>
                            </p:stCondLst>
                            <p:childTnLst>
                              <p:par>
                                <p:cTn id="13" presetID="10" presetClass="entr" presetSubtype="0" fill="hold" nodeType="afterEffect">
                                  <p:stCondLst>
                                    <p:cond delay="0"/>
                                  </p:stCondLst>
                                  <p:childTnLst>
                                    <p:set>
                                      <p:cBhvr>
                                        <p:cTn id="14" dur="1" fill="hold">
                                          <p:stCondLst>
                                            <p:cond delay="0"/>
                                          </p:stCondLst>
                                        </p:cTn>
                                        <p:tgtEl>
                                          <p:spTgt spid="95238">
                                            <p:txEl>
                                              <p:pRg st="1" end="1"/>
                                            </p:txEl>
                                          </p:spTgt>
                                        </p:tgtEl>
                                        <p:attrNameLst>
                                          <p:attrName>style.visibility</p:attrName>
                                        </p:attrNameLst>
                                      </p:cBhvr>
                                      <p:to>
                                        <p:strVal val="visible"/>
                                      </p:to>
                                    </p:set>
                                    <p:animEffect transition="in" filter="fade">
                                      <p:cBhvr>
                                        <p:cTn id="15" dur="300"/>
                                        <p:tgtEl>
                                          <p:spTgt spid="95238">
                                            <p:txEl>
                                              <p:pRg st="1" end="1"/>
                                            </p:txEl>
                                          </p:spTgt>
                                        </p:tgtEl>
                                      </p:cBhvr>
                                    </p:animEffect>
                                  </p:childTnLst>
                                </p:cTn>
                              </p:par>
                            </p:childTnLst>
                          </p:cTn>
                        </p:par>
                        <p:par>
                          <p:cTn id="16" fill="hold" nodeType="afterGroup">
                            <p:stCondLst>
                              <p:cond delay="1100"/>
                            </p:stCondLst>
                            <p:childTnLst>
                              <p:par>
                                <p:cTn id="17" presetID="10" presetClass="entr" presetSubtype="0" fill="hold" nodeType="afterEffect">
                                  <p:stCondLst>
                                    <p:cond delay="0"/>
                                  </p:stCondLst>
                                  <p:childTnLst>
                                    <p:set>
                                      <p:cBhvr>
                                        <p:cTn id="18" dur="1" fill="hold">
                                          <p:stCondLst>
                                            <p:cond delay="0"/>
                                          </p:stCondLst>
                                        </p:cTn>
                                        <p:tgtEl>
                                          <p:spTgt spid="95238">
                                            <p:txEl>
                                              <p:pRg st="2" end="2"/>
                                            </p:txEl>
                                          </p:spTgt>
                                        </p:tgtEl>
                                        <p:attrNameLst>
                                          <p:attrName>style.visibility</p:attrName>
                                        </p:attrNameLst>
                                      </p:cBhvr>
                                      <p:to>
                                        <p:strVal val="visible"/>
                                      </p:to>
                                    </p:set>
                                    <p:animEffect transition="in" filter="fade">
                                      <p:cBhvr>
                                        <p:cTn id="19" dur="300"/>
                                        <p:tgtEl>
                                          <p:spTgt spid="95238">
                                            <p:txEl>
                                              <p:pRg st="2" end="2"/>
                                            </p:txEl>
                                          </p:spTgt>
                                        </p:tgtEl>
                                      </p:cBhvr>
                                    </p:animEffect>
                                  </p:childTnLst>
                                </p:cTn>
                              </p:par>
                            </p:childTnLst>
                          </p:cTn>
                        </p:par>
                        <p:par>
                          <p:cTn id="20" fill="hold" nodeType="afterGroup">
                            <p:stCondLst>
                              <p:cond delay="1400"/>
                            </p:stCondLst>
                            <p:childTnLst>
                              <p:par>
                                <p:cTn id="21" presetID="10" presetClass="entr" presetSubtype="0" fill="hold" nodeType="afterEffect">
                                  <p:stCondLst>
                                    <p:cond delay="0"/>
                                  </p:stCondLst>
                                  <p:childTnLst>
                                    <p:set>
                                      <p:cBhvr>
                                        <p:cTn id="22" dur="1" fill="hold">
                                          <p:stCondLst>
                                            <p:cond delay="0"/>
                                          </p:stCondLst>
                                        </p:cTn>
                                        <p:tgtEl>
                                          <p:spTgt spid="95238">
                                            <p:txEl>
                                              <p:pRg st="3" end="3"/>
                                            </p:txEl>
                                          </p:spTgt>
                                        </p:tgtEl>
                                        <p:attrNameLst>
                                          <p:attrName>style.visibility</p:attrName>
                                        </p:attrNameLst>
                                      </p:cBhvr>
                                      <p:to>
                                        <p:strVal val="visible"/>
                                      </p:to>
                                    </p:set>
                                    <p:animEffect transition="in" filter="fade">
                                      <p:cBhvr>
                                        <p:cTn id="23" dur="300"/>
                                        <p:tgtEl>
                                          <p:spTgt spid="95238">
                                            <p:txEl>
                                              <p:pRg st="3" end="3"/>
                                            </p:txEl>
                                          </p:spTgt>
                                        </p:tgtEl>
                                      </p:cBhvr>
                                    </p:animEffect>
                                  </p:childTnLst>
                                </p:cTn>
                              </p:par>
                            </p:childTnLst>
                          </p:cTn>
                        </p:par>
                        <p:par>
                          <p:cTn id="24" fill="hold" nodeType="afterGroup">
                            <p:stCondLst>
                              <p:cond delay="1700"/>
                            </p:stCondLst>
                            <p:childTnLst>
                              <p:par>
                                <p:cTn id="25" presetID="10" presetClass="entr" presetSubtype="0" fill="hold" nodeType="afterEffect">
                                  <p:stCondLst>
                                    <p:cond delay="0"/>
                                  </p:stCondLst>
                                  <p:childTnLst>
                                    <p:set>
                                      <p:cBhvr>
                                        <p:cTn id="26" dur="1" fill="hold">
                                          <p:stCondLst>
                                            <p:cond delay="0"/>
                                          </p:stCondLst>
                                        </p:cTn>
                                        <p:tgtEl>
                                          <p:spTgt spid="95238">
                                            <p:txEl>
                                              <p:pRg st="4" end="4"/>
                                            </p:txEl>
                                          </p:spTgt>
                                        </p:tgtEl>
                                        <p:attrNameLst>
                                          <p:attrName>style.visibility</p:attrName>
                                        </p:attrNameLst>
                                      </p:cBhvr>
                                      <p:to>
                                        <p:strVal val="visible"/>
                                      </p:to>
                                    </p:set>
                                    <p:animEffect transition="in" filter="fade">
                                      <p:cBhvr>
                                        <p:cTn id="27" dur="300"/>
                                        <p:tgtEl>
                                          <p:spTgt spid="95238">
                                            <p:txEl>
                                              <p:pRg st="4" end="4"/>
                                            </p:txEl>
                                          </p:spTgt>
                                        </p:tgtEl>
                                      </p:cBhvr>
                                    </p:animEffect>
                                  </p:childTnLst>
                                </p:cTn>
                              </p:par>
                            </p:childTnLst>
                          </p:cTn>
                        </p:par>
                        <p:par>
                          <p:cTn id="28" fill="hold" nodeType="afterGroup">
                            <p:stCondLst>
                              <p:cond delay="2000"/>
                            </p:stCondLst>
                            <p:childTnLst>
                              <p:par>
                                <p:cTn id="29" presetID="10" presetClass="entr" presetSubtype="0" fill="hold" nodeType="afterEffect">
                                  <p:stCondLst>
                                    <p:cond delay="0"/>
                                  </p:stCondLst>
                                  <p:childTnLst>
                                    <p:set>
                                      <p:cBhvr>
                                        <p:cTn id="30" dur="1" fill="hold">
                                          <p:stCondLst>
                                            <p:cond delay="0"/>
                                          </p:stCondLst>
                                        </p:cTn>
                                        <p:tgtEl>
                                          <p:spTgt spid="95238">
                                            <p:txEl>
                                              <p:pRg st="5" end="5"/>
                                            </p:txEl>
                                          </p:spTgt>
                                        </p:tgtEl>
                                        <p:attrNameLst>
                                          <p:attrName>style.visibility</p:attrName>
                                        </p:attrNameLst>
                                      </p:cBhvr>
                                      <p:to>
                                        <p:strVal val="visible"/>
                                      </p:to>
                                    </p:set>
                                    <p:animEffect transition="in" filter="fade">
                                      <p:cBhvr>
                                        <p:cTn id="31" dur="300"/>
                                        <p:tgtEl>
                                          <p:spTgt spid="95238">
                                            <p:txEl>
                                              <p:pRg st="5" end="5"/>
                                            </p:txEl>
                                          </p:spTgt>
                                        </p:tgtEl>
                                      </p:cBhvr>
                                    </p:animEffect>
                                  </p:childTnLst>
                                </p:cTn>
                              </p:par>
                            </p:childTnLst>
                          </p:cTn>
                        </p:par>
                        <p:par>
                          <p:cTn id="32" fill="hold" nodeType="afterGroup">
                            <p:stCondLst>
                              <p:cond delay="2300"/>
                            </p:stCondLst>
                            <p:childTnLst>
                              <p:par>
                                <p:cTn id="33" presetID="10" presetClass="entr" presetSubtype="0" fill="hold" nodeType="afterEffect">
                                  <p:stCondLst>
                                    <p:cond delay="0"/>
                                  </p:stCondLst>
                                  <p:childTnLst>
                                    <p:set>
                                      <p:cBhvr>
                                        <p:cTn id="34" dur="1" fill="hold">
                                          <p:stCondLst>
                                            <p:cond delay="0"/>
                                          </p:stCondLst>
                                        </p:cTn>
                                        <p:tgtEl>
                                          <p:spTgt spid="95238">
                                            <p:txEl>
                                              <p:pRg st="6" end="6"/>
                                            </p:txEl>
                                          </p:spTgt>
                                        </p:tgtEl>
                                        <p:attrNameLst>
                                          <p:attrName>style.visibility</p:attrName>
                                        </p:attrNameLst>
                                      </p:cBhvr>
                                      <p:to>
                                        <p:strVal val="visible"/>
                                      </p:to>
                                    </p:set>
                                    <p:animEffect transition="in" filter="fade">
                                      <p:cBhvr>
                                        <p:cTn id="35" dur="300"/>
                                        <p:tgtEl>
                                          <p:spTgt spid="95238">
                                            <p:txEl>
                                              <p:pRg st="6" end="6"/>
                                            </p:txEl>
                                          </p:spTgt>
                                        </p:tgtEl>
                                      </p:cBhvr>
                                    </p:animEffect>
                                  </p:childTnLst>
                                </p:cTn>
                              </p:par>
                            </p:childTnLst>
                          </p:cTn>
                        </p:par>
                        <p:par>
                          <p:cTn id="36" fill="hold" nodeType="afterGroup">
                            <p:stCondLst>
                              <p:cond delay="2600"/>
                            </p:stCondLst>
                            <p:childTnLst>
                              <p:par>
                                <p:cTn id="37" presetID="10" presetClass="entr" presetSubtype="0" fill="hold" nodeType="afterEffect">
                                  <p:stCondLst>
                                    <p:cond delay="0"/>
                                  </p:stCondLst>
                                  <p:childTnLst>
                                    <p:set>
                                      <p:cBhvr>
                                        <p:cTn id="38" dur="1" fill="hold">
                                          <p:stCondLst>
                                            <p:cond delay="0"/>
                                          </p:stCondLst>
                                        </p:cTn>
                                        <p:tgtEl>
                                          <p:spTgt spid="95238">
                                            <p:txEl>
                                              <p:pRg st="7" end="7"/>
                                            </p:txEl>
                                          </p:spTgt>
                                        </p:tgtEl>
                                        <p:attrNameLst>
                                          <p:attrName>style.visibility</p:attrName>
                                        </p:attrNameLst>
                                      </p:cBhvr>
                                      <p:to>
                                        <p:strVal val="visible"/>
                                      </p:to>
                                    </p:set>
                                    <p:animEffect transition="in" filter="fade">
                                      <p:cBhvr>
                                        <p:cTn id="39" dur="300"/>
                                        <p:tgtEl>
                                          <p:spTgt spid="95238">
                                            <p:txEl>
                                              <p:pRg st="7" end="7"/>
                                            </p:txEl>
                                          </p:spTgt>
                                        </p:tgtEl>
                                      </p:cBhvr>
                                    </p:animEffect>
                                  </p:childTnLst>
                                </p:cTn>
                              </p:par>
                            </p:childTnLst>
                          </p:cTn>
                        </p:par>
                        <p:par>
                          <p:cTn id="40" fill="hold">
                            <p:stCondLst>
                              <p:cond delay="2900"/>
                            </p:stCondLst>
                            <p:childTnLst>
                              <p:par>
                                <p:cTn id="41" presetID="10" presetClass="entr" presetSubtype="0" fill="hold" nodeType="after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animEffect transition="in" filter="fade">
                                      <p:cBhvr>
                                        <p:cTn id="43" dur="300"/>
                                        <p:tgtEl>
                                          <p:spTgt spid="18">
                                            <p:txEl>
                                              <p:pRg st="0" end="0"/>
                                            </p:txEl>
                                          </p:spTgt>
                                        </p:tgtEl>
                                      </p:cBhvr>
                                    </p:animEffect>
                                  </p:childTnLst>
                                </p:cTn>
                              </p:par>
                            </p:childTnLst>
                          </p:cTn>
                        </p:par>
                        <p:par>
                          <p:cTn id="44" fill="hold">
                            <p:stCondLst>
                              <p:cond delay="3200"/>
                            </p:stCondLst>
                            <p:childTnLst>
                              <p:par>
                                <p:cTn id="45" presetID="10" presetClass="entr" presetSubtype="0" fill="hold" nodeType="afterEffect">
                                  <p:stCondLst>
                                    <p:cond delay="0"/>
                                  </p:stCondLst>
                                  <p:childTnLst>
                                    <p:set>
                                      <p:cBhvr>
                                        <p:cTn id="46" dur="1" fill="hold">
                                          <p:stCondLst>
                                            <p:cond delay="0"/>
                                          </p:stCondLst>
                                        </p:cTn>
                                        <p:tgtEl>
                                          <p:spTgt spid="18">
                                            <p:txEl>
                                              <p:pRg st="1" end="1"/>
                                            </p:txEl>
                                          </p:spTgt>
                                        </p:tgtEl>
                                        <p:attrNameLst>
                                          <p:attrName>style.visibility</p:attrName>
                                        </p:attrNameLst>
                                      </p:cBhvr>
                                      <p:to>
                                        <p:strVal val="visible"/>
                                      </p:to>
                                    </p:set>
                                    <p:animEffect transition="in" filter="fade">
                                      <p:cBhvr>
                                        <p:cTn id="47" dur="300"/>
                                        <p:tgtEl>
                                          <p:spTgt spid="18">
                                            <p:txEl>
                                              <p:pRg st="1" end="1"/>
                                            </p:txEl>
                                          </p:spTgt>
                                        </p:tgtEl>
                                      </p:cBhvr>
                                    </p:animEffect>
                                  </p:childTnLst>
                                </p:cTn>
                              </p:par>
                            </p:childTnLst>
                          </p:cTn>
                        </p:par>
                        <p:par>
                          <p:cTn id="48" fill="hold">
                            <p:stCondLst>
                              <p:cond delay="3500"/>
                            </p:stCondLst>
                            <p:childTnLst>
                              <p:par>
                                <p:cTn id="49" presetID="10" presetClass="entr" presetSubtype="0" fill="hold" nodeType="afterEffect">
                                  <p:stCondLst>
                                    <p:cond delay="0"/>
                                  </p:stCondLst>
                                  <p:childTnLst>
                                    <p:set>
                                      <p:cBhvr>
                                        <p:cTn id="50" dur="1" fill="hold">
                                          <p:stCondLst>
                                            <p:cond delay="0"/>
                                          </p:stCondLst>
                                        </p:cTn>
                                        <p:tgtEl>
                                          <p:spTgt spid="18">
                                            <p:txEl>
                                              <p:pRg st="2" end="2"/>
                                            </p:txEl>
                                          </p:spTgt>
                                        </p:tgtEl>
                                        <p:attrNameLst>
                                          <p:attrName>style.visibility</p:attrName>
                                        </p:attrNameLst>
                                      </p:cBhvr>
                                      <p:to>
                                        <p:strVal val="visible"/>
                                      </p:to>
                                    </p:set>
                                    <p:animEffect transition="in" filter="fade">
                                      <p:cBhvr>
                                        <p:cTn id="51" dur="300"/>
                                        <p:tgtEl>
                                          <p:spTgt spid="18">
                                            <p:txEl>
                                              <p:pRg st="2" end="2"/>
                                            </p:txEl>
                                          </p:spTgt>
                                        </p:tgtEl>
                                      </p:cBhvr>
                                    </p:animEffect>
                                  </p:childTnLst>
                                </p:cTn>
                              </p:par>
                            </p:childTnLst>
                          </p:cTn>
                        </p:par>
                        <p:par>
                          <p:cTn id="52" fill="hold">
                            <p:stCondLst>
                              <p:cond delay="3800"/>
                            </p:stCondLst>
                            <p:childTnLst>
                              <p:par>
                                <p:cTn id="53" presetID="10" presetClass="entr" presetSubtype="0" fill="hold" nodeType="afterEffect">
                                  <p:stCondLst>
                                    <p:cond delay="0"/>
                                  </p:stCondLst>
                                  <p:childTnLst>
                                    <p:set>
                                      <p:cBhvr>
                                        <p:cTn id="54" dur="1" fill="hold">
                                          <p:stCondLst>
                                            <p:cond delay="0"/>
                                          </p:stCondLst>
                                        </p:cTn>
                                        <p:tgtEl>
                                          <p:spTgt spid="18">
                                            <p:txEl>
                                              <p:pRg st="3" end="3"/>
                                            </p:txEl>
                                          </p:spTgt>
                                        </p:tgtEl>
                                        <p:attrNameLst>
                                          <p:attrName>style.visibility</p:attrName>
                                        </p:attrNameLst>
                                      </p:cBhvr>
                                      <p:to>
                                        <p:strVal val="visible"/>
                                      </p:to>
                                    </p:set>
                                    <p:animEffect transition="in" filter="fade">
                                      <p:cBhvr>
                                        <p:cTn id="55" dur="300"/>
                                        <p:tgtEl>
                                          <p:spTgt spid="18">
                                            <p:txEl>
                                              <p:pRg st="3" end="3"/>
                                            </p:txEl>
                                          </p:spTgt>
                                        </p:tgtEl>
                                      </p:cBhvr>
                                    </p:animEffect>
                                  </p:childTnLst>
                                </p:cTn>
                              </p:par>
                            </p:childTnLst>
                          </p:cTn>
                        </p:par>
                        <p:par>
                          <p:cTn id="56" fill="hold">
                            <p:stCondLst>
                              <p:cond delay="4100"/>
                            </p:stCondLst>
                            <p:childTnLst>
                              <p:par>
                                <p:cTn id="57" presetID="10" presetClass="entr" presetSubtype="0" fill="hold" nodeType="afterEffect">
                                  <p:stCondLst>
                                    <p:cond delay="0"/>
                                  </p:stCondLst>
                                  <p:childTnLst>
                                    <p:set>
                                      <p:cBhvr>
                                        <p:cTn id="58" dur="1" fill="hold">
                                          <p:stCondLst>
                                            <p:cond delay="0"/>
                                          </p:stCondLst>
                                        </p:cTn>
                                        <p:tgtEl>
                                          <p:spTgt spid="18">
                                            <p:txEl>
                                              <p:pRg st="4" end="4"/>
                                            </p:txEl>
                                          </p:spTgt>
                                        </p:tgtEl>
                                        <p:attrNameLst>
                                          <p:attrName>style.visibility</p:attrName>
                                        </p:attrNameLst>
                                      </p:cBhvr>
                                      <p:to>
                                        <p:strVal val="visible"/>
                                      </p:to>
                                    </p:set>
                                    <p:animEffect transition="in" filter="fade">
                                      <p:cBhvr>
                                        <p:cTn id="59" dur="300"/>
                                        <p:tgtEl>
                                          <p:spTgt spid="18">
                                            <p:txEl>
                                              <p:pRg st="4" end="4"/>
                                            </p:txEl>
                                          </p:spTgt>
                                        </p:tgtEl>
                                      </p:cBhvr>
                                    </p:animEffect>
                                  </p:childTnLst>
                                </p:cTn>
                              </p:par>
                            </p:childTnLst>
                          </p:cTn>
                        </p:par>
                        <p:par>
                          <p:cTn id="60" fill="hold">
                            <p:stCondLst>
                              <p:cond delay="4400"/>
                            </p:stCondLst>
                            <p:childTnLst>
                              <p:par>
                                <p:cTn id="61" presetID="10" presetClass="entr" presetSubtype="0" fill="hold" nodeType="afterEffect">
                                  <p:stCondLst>
                                    <p:cond delay="0"/>
                                  </p:stCondLst>
                                  <p:childTnLst>
                                    <p:set>
                                      <p:cBhvr>
                                        <p:cTn id="62" dur="1" fill="hold">
                                          <p:stCondLst>
                                            <p:cond delay="0"/>
                                          </p:stCondLst>
                                        </p:cTn>
                                        <p:tgtEl>
                                          <p:spTgt spid="18">
                                            <p:txEl>
                                              <p:pRg st="5" end="5"/>
                                            </p:txEl>
                                          </p:spTgt>
                                        </p:tgtEl>
                                        <p:attrNameLst>
                                          <p:attrName>style.visibility</p:attrName>
                                        </p:attrNameLst>
                                      </p:cBhvr>
                                      <p:to>
                                        <p:strVal val="visible"/>
                                      </p:to>
                                    </p:set>
                                    <p:animEffect transition="in" filter="fade">
                                      <p:cBhvr>
                                        <p:cTn id="63" dur="300"/>
                                        <p:tgtEl>
                                          <p:spTgt spid="18">
                                            <p:txEl>
                                              <p:pRg st="5" end="5"/>
                                            </p:txEl>
                                          </p:spTgt>
                                        </p:tgtEl>
                                      </p:cBhvr>
                                    </p:animEffect>
                                  </p:childTnLst>
                                </p:cTn>
                              </p:par>
                            </p:childTnLst>
                          </p:cTn>
                        </p:par>
                        <p:par>
                          <p:cTn id="64" fill="hold">
                            <p:stCondLst>
                              <p:cond delay="4700"/>
                            </p:stCondLst>
                            <p:childTnLst>
                              <p:par>
                                <p:cTn id="65" presetID="10" presetClass="entr" presetSubtype="0" fill="hold" nodeType="afterEffect">
                                  <p:stCondLst>
                                    <p:cond delay="0"/>
                                  </p:stCondLst>
                                  <p:childTnLst>
                                    <p:set>
                                      <p:cBhvr>
                                        <p:cTn id="66" dur="1" fill="hold">
                                          <p:stCondLst>
                                            <p:cond delay="0"/>
                                          </p:stCondLst>
                                        </p:cTn>
                                        <p:tgtEl>
                                          <p:spTgt spid="18">
                                            <p:txEl>
                                              <p:pRg st="6" end="6"/>
                                            </p:txEl>
                                          </p:spTgt>
                                        </p:tgtEl>
                                        <p:attrNameLst>
                                          <p:attrName>style.visibility</p:attrName>
                                        </p:attrNameLst>
                                      </p:cBhvr>
                                      <p:to>
                                        <p:strVal val="visible"/>
                                      </p:to>
                                    </p:set>
                                    <p:animEffect transition="in" filter="fade">
                                      <p:cBhvr>
                                        <p:cTn id="67" dur="300"/>
                                        <p:tgtEl>
                                          <p:spTgt spid="18">
                                            <p:txEl>
                                              <p:pRg st="6" end="6"/>
                                            </p:txEl>
                                          </p:spTgt>
                                        </p:tgtEl>
                                      </p:cBhvr>
                                    </p:animEffect>
                                  </p:childTnLst>
                                </p:cTn>
                              </p:par>
                            </p:childTnLst>
                          </p:cTn>
                        </p:par>
                        <p:par>
                          <p:cTn id="68" fill="hold">
                            <p:stCondLst>
                              <p:cond delay="5000"/>
                            </p:stCondLst>
                            <p:childTnLst>
                              <p:par>
                                <p:cTn id="69" presetID="10" presetClass="entr" presetSubtype="0" fill="hold" nodeType="afterEffect">
                                  <p:stCondLst>
                                    <p:cond delay="0"/>
                                  </p:stCondLst>
                                  <p:childTnLst>
                                    <p:set>
                                      <p:cBhvr>
                                        <p:cTn id="70" dur="1" fill="hold">
                                          <p:stCondLst>
                                            <p:cond delay="0"/>
                                          </p:stCondLst>
                                        </p:cTn>
                                        <p:tgtEl>
                                          <p:spTgt spid="18">
                                            <p:txEl>
                                              <p:pRg st="7" end="7"/>
                                            </p:txEl>
                                          </p:spTgt>
                                        </p:tgtEl>
                                        <p:attrNameLst>
                                          <p:attrName>style.visibility</p:attrName>
                                        </p:attrNameLst>
                                      </p:cBhvr>
                                      <p:to>
                                        <p:strVal val="visible"/>
                                      </p:to>
                                    </p:set>
                                    <p:animEffect transition="in" filter="fade">
                                      <p:cBhvr>
                                        <p:cTn id="71" dur="3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Text Box 3"/>
          <p:cNvSpPr txBox="1">
            <a:spLocks noChangeArrowheads="1"/>
          </p:cNvSpPr>
          <p:nvPr/>
        </p:nvSpPr>
        <p:spPr bwMode="auto">
          <a:xfrm>
            <a:off x="3148780" y="1929825"/>
            <a:ext cx="5688118" cy="584775"/>
          </a:xfrm>
          <a:prstGeom prst="rect">
            <a:avLst/>
          </a:prstGeom>
          <a:noFill/>
          <a:ln w="9525">
            <a:noFill/>
            <a:miter lim="800000"/>
            <a:headEnd/>
            <a:tailEnd/>
          </a:ln>
        </p:spPr>
        <p:txBody>
          <a:bodyPr>
            <a:spAutoFit/>
          </a:bodyPr>
          <a:lstStyle/>
          <a:p>
            <a:pPr algn="ctr">
              <a:spcBef>
                <a:spcPts val="0"/>
              </a:spcBef>
              <a:defRPr/>
            </a:pPr>
            <a:r>
              <a:rPr lang="en-US" sz="3200" b="1" dirty="0">
                <a:effectLst>
                  <a:outerShdw blurRad="38100" dist="38100" dir="2700000" algn="tl">
                    <a:srgbClr val="000000">
                      <a:alpha val="43137"/>
                    </a:srgbClr>
                  </a:outerShdw>
                </a:effectLst>
                <a:latin typeface="Tahoma" pitchFamily="34" charset="0"/>
              </a:rPr>
              <a:t>Fire &amp; </a:t>
            </a:r>
            <a:r>
              <a:rPr lang="en-US" sz="3200" b="1" dirty="0" smtClean="0">
                <a:effectLst>
                  <a:outerShdw blurRad="38100" dist="38100" dir="2700000" algn="tl">
                    <a:srgbClr val="000000">
                      <a:alpha val="43137"/>
                    </a:srgbClr>
                  </a:outerShdw>
                </a:effectLst>
                <a:latin typeface="Tahoma" pitchFamily="34" charset="0"/>
              </a:rPr>
              <a:t>Rescue We </a:t>
            </a:r>
            <a:r>
              <a:rPr lang="en-US" sz="3200" b="1" dirty="0">
                <a:effectLst>
                  <a:outerShdw blurRad="38100" dist="38100" dir="2700000" algn="tl">
                    <a:srgbClr val="000000">
                      <a:alpha val="43137"/>
                    </a:srgbClr>
                  </a:outerShdw>
                </a:effectLst>
                <a:latin typeface="Tahoma" pitchFamily="34" charset="0"/>
              </a:rPr>
              <a:t>Serve</a:t>
            </a:r>
          </a:p>
        </p:txBody>
      </p:sp>
      <p:sp>
        <p:nvSpPr>
          <p:cNvPr id="96263" name="Rectangle 7"/>
          <p:cNvSpPr>
            <a:spLocks noChangeArrowheads="1"/>
          </p:cNvSpPr>
          <p:nvPr/>
        </p:nvSpPr>
        <p:spPr bwMode="auto">
          <a:xfrm>
            <a:off x="227012" y="3087231"/>
            <a:ext cx="6094254" cy="2246769"/>
          </a:xfrm>
          <a:prstGeom prst="rect">
            <a:avLst/>
          </a:prstGeom>
          <a:noFill/>
          <a:ln w="9525">
            <a:noFill/>
            <a:miter lim="800000"/>
            <a:headEnd/>
            <a:tailEnd/>
          </a:ln>
        </p:spPr>
        <p:txBody>
          <a:bodyPr wrap="square">
            <a:spAutoFit/>
          </a:bodyPr>
          <a:lstStyle/>
          <a:p>
            <a:pPr algn="ctr" eaLnBrk="1" hangingPunct="1">
              <a:defRPr/>
            </a:pPr>
            <a:r>
              <a:rPr lang="en-US" sz="2000" b="1" dirty="0">
                <a:effectLst>
                  <a:outerShdw blurRad="38100" dist="38100" dir="2700000" algn="tl">
                    <a:srgbClr val="000000">
                      <a:alpha val="43137"/>
                    </a:srgbClr>
                  </a:outerShdw>
                </a:effectLst>
                <a:latin typeface="Arial" charset="0"/>
              </a:rPr>
              <a:t>Alfalfa Fire District</a:t>
            </a:r>
          </a:p>
          <a:p>
            <a:pPr algn="ctr" eaLnBrk="1" hangingPunct="1">
              <a:defRPr/>
            </a:pPr>
            <a:r>
              <a:rPr lang="en-US" sz="2000" b="1" dirty="0">
                <a:effectLst>
                  <a:outerShdw blurRad="38100" dist="38100" dir="2700000" algn="tl">
                    <a:srgbClr val="000000">
                      <a:alpha val="43137"/>
                    </a:srgbClr>
                  </a:outerShdw>
                </a:effectLst>
                <a:latin typeface="Arial" charset="0"/>
              </a:rPr>
              <a:t>Bend Fire &amp; Rescue</a:t>
            </a:r>
          </a:p>
          <a:p>
            <a:pPr algn="ctr" eaLnBrk="1" hangingPunct="1">
              <a:defRPr/>
            </a:pPr>
            <a:r>
              <a:rPr lang="en-US" sz="2000" b="1" dirty="0">
                <a:effectLst>
                  <a:outerShdw blurRad="38100" dist="38100" dir="2700000" algn="tl">
                    <a:srgbClr val="000000">
                      <a:alpha val="43137"/>
                    </a:srgbClr>
                  </a:outerShdw>
                </a:effectLst>
                <a:latin typeface="Arial" charset="0"/>
              </a:rPr>
              <a:t>Black Butte Ranch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Cloverdale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Crook County Fire &amp; Rescue</a:t>
            </a:r>
          </a:p>
          <a:p>
            <a:pPr algn="ctr" eaLnBrk="1" hangingPunct="1">
              <a:defRPr/>
            </a:pPr>
            <a:r>
              <a:rPr lang="en-US" sz="2000" b="1" dirty="0">
                <a:effectLst>
                  <a:outerShdw blurRad="38100" dist="38100" dir="2700000" algn="tl">
                    <a:srgbClr val="000000">
                      <a:alpha val="43137"/>
                    </a:srgbClr>
                  </a:outerShdw>
                </a:effectLst>
                <a:latin typeface="Arial" charset="0"/>
              </a:rPr>
              <a:t>Crooked River Ranch Fire &amp; Rescue</a:t>
            </a:r>
          </a:p>
          <a:p>
            <a:pPr algn="ctr" eaLnBrk="1" hangingPunct="1">
              <a:defRPr/>
            </a:pPr>
            <a:r>
              <a:rPr lang="en-US" sz="2000" b="1" dirty="0">
                <a:effectLst>
                  <a:outerShdw blurRad="38100" dist="38100" dir="2700000" algn="tl">
                    <a:srgbClr val="000000">
                      <a:alpha val="43137"/>
                    </a:srgbClr>
                  </a:outerShdw>
                </a:effectLst>
                <a:latin typeface="Arial" charset="0"/>
              </a:rPr>
              <a:t>Jefferson County Fire District #</a:t>
            </a:r>
            <a:r>
              <a:rPr lang="en-US" sz="2000" b="1" dirty="0" smtClean="0">
                <a:effectLst>
                  <a:outerShdw blurRad="38100" dist="38100" dir="2700000" algn="tl">
                    <a:srgbClr val="000000">
                      <a:alpha val="43137"/>
                    </a:srgbClr>
                  </a:outerShdw>
                </a:effectLst>
                <a:latin typeface="Arial" charset="0"/>
              </a:rPr>
              <a:t>1</a:t>
            </a:r>
            <a:endParaRPr lang="en-US" sz="2000" b="1" dirty="0">
              <a:effectLst>
                <a:outerShdw blurRad="38100" dist="38100" dir="2700000" algn="tl">
                  <a:srgbClr val="000000">
                    <a:alpha val="43137"/>
                  </a:srgbClr>
                </a:outerShdw>
              </a:effectLst>
              <a:latin typeface="Arial" charset="0"/>
            </a:endParaRPr>
          </a:p>
        </p:txBody>
      </p:sp>
      <p:sp>
        <p:nvSpPr>
          <p:cNvPr id="12" name="Rectangle 7"/>
          <p:cNvSpPr>
            <a:spLocks noChangeArrowheads="1"/>
          </p:cNvSpPr>
          <p:nvPr/>
        </p:nvSpPr>
        <p:spPr bwMode="auto">
          <a:xfrm>
            <a:off x="6248558" y="3087231"/>
            <a:ext cx="5637054" cy="1938992"/>
          </a:xfrm>
          <a:prstGeom prst="rect">
            <a:avLst/>
          </a:prstGeom>
          <a:noFill/>
          <a:ln w="9525">
            <a:noFill/>
            <a:miter lim="800000"/>
            <a:headEnd/>
            <a:tailEnd/>
          </a:ln>
        </p:spPr>
        <p:txBody>
          <a:bodyPr wrap="square">
            <a:spAutoFit/>
          </a:bodyPr>
          <a:lstStyle/>
          <a:p>
            <a:pPr algn="ctr" eaLnBrk="1" hangingPunct="1">
              <a:defRPr/>
            </a:pPr>
            <a:r>
              <a:rPr lang="en-US" sz="2000" b="1" dirty="0" smtClean="0">
                <a:effectLst>
                  <a:outerShdw blurRad="38100" dist="38100" dir="2700000" algn="tl">
                    <a:srgbClr val="000000">
                      <a:alpha val="43137"/>
                    </a:srgbClr>
                  </a:outerShdw>
                </a:effectLst>
                <a:latin typeface="Arial" charset="0"/>
              </a:rPr>
              <a:t>La </a:t>
            </a:r>
            <a:r>
              <a:rPr lang="en-US" sz="2000" b="1" dirty="0">
                <a:effectLst>
                  <a:outerShdw blurRad="38100" dist="38100" dir="2700000" algn="tl">
                    <a:srgbClr val="000000">
                      <a:alpha val="43137"/>
                    </a:srgbClr>
                  </a:outerShdw>
                </a:effectLst>
                <a:latin typeface="Arial" charset="0"/>
              </a:rPr>
              <a:t>Pine Rural Fire Protection District</a:t>
            </a:r>
          </a:p>
          <a:p>
            <a:pPr algn="ctr" eaLnBrk="1" hangingPunct="1">
              <a:defRPr/>
            </a:pPr>
            <a:r>
              <a:rPr lang="en-US" sz="2000" b="1" dirty="0">
                <a:effectLst>
                  <a:outerShdw blurRad="38100" dist="38100" dir="2700000" algn="tl">
                    <a:srgbClr val="000000">
                      <a:alpha val="43137"/>
                    </a:srgbClr>
                  </a:outerShdw>
                </a:effectLst>
                <a:latin typeface="Arial" charset="0"/>
              </a:rPr>
              <a:t>Lake Chinook Fire &amp; Rescue</a:t>
            </a:r>
          </a:p>
          <a:p>
            <a:pPr algn="ctr" eaLnBrk="1" hangingPunct="1">
              <a:defRPr/>
            </a:pPr>
            <a:r>
              <a:rPr lang="en-US" sz="2000" b="1" dirty="0">
                <a:effectLst>
                  <a:outerShdw blurRad="38100" dist="38100" dir="2700000" algn="tl">
                    <a:srgbClr val="000000">
                      <a:alpha val="43137"/>
                    </a:srgbClr>
                  </a:outerShdw>
                </a:effectLst>
                <a:latin typeface="Arial" charset="0"/>
              </a:rPr>
              <a:t>Redmond Fire &amp; Rescue</a:t>
            </a:r>
          </a:p>
          <a:p>
            <a:pPr algn="ctr" eaLnBrk="1" hangingPunct="1">
              <a:defRPr/>
            </a:pPr>
            <a:r>
              <a:rPr lang="en-US" sz="2000" b="1" dirty="0">
                <a:effectLst>
                  <a:outerShdw blurRad="38100" dist="38100" dir="2700000" algn="tl">
                    <a:srgbClr val="000000">
                      <a:alpha val="43137"/>
                    </a:srgbClr>
                  </a:outerShdw>
                </a:effectLst>
                <a:latin typeface="Arial" charset="0"/>
              </a:rPr>
              <a:t>Sisters-Camp Sherman Rural Fire District</a:t>
            </a:r>
          </a:p>
          <a:p>
            <a:pPr algn="ctr" eaLnBrk="1" hangingPunct="1">
              <a:defRPr/>
            </a:pPr>
            <a:r>
              <a:rPr lang="en-US" sz="2000" b="1" dirty="0" err="1">
                <a:effectLst>
                  <a:outerShdw blurRad="38100" dist="38100" dir="2700000" algn="tl">
                    <a:srgbClr val="000000">
                      <a:alpha val="43137"/>
                    </a:srgbClr>
                  </a:outerShdw>
                </a:effectLst>
                <a:latin typeface="Arial" charset="0"/>
              </a:rPr>
              <a:t>Sunriver</a:t>
            </a:r>
            <a:r>
              <a:rPr lang="en-US" sz="2000" b="1" dirty="0">
                <a:effectLst>
                  <a:outerShdw blurRad="38100" dist="38100" dir="2700000" algn="tl">
                    <a:srgbClr val="000000">
                      <a:alpha val="43137"/>
                    </a:srgbClr>
                  </a:outerShdw>
                </a:effectLst>
                <a:latin typeface="Arial" charset="0"/>
              </a:rPr>
              <a:t> Fire Department</a:t>
            </a:r>
          </a:p>
          <a:p>
            <a:pPr algn="ctr" eaLnBrk="1" hangingPunct="1">
              <a:defRPr/>
            </a:pPr>
            <a:r>
              <a:rPr lang="en-US" sz="2000" b="1" dirty="0">
                <a:effectLst>
                  <a:outerShdw blurRad="38100" dist="38100" dir="2700000" algn="tl">
                    <a:srgbClr val="000000">
                      <a:alpha val="43137"/>
                    </a:srgbClr>
                  </a:outerShdw>
                </a:effectLst>
                <a:latin typeface="Arial" charset="0"/>
              </a:rPr>
              <a:t>Warm Springs Fire &amp; Rescue</a:t>
            </a:r>
          </a:p>
        </p:txBody>
      </p:sp>
    </p:spTree>
  </p:cSld>
  <p:clrMapOvr>
    <a:masterClrMapping/>
  </p:clrMapOvr>
  <p:transition advTm="15547"/>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fade">
                                      <p:cBhvr>
                                        <p:cTn id="7" dur="500"/>
                                        <p:tgtEl>
                                          <p:spTgt spid="9625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96263">
                                            <p:txEl>
                                              <p:pRg st="0" end="0"/>
                                            </p:txEl>
                                          </p:spTgt>
                                        </p:tgtEl>
                                        <p:attrNameLst>
                                          <p:attrName>style.visibility</p:attrName>
                                        </p:attrNameLst>
                                      </p:cBhvr>
                                      <p:to>
                                        <p:strVal val="visible"/>
                                      </p:to>
                                    </p:set>
                                    <p:animEffect transition="in" filter="fade">
                                      <p:cBhvr>
                                        <p:cTn id="11" dur="300"/>
                                        <p:tgtEl>
                                          <p:spTgt spid="96263">
                                            <p:txEl>
                                              <p:pRg st="0" end="0"/>
                                            </p:txEl>
                                          </p:spTgt>
                                        </p:tgtEl>
                                      </p:cBhvr>
                                    </p:animEffect>
                                  </p:childTnLst>
                                </p:cTn>
                              </p:par>
                            </p:childTnLst>
                          </p:cTn>
                        </p:par>
                        <p:par>
                          <p:cTn id="12" fill="hold">
                            <p:stCondLst>
                              <p:cond delay="800"/>
                            </p:stCondLst>
                            <p:childTnLst>
                              <p:par>
                                <p:cTn id="13" presetID="10" presetClass="entr" presetSubtype="0" fill="hold" nodeType="afterEffect">
                                  <p:stCondLst>
                                    <p:cond delay="0"/>
                                  </p:stCondLst>
                                  <p:childTnLst>
                                    <p:set>
                                      <p:cBhvr>
                                        <p:cTn id="14" dur="1" fill="hold">
                                          <p:stCondLst>
                                            <p:cond delay="0"/>
                                          </p:stCondLst>
                                        </p:cTn>
                                        <p:tgtEl>
                                          <p:spTgt spid="96263">
                                            <p:txEl>
                                              <p:pRg st="1" end="1"/>
                                            </p:txEl>
                                          </p:spTgt>
                                        </p:tgtEl>
                                        <p:attrNameLst>
                                          <p:attrName>style.visibility</p:attrName>
                                        </p:attrNameLst>
                                      </p:cBhvr>
                                      <p:to>
                                        <p:strVal val="visible"/>
                                      </p:to>
                                    </p:set>
                                    <p:animEffect transition="in" filter="fade">
                                      <p:cBhvr>
                                        <p:cTn id="15" dur="300"/>
                                        <p:tgtEl>
                                          <p:spTgt spid="96263">
                                            <p:txEl>
                                              <p:pRg st="1" end="1"/>
                                            </p:txEl>
                                          </p:spTgt>
                                        </p:tgtEl>
                                      </p:cBhvr>
                                    </p:animEffect>
                                  </p:childTnLst>
                                </p:cTn>
                              </p:par>
                            </p:childTnLst>
                          </p:cTn>
                        </p:par>
                        <p:par>
                          <p:cTn id="16" fill="hold" nodeType="afterGroup">
                            <p:stCondLst>
                              <p:cond delay="1100"/>
                            </p:stCondLst>
                            <p:childTnLst>
                              <p:par>
                                <p:cTn id="17" presetID="10" presetClass="entr" presetSubtype="0" fill="hold" nodeType="afterEffect">
                                  <p:stCondLst>
                                    <p:cond delay="0"/>
                                  </p:stCondLst>
                                  <p:childTnLst>
                                    <p:set>
                                      <p:cBhvr>
                                        <p:cTn id="18" dur="1" fill="hold">
                                          <p:stCondLst>
                                            <p:cond delay="0"/>
                                          </p:stCondLst>
                                        </p:cTn>
                                        <p:tgtEl>
                                          <p:spTgt spid="96263">
                                            <p:txEl>
                                              <p:pRg st="2" end="2"/>
                                            </p:txEl>
                                          </p:spTgt>
                                        </p:tgtEl>
                                        <p:attrNameLst>
                                          <p:attrName>style.visibility</p:attrName>
                                        </p:attrNameLst>
                                      </p:cBhvr>
                                      <p:to>
                                        <p:strVal val="visible"/>
                                      </p:to>
                                    </p:set>
                                    <p:animEffect transition="in" filter="fade">
                                      <p:cBhvr>
                                        <p:cTn id="19" dur="300"/>
                                        <p:tgtEl>
                                          <p:spTgt spid="96263">
                                            <p:txEl>
                                              <p:pRg st="2" end="2"/>
                                            </p:txEl>
                                          </p:spTgt>
                                        </p:tgtEl>
                                      </p:cBhvr>
                                    </p:animEffect>
                                  </p:childTnLst>
                                </p:cTn>
                              </p:par>
                            </p:childTnLst>
                          </p:cTn>
                        </p:par>
                        <p:par>
                          <p:cTn id="20" fill="hold" nodeType="afterGroup">
                            <p:stCondLst>
                              <p:cond delay="1400"/>
                            </p:stCondLst>
                            <p:childTnLst>
                              <p:par>
                                <p:cTn id="21" presetID="10" presetClass="entr" presetSubtype="0" fill="hold" nodeType="afterEffect">
                                  <p:stCondLst>
                                    <p:cond delay="0"/>
                                  </p:stCondLst>
                                  <p:childTnLst>
                                    <p:set>
                                      <p:cBhvr>
                                        <p:cTn id="22" dur="1" fill="hold">
                                          <p:stCondLst>
                                            <p:cond delay="0"/>
                                          </p:stCondLst>
                                        </p:cTn>
                                        <p:tgtEl>
                                          <p:spTgt spid="96263">
                                            <p:txEl>
                                              <p:pRg st="3" end="3"/>
                                            </p:txEl>
                                          </p:spTgt>
                                        </p:tgtEl>
                                        <p:attrNameLst>
                                          <p:attrName>style.visibility</p:attrName>
                                        </p:attrNameLst>
                                      </p:cBhvr>
                                      <p:to>
                                        <p:strVal val="visible"/>
                                      </p:to>
                                    </p:set>
                                    <p:animEffect transition="in" filter="fade">
                                      <p:cBhvr>
                                        <p:cTn id="23" dur="300"/>
                                        <p:tgtEl>
                                          <p:spTgt spid="96263">
                                            <p:txEl>
                                              <p:pRg st="3" end="3"/>
                                            </p:txEl>
                                          </p:spTgt>
                                        </p:tgtEl>
                                      </p:cBhvr>
                                    </p:animEffect>
                                  </p:childTnLst>
                                </p:cTn>
                              </p:par>
                            </p:childTnLst>
                          </p:cTn>
                        </p:par>
                        <p:par>
                          <p:cTn id="24" fill="hold" nodeType="afterGroup">
                            <p:stCondLst>
                              <p:cond delay="1700"/>
                            </p:stCondLst>
                            <p:childTnLst>
                              <p:par>
                                <p:cTn id="25" presetID="10" presetClass="entr" presetSubtype="0" fill="hold" nodeType="afterEffect">
                                  <p:stCondLst>
                                    <p:cond delay="0"/>
                                  </p:stCondLst>
                                  <p:childTnLst>
                                    <p:set>
                                      <p:cBhvr>
                                        <p:cTn id="26" dur="1" fill="hold">
                                          <p:stCondLst>
                                            <p:cond delay="0"/>
                                          </p:stCondLst>
                                        </p:cTn>
                                        <p:tgtEl>
                                          <p:spTgt spid="96263">
                                            <p:txEl>
                                              <p:pRg st="4" end="4"/>
                                            </p:txEl>
                                          </p:spTgt>
                                        </p:tgtEl>
                                        <p:attrNameLst>
                                          <p:attrName>style.visibility</p:attrName>
                                        </p:attrNameLst>
                                      </p:cBhvr>
                                      <p:to>
                                        <p:strVal val="visible"/>
                                      </p:to>
                                    </p:set>
                                    <p:animEffect transition="in" filter="fade">
                                      <p:cBhvr>
                                        <p:cTn id="27" dur="300"/>
                                        <p:tgtEl>
                                          <p:spTgt spid="96263">
                                            <p:txEl>
                                              <p:pRg st="4" end="4"/>
                                            </p:txEl>
                                          </p:spTgt>
                                        </p:tgtEl>
                                      </p:cBhvr>
                                    </p:animEffect>
                                  </p:childTnLst>
                                </p:cTn>
                              </p:par>
                            </p:childTnLst>
                          </p:cTn>
                        </p:par>
                        <p:par>
                          <p:cTn id="28" fill="hold" nodeType="afterGroup">
                            <p:stCondLst>
                              <p:cond delay="2000"/>
                            </p:stCondLst>
                            <p:childTnLst>
                              <p:par>
                                <p:cTn id="29" presetID="10" presetClass="entr" presetSubtype="0" fill="hold" nodeType="afterEffect">
                                  <p:stCondLst>
                                    <p:cond delay="0"/>
                                  </p:stCondLst>
                                  <p:childTnLst>
                                    <p:set>
                                      <p:cBhvr>
                                        <p:cTn id="30" dur="1" fill="hold">
                                          <p:stCondLst>
                                            <p:cond delay="0"/>
                                          </p:stCondLst>
                                        </p:cTn>
                                        <p:tgtEl>
                                          <p:spTgt spid="96263">
                                            <p:txEl>
                                              <p:pRg st="5" end="5"/>
                                            </p:txEl>
                                          </p:spTgt>
                                        </p:tgtEl>
                                        <p:attrNameLst>
                                          <p:attrName>style.visibility</p:attrName>
                                        </p:attrNameLst>
                                      </p:cBhvr>
                                      <p:to>
                                        <p:strVal val="visible"/>
                                      </p:to>
                                    </p:set>
                                    <p:animEffect transition="in" filter="fade">
                                      <p:cBhvr>
                                        <p:cTn id="31" dur="300"/>
                                        <p:tgtEl>
                                          <p:spTgt spid="96263">
                                            <p:txEl>
                                              <p:pRg st="5" end="5"/>
                                            </p:txEl>
                                          </p:spTgt>
                                        </p:tgtEl>
                                      </p:cBhvr>
                                    </p:animEffect>
                                  </p:childTnLst>
                                </p:cTn>
                              </p:par>
                            </p:childTnLst>
                          </p:cTn>
                        </p:par>
                        <p:par>
                          <p:cTn id="32" fill="hold" nodeType="afterGroup">
                            <p:stCondLst>
                              <p:cond delay="2300"/>
                            </p:stCondLst>
                            <p:childTnLst>
                              <p:par>
                                <p:cTn id="33" presetID="10" presetClass="entr" presetSubtype="0" fill="hold" nodeType="afterEffect">
                                  <p:stCondLst>
                                    <p:cond delay="0"/>
                                  </p:stCondLst>
                                  <p:childTnLst>
                                    <p:set>
                                      <p:cBhvr>
                                        <p:cTn id="34" dur="1" fill="hold">
                                          <p:stCondLst>
                                            <p:cond delay="0"/>
                                          </p:stCondLst>
                                        </p:cTn>
                                        <p:tgtEl>
                                          <p:spTgt spid="96263">
                                            <p:txEl>
                                              <p:pRg st="6" end="6"/>
                                            </p:txEl>
                                          </p:spTgt>
                                        </p:tgtEl>
                                        <p:attrNameLst>
                                          <p:attrName>style.visibility</p:attrName>
                                        </p:attrNameLst>
                                      </p:cBhvr>
                                      <p:to>
                                        <p:strVal val="visible"/>
                                      </p:to>
                                    </p:set>
                                    <p:animEffect transition="in" filter="fade">
                                      <p:cBhvr>
                                        <p:cTn id="35" dur="300"/>
                                        <p:tgtEl>
                                          <p:spTgt spid="96263">
                                            <p:txEl>
                                              <p:pRg st="6" end="6"/>
                                            </p:txEl>
                                          </p:spTgt>
                                        </p:tgtEl>
                                      </p:cBhvr>
                                    </p:animEffect>
                                  </p:childTnLst>
                                </p:cTn>
                              </p:par>
                            </p:childTnLst>
                          </p:cTn>
                        </p:par>
                        <p:par>
                          <p:cTn id="36" fill="hold">
                            <p:stCondLst>
                              <p:cond delay="2600"/>
                            </p:stCondLst>
                            <p:childTnLst>
                              <p:par>
                                <p:cTn id="37" presetID="10" presetClass="entr" presetSubtype="0" fill="hold" nodeType="after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Effect transition="in" filter="fade">
                                      <p:cBhvr>
                                        <p:cTn id="39" dur="300"/>
                                        <p:tgtEl>
                                          <p:spTgt spid="12">
                                            <p:txEl>
                                              <p:pRg st="0" end="0"/>
                                            </p:txEl>
                                          </p:spTgt>
                                        </p:tgtEl>
                                      </p:cBhvr>
                                    </p:animEffect>
                                  </p:childTnLst>
                                </p:cTn>
                              </p:par>
                            </p:childTnLst>
                          </p:cTn>
                        </p:par>
                        <p:par>
                          <p:cTn id="40" fill="hold">
                            <p:stCondLst>
                              <p:cond delay="2900"/>
                            </p:stCondLst>
                            <p:childTnLst>
                              <p:par>
                                <p:cTn id="41" presetID="10" presetClass="entr" presetSubtype="0" fill="hold" nodeType="after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Effect transition="in" filter="fade">
                                      <p:cBhvr>
                                        <p:cTn id="43" dur="300"/>
                                        <p:tgtEl>
                                          <p:spTgt spid="12">
                                            <p:txEl>
                                              <p:pRg st="1" end="1"/>
                                            </p:txEl>
                                          </p:spTgt>
                                        </p:tgtEl>
                                      </p:cBhvr>
                                    </p:animEffect>
                                  </p:childTnLst>
                                </p:cTn>
                              </p:par>
                            </p:childTnLst>
                          </p:cTn>
                        </p:par>
                        <p:par>
                          <p:cTn id="44" fill="hold">
                            <p:stCondLst>
                              <p:cond delay="3200"/>
                            </p:stCondLst>
                            <p:childTnLst>
                              <p:par>
                                <p:cTn id="45" presetID="10" presetClass="entr" presetSubtype="0" fill="hold" nodeType="after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Effect transition="in" filter="fade">
                                      <p:cBhvr>
                                        <p:cTn id="47" dur="300"/>
                                        <p:tgtEl>
                                          <p:spTgt spid="12">
                                            <p:txEl>
                                              <p:pRg st="2" end="2"/>
                                            </p:txEl>
                                          </p:spTgt>
                                        </p:tgtEl>
                                      </p:cBhvr>
                                    </p:animEffect>
                                  </p:childTnLst>
                                </p:cTn>
                              </p:par>
                            </p:childTnLst>
                          </p:cTn>
                        </p:par>
                        <p:par>
                          <p:cTn id="48" fill="hold">
                            <p:stCondLst>
                              <p:cond delay="3500"/>
                            </p:stCondLst>
                            <p:childTnLst>
                              <p:par>
                                <p:cTn id="49" presetID="10" presetClass="entr" presetSubtype="0" fill="hold" nodeType="afterEffect">
                                  <p:stCondLst>
                                    <p:cond delay="0"/>
                                  </p:stCondLst>
                                  <p:childTnLst>
                                    <p:set>
                                      <p:cBhvr>
                                        <p:cTn id="50" dur="1" fill="hold">
                                          <p:stCondLst>
                                            <p:cond delay="0"/>
                                          </p:stCondLst>
                                        </p:cTn>
                                        <p:tgtEl>
                                          <p:spTgt spid="12">
                                            <p:txEl>
                                              <p:pRg st="3" end="3"/>
                                            </p:txEl>
                                          </p:spTgt>
                                        </p:tgtEl>
                                        <p:attrNameLst>
                                          <p:attrName>style.visibility</p:attrName>
                                        </p:attrNameLst>
                                      </p:cBhvr>
                                      <p:to>
                                        <p:strVal val="visible"/>
                                      </p:to>
                                    </p:set>
                                    <p:animEffect transition="in" filter="fade">
                                      <p:cBhvr>
                                        <p:cTn id="51" dur="300"/>
                                        <p:tgtEl>
                                          <p:spTgt spid="12">
                                            <p:txEl>
                                              <p:pRg st="3" end="3"/>
                                            </p:txEl>
                                          </p:spTgt>
                                        </p:tgtEl>
                                      </p:cBhvr>
                                    </p:animEffect>
                                  </p:childTnLst>
                                </p:cTn>
                              </p:par>
                            </p:childTnLst>
                          </p:cTn>
                        </p:par>
                        <p:par>
                          <p:cTn id="52" fill="hold">
                            <p:stCondLst>
                              <p:cond delay="3800"/>
                            </p:stCondLst>
                            <p:childTnLst>
                              <p:par>
                                <p:cTn id="53" presetID="10" presetClass="entr" presetSubtype="0" fill="hold" nodeType="afterEffect">
                                  <p:stCondLst>
                                    <p:cond delay="0"/>
                                  </p:stCondLst>
                                  <p:childTnLst>
                                    <p:set>
                                      <p:cBhvr>
                                        <p:cTn id="54" dur="1" fill="hold">
                                          <p:stCondLst>
                                            <p:cond delay="0"/>
                                          </p:stCondLst>
                                        </p:cTn>
                                        <p:tgtEl>
                                          <p:spTgt spid="12">
                                            <p:txEl>
                                              <p:pRg st="4" end="4"/>
                                            </p:txEl>
                                          </p:spTgt>
                                        </p:tgtEl>
                                        <p:attrNameLst>
                                          <p:attrName>style.visibility</p:attrName>
                                        </p:attrNameLst>
                                      </p:cBhvr>
                                      <p:to>
                                        <p:strVal val="visible"/>
                                      </p:to>
                                    </p:set>
                                    <p:animEffect transition="in" filter="fade">
                                      <p:cBhvr>
                                        <p:cTn id="55" dur="300"/>
                                        <p:tgtEl>
                                          <p:spTgt spid="12">
                                            <p:txEl>
                                              <p:pRg st="4" end="4"/>
                                            </p:txEl>
                                          </p:spTgt>
                                        </p:tgtEl>
                                      </p:cBhvr>
                                    </p:animEffect>
                                  </p:childTnLst>
                                </p:cTn>
                              </p:par>
                            </p:childTnLst>
                          </p:cTn>
                        </p:par>
                        <p:par>
                          <p:cTn id="56" fill="hold">
                            <p:stCondLst>
                              <p:cond delay="4100"/>
                            </p:stCondLst>
                            <p:childTnLst>
                              <p:par>
                                <p:cTn id="57" presetID="10" presetClass="entr" presetSubtype="0" fill="hold" nodeType="afterEffect">
                                  <p:stCondLst>
                                    <p:cond delay="0"/>
                                  </p:stCondLst>
                                  <p:childTnLst>
                                    <p:set>
                                      <p:cBhvr>
                                        <p:cTn id="58" dur="1" fill="hold">
                                          <p:stCondLst>
                                            <p:cond delay="0"/>
                                          </p:stCondLst>
                                        </p:cTn>
                                        <p:tgtEl>
                                          <p:spTgt spid="12">
                                            <p:txEl>
                                              <p:pRg st="5" end="5"/>
                                            </p:txEl>
                                          </p:spTgt>
                                        </p:tgtEl>
                                        <p:attrNameLst>
                                          <p:attrName>style.visibility</p:attrName>
                                        </p:attrNameLst>
                                      </p:cBhvr>
                                      <p:to>
                                        <p:strVal val="visible"/>
                                      </p:to>
                                    </p:set>
                                    <p:animEffect transition="in" filter="fade">
                                      <p:cBhvr>
                                        <p:cTn id="59" dur="3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8" name="Rectangle 10"/>
          <p:cNvSpPr>
            <a:spLocks noChangeArrowheads="1"/>
          </p:cNvSpPr>
          <p:nvPr/>
        </p:nvSpPr>
        <p:spPr bwMode="auto">
          <a:xfrm>
            <a:off x="1827212" y="2695813"/>
            <a:ext cx="8686799"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0"/>
              </a:spcBef>
              <a:buClrTx/>
              <a:buSzTx/>
              <a:buFontTx/>
              <a:buNone/>
            </a:pPr>
            <a:r>
              <a:rPr lang="en-US" altLang="en-US" b="1" dirty="0"/>
              <a:t>Help Bring Calm To Chaos</a:t>
            </a:r>
          </a:p>
          <a:p>
            <a:pPr algn="ctr">
              <a:spcBef>
                <a:spcPct val="0"/>
              </a:spcBef>
              <a:buClrTx/>
              <a:buSzTx/>
              <a:buFontTx/>
              <a:buNone/>
            </a:pPr>
            <a:endParaRPr lang="en-US" altLang="en-US" dirty="0"/>
          </a:p>
          <a:p>
            <a:pPr algn="ctr">
              <a:spcBef>
                <a:spcPct val="0"/>
              </a:spcBef>
              <a:buClrTx/>
              <a:buSzTx/>
              <a:buFontTx/>
              <a:buNone/>
            </a:pPr>
            <a:r>
              <a:rPr lang="en-US" altLang="en-US" dirty="0"/>
              <a:t>Offering a safe place and safe relationship to the First Responders of Central Oregon</a:t>
            </a:r>
          </a:p>
          <a:p>
            <a:pPr algn="ctr">
              <a:spcBef>
                <a:spcPct val="0"/>
              </a:spcBef>
              <a:buClrTx/>
              <a:buSzTx/>
              <a:buFontTx/>
              <a:buNone/>
            </a:pPr>
            <a:endParaRPr lang="en-US" altLang="en-US" dirty="0"/>
          </a:p>
          <a:p>
            <a:pPr algn="ctr">
              <a:spcBef>
                <a:spcPct val="0"/>
              </a:spcBef>
              <a:buClrTx/>
              <a:buSzTx/>
              <a:buFontTx/>
              <a:buNone/>
            </a:pPr>
            <a:r>
              <a:rPr lang="en-US" altLang="en-US" dirty="0"/>
              <a:t>Offering help and assistance to those in crisis and facing traumatic circumstances</a:t>
            </a:r>
          </a:p>
        </p:txBody>
      </p:sp>
      <p:sp>
        <p:nvSpPr>
          <p:cNvPr id="78870" name="Text Box 22"/>
          <p:cNvSpPr txBox="1">
            <a:spLocks noChangeArrowheads="1"/>
          </p:cNvSpPr>
          <p:nvPr/>
        </p:nvSpPr>
        <p:spPr bwMode="auto">
          <a:xfrm>
            <a:off x="4266644" y="1981200"/>
            <a:ext cx="396136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en-US" dirty="0"/>
              <a:t>What We Do</a:t>
            </a:r>
          </a:p>
        </p:txBody>
      </p:sp>
    </p:spTree>
  </p:cSld>
  <p:clrMapOvr>
    <a:masterClrMapping/>
  </p:clrMapOvr>
  <p:transition advTm="16156"/>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8870"/>
                                        </p:tgtEl>
                                        <p:attrNameLst>
                                          <p:attrName>style.visibility</p:attrName>
                                        </p:attrNameLst>
                                      </p:cBhvr>
                                      <p:to>
                                        <p:strVal val="visible"/>
                                      </p:to>
                                    </p:set>
                                    <p:animEffect transition="in" filter="fade">
                                      <p:cBhvr>
                                        <p:cTn id="7" dur="1000"/>
                                        <p:tgtEl>
                                          <p:spTgt spid="78870"/>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78858">
                                            <p:txEl>
                                              <p:pRg st="0" end="0"/>
                                            </p:txEl>
                                          </p:spTgt>
                                        </p:tgtEl>
                                        <p:attrNameLst>
                                          <p:attrName>style.visibility</p:attrName>
                                        </p:attrNameLst>
                                      </p:cBhvr>
                                      <p:to>
                                        <p:strVal val="visible"/>
                                      </p:to>
                                    </p:set>
                                    <p:animEffect transition="in" filter="fade">
                                      <p:cBhvr>
                                        <p:cTn id="11" dur="1000"/>
                                        <p:tgtEl>
                                          <p:spTgt spid="78858">
                                            <p:txEl>
                                              <p:pRg st="0" end="0"/>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78858">
                                            <p:txEl>
                                              <p:pRg st="2" end="2"/>
                                            </p:txEl>
                                          </p:spTgt>
                                        </p:tgtEl>
                                        <p:attrNameLst>
                                          <p:attrName>style.visibility</p:attrName>
                                        </p:attrNameLst>
                                      </p:cBhvr>
                                      <p:to>
                                        <p:strVal val="visible"/>
                                      </p:to>
                                    </p:set>
                                    <p:animEffect transition="in" filter="fade">
                                      <p:cBhvr>
                                        <p:cTn id="15" dur="1000"/>
                                        <p:tgtEl>
                                          <p:spTgt spid="78858">
                                            <p:txEl>
                                              <p:pRg st="2" end="2"/>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78858">
                                            <p:txEl>
                                              <p:pRg st="4" end="4"/>
                                            </p:txEl>
                                          </p:spTgt>
                                        </p:tgtEl>
                                        <p:attrNameLst>
                                          <p:attrName>style.visibility</p:attrName>
                                        </p:attrNameLst>
                                      </p:cBhvr>
                                      <p:to>
                                        <p:strVal val="visible"/>
                                      </p:to>
                                    </p:set>
                                    <p:animEffect transition="in" filter="fade">
                                      <p:cBhvr>
                                        <p:cTn id="19" dur="1000"/>
                                        <p:tgtEl>
                                          <p:spTgt spid="788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ags/tag2.xml><?xml version="1.0" encoding="utf-8"?>
<p:tagLst xmlns:a="http://schemas.openxmlformats.org/drawingml/2006/main" xmlns:r="http://schemas.openxmlformats.org/officeDocument/2006/relationships" xmlns:p="http://schemas.openxmlformats.org/presentationml/2006/main">
  <p:tag name="TIMING" val="|5.9|5.9|7.2"/>
</p:tagLst>
</file>

<file path=ppt/tags/tag3.xml><?xml version="1.0" encoding="utf-8"?>
<p:tagLst xmlns:a="http://schemas.openxmlformats.org/drawingml/2006/main" xmlns:r="http://schemas.openxmlformats.org/officeDocument/2006/relationships" xmlns:p="http://schemas.openxmlformats.org/presentationml/2006/main">
  <p:tag name="TIMING" val="|4.2|8.3|8.2|7.6"/>
</p:tagLst>
</file>

<file path=ppt/tags/tag4.xml><?xml version="1.0" encoding="utf-8"?>
<p:tagLst xmlns:a="http://schemas.openxmlformats.org/drawingml/2006/main" xmlns:r="http://schemas.openxmlformats.org/officeDocument/2006/relationships" xmlns:p="http://schemas.openxmlformats.org/presentationml/2006/main">
  <p:tag name="TIMING" val="|2.3"/>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TM01859866[[fn=Macro]]</Template>
  <TotalTime>2921</TotalTime>
  <Words>958</Words>
  <Application>Microsoft Office PowerPoint</Application>
  <PresentationFormat>Custom</PresentationFormat>
  <Paragraphs>177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Shimmer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Grace Network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Dismore</dc:creator>
  <cp:lastModifiedBy>Michael Dismore</cp:lastModifiedBy>
  <cp:revision>297</cp:revision>
  <cp:lastPrinted>2019-12-14T16:59:54Z</cp:lastPrinted>
  <dcterms:created xsi:type="dcterms:W3CDTF">2006-10-13T18:29:30Z</dcterms:created>
  <dcterms:modified xsi:type="dcterms:W3CDTF">2020-03-31T23:37:29Z</dcterms:modified>
</cp:coreProperties>
</file>