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521" r:id="rId3"/>
    <p:sldId id="522" r:id="rId4"/>
    <p:sldId id="524" r:id="rId5"/>
    <p:sldId id="535" r:id="rId6"/>
    <p:sldId id="536" r:id="rId7"/>
    <p:sldId id="523" r:id="rId8"/>
    <p:sldId id="525" r:id="rId9"/>
    <p:sldId id="526" r:id="rId10"/>
    <p:sldId id="527" r:id="rId11"/>
    <p:sldId id="529" r:id="rId12"/>
    <p:sldId id="528" r:id="rId13"/>
    <p:sldId id="530" r:id="rId14"/>
    <p:sldId id="531" r:id="rId15"/>
    <p:sldId id="532" r:id="rId16"/>
    <p:sldId id="533" r:id="rId17"/>
    <p:sldId id="534" r:id="rId18"/>
    <p:sldId id="537" r:id="rId19"/>
    <p:sldId id="538" r:id="rId20"/>
    <p:sldId id="539" r:id="rId21"/>
    <p:sldId id="54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D6F7"/>
    <a:srgbClr val="0000FF"/>
    <a:srgbClr val="A8047D"/>
    <a:srgbClr val="F8F8F8"/>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5" autoAdjust="0"/>
    <p:restoredTop sz="87843" autoAdjust="0"/>
  </p:normalViewPr>
  <p:slideViewPr>
    <p:cSldViewPr snapToGrid="0">
      <p:cViewPr varScale="1">
        <p:scale>
          <a:sx n="107" d="100"/>
          <a:sy n="107" d="100"/>
        </p:scale>
        <p:origin x="-576" y="-104"/>
      </p:cViewPr>
      <p:guideLst>
        <p:guide orient="horz" pos="2160"/>
        <p:guide pos="3840"/>
      </p:guideLst>
    </p:cSldViewPr>
  </p:slideViewPr>
  <p:outlineViewPr>
    <p:cViewPr>
      <p:scale>
        <a:sx n="33" d="100"/>
        <a:sy n="33" d="100"/>
      </p:scale>
      <p:origin x="0" y="-7038"/>
    </p:cViewPr>
  </p:outlin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4/23/19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4/23/19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dirty="0"/>
          </a:p>
        </p:txBody>
      </p:sp>
    </p:spTree>
    <p:extLst>
      <p:ext uri="{BB962C8B-B14F-4D97-AF65-F5344CB8AC3E}">
        <p14:creationId xmlns:p14="http://schemas.microsoft.com/office/powerpoint/2010/main" val="306991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Oldest temple in</a:t>
            </a:r>
            <a:r>
              <a:rPr lang="en-US" baseline="0" dirty="0" smtClean="0"/>
              <a:t> Asia Minor devoted to emperor worship</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16</a:t>
            </a:fld>
            <a:endParaRPr lang="en-US"/>
          </a:p>
        </p:txBody>
      </p:sp>
    </p:spTree>
    <p:extLst>
      <p:ext uri="{BB962C8B-B14F-4D97-AF65-F5344CB8AC3E}">
        <p14:creationId xmlns:p14="http://schemas.microsoft.com/office/powerpoint/2010/main" val="919628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Famous</a:t>
            </a:r>
            <a:r>
              <a:rPr lang="en-US" baseline="0" dirty="0" smtClean="0"/>
              <a:t> guild of Bronze workers – Guilds strongly linked to temple worship.</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17</a:t>
            </a:fld>
            <a:endParaRPr lang="en-US"/>
          </a:p>
        </p:txBody>
      </p:sp>
    </p:spTree>
    <p:extLst>
      <p:ext uri="{BB962C8B-B14F-4D97-AF65-F5344CB8AC3E}">
        <p14:creationId xmlns:p14="http://schemas.microsoft.com/office/powerpoint/2010/main" val="302881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Sardis</a:t>
            </a:r>
            <a:r>
              <a:rPr lang="en-US" baseline="0" dirty="0" smtClean="0"/>
              <a:t> was a seemingly impregnable fortress that had only fallen a handful of times – Also famed for the place were modern currency was created (ca 560 B.C.)</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18</a:t>
            </a:fld>
            <a:endParaRPr lang="en-US"/>
          </a:p>
        </p:txBody>
      </p:sp>
    </p:spTree>
    <p:extLst>
      <p:ext uri="{BB962C8B-B14F-4D97-AF65-F5344CB8AC3E}">
        <p14:creationId xmlns:p14="http://schemas.microsoft.com/office/powerpoint/2010/main" val="1111632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19</a:t>
            </a:fld>
            <a:endParaRPr lang="en-US"/>
          </a:p>
        </p:txBody>
      </p:sp>
    </p:spTree>
    <p:extLst>
      <p:ext uri="{BB962C8B-B14F-4D97-AF65-F5344CB8AC3E}">
        <p14:creationId xmlns:p14="http://schemas.microsoft.com/office/powerpoint/2010/main" val="1854378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Suffered</a:t>
            </a:r>
            <a:r>
              <a:rPr lang="en-US" baseline="0" dirty="0" smtClean="0"/>
              <a:t> badly during an earthquake in 16 AD.  - sometimes thought to be why we see the reference to “pillar”</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20</a:t>
            </a:fld>
            <a:endParaRPr lang="en-US"/>
          </a:p>
        </p:txBody>
      </p:sp>
    </p:spTree>
    <p:extLst>
      <p:ext uri="{BB962C8B-B14F-4D97-AF65-F5344CB8AC3E}">
        <p14:creationId xmlns:p14="http://schemas.microsoft.com/office/powerpoint/2010/main" val="1422240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Suffered</a:t>
            </a:r>
            <a:r>
              <a:rPr lang="en-US" baseline="0" dirty="0" smtClean="0"/>
              <a:t> badly during an earthquake in 16 AD.  - sometimes thought to be why we see the reference to </a:t>
            </a:r>
            <a:r>
              <a:rPr lang="en-US" baseline="0" smtClean="0"/>
              <a:t>“pillar”</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21</a:t>
            </a:fld>
            <a:endParaRPr lang="en-US"/>
          </a:p>
        </p:txBody>
      </p:sp>
    </p:spTree>
    <p:extLst>
      <p:ext uri="{BB962C8B-B14F-4D97-AF65-F5344CB8AC3E}">
        <p14:creationId xmlns:p14="http://schemas.microsoft.com/office/powerpoint/2010/main" val="3560610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7</a:t>
            </a:fld>
            <a:endParaRPr lang="en-US"/>
          </a:p>
        </p:txBody>
      </p:sp>
    </p:spTree>
    <p:extLst>
      <p:ext uri="{BB962C8B-B14F-4D97-AF65-F5344CB8AC3E}">
        <p14:creationId xmlns:p14="http://schemas.microsoft.com/office/powerpoint/2010/main" val="1179602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9</a:t>
            </a:fld>
            <a:endParaRPr lang="en-US"/>
          </a:p>
        </p:txBody>
      </p:sp>
    </p:spTree>
    <p:extLst>
      <p:ext uri="{BB962C8B-B14F-4D97-AF65-F5344CB8AC3E}">
        <p14:creationId xmlns:p14="http://schemas.microsoft.com/office/powerpoint/2010/main" val="2078875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message of Grace and peace is to all and is especially needed given the message of death and destruction that are presented in this book.</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10</a:t>
            </a:fld>
            <a:endParaRPr lang="en-US"/>
          </a:p>
        </p:txBody>
      </p:sp>
    </p:spTree>
    <p:extLst>
      <p:ext uri="{BB962C8B-B14F-4D97-AF65-F5344CB8AC3E}">
        <p14:creationId xmlns:p14="http://schemas.microsoft.com/office/powerpoint/2010/main" val="1720488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11</a:t>
            </a:fld>
            <a:endParaRPr lang="en-US"/>
          </a:p>
        </p:txBody>
      </p:sp>
    </p:spTree>
    <p:extLst>
      <p:ext uri="{BB962C8B-B14F-4D97-AF65-F5344CB8AC3E}">
        <p14:creationId xmlns:p14="http://schemas.microsoft.com/office/powerpoint/2010/main" val="2880532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12</a:t>
            </a:fld>
            <a:endParaRPr lang="en-US"/>
          </a:p>
        </p:txBody>
      </p:sp>
    </p:spTree>
    <p:extLst>
      <p:ext uri="{BB962C8B-B14F-4D97-AF65-F5344CB8AC3E}">
        <p14:creationId xmlns:p14="http://schemas.microsoft.com/office/powerpoint/2010/main" val="2208455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13</a:t>
            </a:fld>
            <a:endParaRPr lang="en-US"/>
          </a:p>
        </p:txBody>
      </p:sp>
    </p:spTree>
    <p:extLst>
      <p:ext uri="{BB962C8B-B14F-4D97-AF65-F5344CB8AC3E}">
        <p14:creationId xmlns:p14="http://schemas.microsoft.com/office/powerpoint/2010/main" val="1580502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Ephesus had been relocated because of silt build up that moved the river </a:t>
            </a:r>
            <a:r>
              <a:rPr lang="en-US" dirty="0" err="1" smtClean="0"/>
              <a:t>Cayster</a:t>
            </a:r>
            <a:r>
              <a:rPr lang="en-US" dirty="0" smtClean="0"/>
              <a:t> and eroded the city</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14</a:t>
            </a:fld>
            <a:endParaRPr lang="en-US"/>
          </a:p>
        </p:txBody>
      </p:sp>
    </p:spTree>
    <p:extLst>
      <p:ext uri="{BB962C8B-B14F-4D97-AF65-F5344CB8AC3E}">
        <p14:creationId xmlns:p14="http://schemas.microsoft.com/office/powerpoint/2010/main" val="1722443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Smyrna – a STRONG HOLD for emperor worship</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15</a:t>
            </a:fld>
            <a:endParaRPr lang="en-US"/>
          </a:p>
        </p:txBody>
      </p:sp>
    </p:spTree>
    <p:extLst>
      <p:ext uri="{BB962C8B-B14F-4D97-AF65-F5344CB8AC3E}">
        <p14:creationId xmlns:p14="http://schemas.microsoft.com/office/powerpoint/2010/main" val="410733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B9702-7FBF-4720-8670-571C5E7EEDDE}" type="datetime1">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90463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4/23/19</a:t>
            </a:fld>
            <a:endParaRPr lang="en-US" dirty="0"/>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4055862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4/23/19</a:t>
            </a:fld>
            <a:endParaRPr lang="en-US" dirty="0"/>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94865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4/23/19</a:t>
            </a:fld>
            <a:endParaRPr lang="en-US" dirty="0"/>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768806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4/23/19</a:t>
            </a:fld>
            <a:endParaRPr lang="en-US" dirty="0"/>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02502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4/23/19</a:t>
            </a:fld>
            <a:endParaRPr lang="en-US" dirty="0"/>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03503494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427AEA-BBBB-4C9B-AB23-214EAA8AB789}" type="datetime1">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562588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1CA30-F5CD-4CA0-B16A-349C6F830700}" type="datetime1">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438889921"/>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3AF48E-ABA0-4B58-B562-D1D7408067C4}" type="datetime1">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10324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393029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D787AA-CBCD-47F9-A04C-7106C508CDE4}" type="datetime1">
              <a:rPr lang="en-US" smtClean="0"/>
              <a:t>4/23/19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01401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1CC9DD-75F5-4611-BA0B-CFB1A226639C}" type="datetime1">
              <a:rPr lang="en-US" smtClean="0"/>
              <a:t>4/23/19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00147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80F1F9-2D3D-4243-878F-D000C3F2A1C4}" type="datetime1">
              <a:rPr lang="en-US" smtClean="0"/>
              <a:t>4/23/19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91068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smtClean="0"/>
              <a:t>4/23/19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96746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smtClean="0"/>
              <a:t>4/23/19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410270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smtClean="0"/>
              <a:t>4/23/19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505373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3B9702-7FBF-4720-8670-571C5E7EEDDE}" type="datetime1">
              <a:rPr lang="en-US" smtClean="0"/>
              <a:pPr/>
              <a:t>4/23/19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3324528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SCC University</a:t>
            </a:r>
            <a:endParaRPr lang="en-US" dirty="0"/>
          </a:p>
        </p:txBody>
      </p:sp>
      <p:sp>
        <p:nvSpPr>
          <p:cNvPr id="3" name="Subtitle 2"/>
          <p:cNvSpPr>
            <a:spLocks noGrp="1"/>
          </p:cNvSpPr>
          <p:nvPr>
            <p:ph type="subTitle" idx="1"/>
          </p:nvPr>
        </p:nvSpPr>
        <p:spPr/>
        <p:txBody>
          <a:bodyPr/>
          <a:lstStyle/>
          <a:p>
            <a:r>
              <a:rPr lang="en-US" dirty="0" smtClean="0"/>
              <a:t>What we believe and why we believe it!</a:t>
            </a:r>
            <a:endParaRPr lang="en-US" dirty="0"/>
          </a:p>
        </p:txBody>
      </p:sp>
    </p:spTree>
    <p:extLst>
      <p:ext uri="{BB962C8B-B14F-4D97-AF65-F5344CB8AC3E}">
        <p14:creationId xmlns:p14="http://schemas.microsoft.com/office/powerpoint/2010/main" val="357842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a:t>
            </a:r>
          </a:p>
        </p:txBody>
      </p:sp>
      <p:sp>
        <p:nvSpPr>
          <p:cNvPr id="3" name="Content Placeholder 2"/>
          <p:cNvSpPr>
            <a:spLocks noGrp="1"/>
          </p:cNvSpPr>
          <p:nvPr>
            <p:ph idx="1"/>
          </p:nvPr>
        </p:nvSpPr>
        <p:spPr>
          <a:xfrm>
            <a:off x="2592925" y="1584958"/>
            <a:ext cx="8993061" cy="5273041"/>
          </a:xfrm>
        </p:spPr>
        <p:txBody>
          <a:bodyPr>
            <a:normAutofit lnSpcReduction="10000"/>
          </a:bodyPr>
          <a:lstStyle/>
          <a:p>
            <a:r>
              <a:rPr lang="en-US" sz="2400" dirty="0" smtClean="0"/>
              <a:t>Seven Churches:</a:t>
            </a:r>
          </a:p>
          <a:p>
            <a:pPr lvl="1"/>
            <a:r>
              <a:rPr lang="en-US" sz="2200" b="1" baseline="30000" dirty="0" smtClean="0"/>
              <a:t>4</a:t>
            </a:r>
            <a:r>
              <a:rPr lang="en-US" sz="2200" b="1" baseline="30000" dirty="0"/>
              <a:t> </a:t>
            </a:r>
            <a:r>
              <a:rPr lang="en-US" sz="2200" dirty="0">
                <a:solidFill>
                  <a:srgbClr val="0000FF"/>
                </a:solidFill>
              </a:rPr>
              <a:t>John to the seven churches that are in Asia: Grace to you and peace from him who is and who was and who is to </a:t>
            </a:r>
            <a:r>
              <a:rPr lang="en-US" sz="2200" dirty="0" smtClean="0">
                <a:solidFill>
                  <a:srgbClr val="0000FF"/>
                </a:solidFill>
              </a:rPr>
              <a:t>come, </a:t>
            </a:r>
            <a:r>
              <a:rPr lang="en-US" sz="2200" dirty="0">
                <a:solidFill>
                  <a:srgbClr val="0000FF"/>
                </a:solidFill>
              </a:rPr>
              <a:t>and from the seven spirits who are before his throne, </a:t>
            </a:r>
            <a:r>
              <a:rPr lang="en-US" sz="2200" baseline="30000" dirty="0">
                <a:solidFill>
                  <a:srgbClr val="0000FF"/>
                </a:solidFill>
              </a:rPr>
              <a:t>5 </a:t>
            </a:r>
            <a:r>
              <a:rPr lang="en-US" sz="2200" dirty="0">
                <a:solidFill>
                  <a:srgbClr val="0000FF"/>
                </a:solidFill>
              </a:rPr>
              <a:t>and from Jesus Christ the faithful witness, the firstborn of the dead, and the ruler of kings on </a:t>
            </a:r>
            <a:r>
              <a:rPr lang="en-US" sz="2200" dirty="0" smtClean="0">
                <a:solidFill>
                  <a:srgbClr val="0000FF"/>
                </a:solidFill>
              </a:rPr>
              <a:t>earth</a:t>
            </a:r>
          </a:p>
          <a:p>
            <a:pPr lvl="1"/>
            <a:r>
              <a:rPr lang="en-US" sz="2200" dirty="0" smtClean="0"/>
              <a:t>Gain comfort knowing that the grace and peace John offers is from God through the person of the H.S.</a:t>
            </a:r>
          </a:p>
          <a:p>
            <a:pPr lvl="1"/>
            <a:r>
              <a:rPr lang="en-US" sz="2200" dirty="0" smtClean="0"/>
              <a:t>It is important for us all to know that the grace and peace we receive is “complete” – 7 spirits / 7 = number of completeness </a:t>
            </a:r>
          </a:p>
          <a:p>
            <a:pPr lvl="1"/>
            <a:r>
              <a:rPr lang="en-US" sz="2200" dirty="0" smtClean="0"/>
              <a:t>18:</a:t>
            </a:r>
            <a:r>
              <a:rPr lang="en-US" sz="2200" baseline="30000" dirty="0" smtClean="0"/>
              <a:t>24</a:t>
            </a:r>
            <a:r>
              <a:rPr lang="en-US" sz="2200" dirty="0" smtClean="0">
                <a:solidFill>
                  <a:srgbClr val="0000FF"/>
                </a:solidFill>
              </a:rPr>
              <a:t>In your</a:t>
            </a:r>
            <a:r>
              <a:rPr lang="en-US" sz="2200" baseline="30000" dirty="0">
                <a:solidFill>
                  <a:srgbClr val="0000FF"/>
                </a:solidFill>
              </a:rPr>
              <a:t> </a:t>
            </a:r>
            <a:r>
              <a:rPr lang="en-US" sz="2200" dirty="0" smtClean="0">
                <a:solidFill>
                  <a:srgbClr val="0000FF"/>
                </a:solidFill>
              </a:rPr>
              <a:t>streets </a:t>
            </a:r>
            <a:r>
              <a:rPr lang="en-US" sz="2200" dirty="0">
                <a:solidFill>
                  <a:srgbClr val="0000FF"/>
                </a:solidFill>
              </a:rPr>
              <a:t>flowed the blood of the prophets and of God’s holy </a:t>
            </a:r>
            <a:r>
              <a:rPr lang="en-US" sz="2200" dirty="0" smtClean="0">
                <a:solidFill>
                  <a:srgbClr val="0000FF"/>
                </a:solidFill>
              </a:rPr>
              <a:t>people and </a:t>
            </a:r>
            <a:r>
              <a:rPr lang="en-US" sz="2200" dirty="0">
                <a:solidFill>
                  <a:srgbClr val="0000FF"/>
                </a:solidFill>
              </a:rPr>
              <a:t>the blood of people slaughtered all over the world.</a:t>
            </a:r>
            <a:r>
              <a:rPr lang="en-US" sz="2200" dirty="0"/>
              <a:t>”</a:t>
            </a:r>
          </a:p>
        </p:txBody>
      </p:sp>
      <p:cxnSp>
        <p:nvCxnSpPr>
          <p:cNvPr id="5" name="Straight Connector 4"/>
          <p:cNvCxnSpPr/>
          <p:nvPr/>
        </p:nvCxnSpPr>
        <p:spPr>
          <a:xfrm>
            <a:off x="9660367" y="2377439"/>
            <a:ext cx="16459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463961" y="2678653"/>
            <a:ext cx="145228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60951" y="2958353"/>
            <a:ext cx="1538343" cy="10758"/>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42744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a:t>
            </a:r>
            <a:endParaRPr lang="en-US" dirty="0"/>
          </a:p>
        </p:txBody>
      </p:sp>
      <p:sp>
        <p:nvSpPr>
          <p:cNvPr id="3" name="Content Placeholder 2"/>
          <p:cNvSpPr>
            <a:spLocks noGrp="1"/>
          </p:cNvSpPr>
          <p:nvPr>
            <p:ph idx="1"/>
          </p:nvPr>
        </p:nvSpPr>
        <p:spPr>
          <a:xfrm>
            <a:off x="2592925" y="1584959"/>
            <a:ext cx="8993061" cy="5095540"/>
          </a:xfrm>
        </p:spPr>
        <p:txBody>
          <a:bodyPr>
            <a:normAutofit/>
          </a:bodyPr>
          <a:lstStyle/>
          <a:p>
            <a:r>
              <a:rPr lang="en-US" sz="2400" b="1" baseline="30000" dirty="0" smtClean="0"/>
              <a:t>4</a:t>
            </a:r>
            <a:r>
              <a:rPr lang="en-US" sz="2400" b="1" baseline="30000" dirty="0"/>
              <a:t> </a:t>
            </a:r>
            <a:r>
              <a:rPr lang="en-US" sz="2400" dirty="0">
                <a:solidFill>
                  <a:srgbClr val="0000FF"/>
                </a:solidFill>
              </a:rPr>
              <a:t>John to the seven churches that are in Asia: Grace to you and peace from him who is and who was and who is to come (</a:t>
            </a:r>
            <a:r>
              <a:rPr lang="en-US" sz="2400" dirty="0"/>
              <a:t>see v8</a:t>
            </a:r>
            <a:r>
              <a:rPr lang="en-US" sz="2400" dirty="0">
                <a:solidFill>
                  <a:srgbClr val="0000FF"/>
                </a:solidFill>
              </a:rPr>
              <a:t>), and from the seven spirits who are before his throne, </a:t>
            </a:r>
            <a:r>
              <a:rPr lang="en-US" sz="2400" baseline="30000" dirty="0">
                <a:solidFill>
                  <a:srgbClr val="0000FF"/>
                </a:solidFill>
              </a:rPr>
              <a:t>5 </a:t>
            </a:r>
            <a:r>
              <a:rPr lang="en-US" sz="2400" dirty="0">
                <a:solidFill>
                  <a:srgbClr val="0000FF"/>
                </a:solidFill>
              </a:rPr>
              <a:t>and from Jesus Christ the faithful witness, the firstborn of the dead, and the ruler of kings on </a:t>
            </a:r>
            <a:r>
              <a:rPr lang="en-US" sz="2400" dirty="0" smtClean="0">
                <a:solidFill>
                  <a:srgbClr val="0000FF"/>
                </a:solidFill>
              </a:rPr>
              <a:t>earth.</a:t>
            </a:r>
          </a:p>
          <a:p>
            <a:r>
              <a:rPr lang="en-US" sz="2400" dirty="0" smtClean="0"/>
              <a:t>One last note on “hope” before we move on.</a:t>
            </a:r>
          </a:p>
          <a:p>
            <a:r>
              <a:rPr lang="en-US" sz="2400" dirty="0" smtClean="0"/>
              <a:t>We can have confidence that the resurrection of the believer is real because Jesus wouldn’t be the “firstborn” if he was going to be the only one reborn from the dead.</a:t>
            </a:r>
          </a:p>
          <a:p>
            <a:r>
              <a:rPr lang="en-US" sz="2400" dirty="0" smtClean="0"/>
              <a:t>The language of hope just OOZES out of every portion of this book. Providence that we see this after Easter?</a:t>
            </a:r>
            <a:endParaRPr lang="en-US" sz="2200" dirty="0" smtClean="0"/>
          </a:p>
        </p:txBody>
      </p:sp>
      <p:cxnSp>
        <p:nvCxnSpPr>
          <p:cNvPr id="5" name="Straight Connector 4"/>
          <p:cNvCxnSpPr/>
          <p:nvPr/>
        </p:nvCxnSpPr>
        <p:spPr>
          <a:xfrm>
            <a:off x="4346089" y="3442447"/>
            <a:ext cx="347472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5505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a:t>
            </a:r>
            <a:endParaRPr lang="en-US" dirty="0"/>
          </a:p>
        </p:txBody>
      </p:sp>
      <p:sp>
        <p:nvSpPr>
          <p:cNvPr id="3" name="Content Placeholder 2"/>
          <p:cNvSpPr>
            <a:spLocks noGrp="1"/>
          </p:cNvSpPr>
          <p:nvPr>
            <p:ph idx="1"/>
          </p:nvPr>
        </p:nvSpPr>
        <p:spPr>
          <a:xfrm>
            <a:off x="2592925" y="1584958"/>
            <a:ext cx="8993061" cy="5273041"/>
          </a:xfrm>
        </p:spPr>
        <p:txBody>
          <a:bodyPr>
            <a:normAutofit/>
          </a:bodyPr>
          <a:lstStyle/>
          <a:p>
            <a:r>
              <a:rPr lang="en-US" sz="2400" dirty="0" smtClean="0"/>
              <a:t>Seven Churches:</a:t>
            </a:r>
          </a:p>
          <a:p>
            <a:pPr lvl="1"/>
            <a:r>
              <a:rPr lang="en-US" sz="2200" dirty="0" smtClean="0"/>
              <a:t>2:</a:t>
            </a:r>
            <a:r>
              <a:rPr lang="en-US" sz="2200" b="1" baseline="30000" dirty="0" smtClean="0"/>
              <a:t> </a:t>
            </a:r>
            <a:r>
              <a:rPr lang="en-US" sz="2200" b="1" baseline="30000" dirty="0" smtClean="0">
                <a:solidFill>
                  <a:srgbClr val="0000FF"/>
                </a:solidFill>
              </a:rPr>
              <a:t>1</a:t>
            </a:r>
            <a:r>
              <a:rPr lang="en-US" sz="2200" dirty="0" smtClean="0">
                <a:solidFill>
                  <a:srgbClr val="0000FF"/>
                </a:solidFill>
              </a:rPr>
              <a:t>“To the angel of the church in Ephesus write:… </a:t>
            </a:r>
            <a:r>
              <a:rPr lang="en-US" sz="2200" b="1" baseline="30000" dirty="0" smtClean="0">
                <a:solidFill>
                  <a:srgbClr val="0000FF"/>
                </a:solidFill>
              </a:rPr>
              <a:t>5 </a:t>
            </a:r>
            <a:r>
              <a:rPr lang="en-US" sz="2200" dirty="0" smtClean="0">
                <a:solidFill>
                  <a:srgbClr val="0000FF"/>
                </a:solidFill>
              </a:rPr>
              <a:t>Remember therefore from where you have fallen; repent, and do the works you did at first. If not, I will come to you and remove your lampstand from its place, unless you repent</a:t>
            </a:r>
            <a:r>
              <a:rPr lang="en-US" sz="2200" dirty="0" smtClean="0"/>
              <a:t>.</a:t>
            </a:r>
          </a:p>
          <a:p>
            <a:pPr lvl="1"/>
            <a:r>
              <a:rPr lang="en-US" sz="2200" dirty="0" smtClean="0"/>
              <a:t>Because of the symbolism present in Rev. the tendency is to run to the mysterious before the obvious. </a:t>
            </a:r>
          </a:p>
          <a:p>
            <a:pPr lvl="1"/>
            <a:r>
              <a:rPr lang="en-US" sz="2200" dirty="0" smtClean="0"/>
              <a:t>“It’s a picture book not a puzzle book.”</a:t>
            </a:r>
          </a:p>
          <a:p>
            <a:pPr lvl="1"/>
            <a:r>
              <a:rPr lang="en-US" sz="2200" dirty="0" smtClean="0"/>
              <a:t>Matt. 7:</a:t>
            </a:r>
            <a:r>
              <a:rPr lang="en-US" sz="2200" b="1" baseline="30000" dirty="0" smtClean="0"/>
              <a:t> 21 </a:t>
            </a:r>
            <a:r>
              <a:rPr lang="en-US" sz="2200" dirty="0" smtClean="0"/>
              <a:t>“</a:t>
            </a:r>
            <a:r>
              <a:rPr lang="en-US" sz="2200" dirty="0" smtClean="0">
                <a:solidFill>
                  <a:srgbClr val="0000FF"/>
                </a:solidFill>
              </a:rPr>
              <a:t>Not everyone who says to me, ‘Lord, Lord,’ will enter the kingdom of heaven</a:t>
            </a:r>
            <a:r>
              <a:rPr lang="en-US" sz="2200" dirty="0" smtClean="0"/>
              <a:t>…</a:t>
            </a:r>
          </a:p>
          <a:p>
            <a:pPr lvl="1"/>
            <a:r>
              <a:rPr lang="en-US" sz="2200" dirty="0" smtClean="0"/>
              <a:t>God’s providence that we just had a sermon on this? (4/7/19)</a:t>
            </a:r>
          </a:p>
        </p:txBody>
      </p:sp>
      <p:cxnSp>
        <p:nvCxnSpPr>
          <p:cNvPr id="5" name="Straight Connector 4"/>
          <p:cNvCxnSpPr/>
          <p:nvPr/>
        </p:nvCxnSpPr>
        <p:spPr>
          <a:xfrm>
            <a:off x="4098663" y="3442447"/>
            <a:ext cx="3141233" cy="10758"/>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95593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 Letters to the churches</a:t>
            </a:r>
            <a:endParaRPr lang="en-US" dirty="0"/>
          </a:p>
        </p:txBody>
      </p:sp>
      <p:sp>
        <p:nvSpPr>
          <p:cNvPr id="3" name="Content Placeholder 2"/>
          <p:cNvSpPr>
            <a:spLocks noGrp="1"/>
          </p:cNvSpPr>
          <p:nvPr>
            <p:ph idx="1"/>
          </p:nvPr>
        </p:nvSpPr>
        <p:spPr>
          <a:xfrm>
            <a:off x="2592925" y="1584959"/>
            <a:ext cx="8993061" cy="5095540"/>
          </a:xfrm>
        </p:spPr>
        <p:txBody>
          <a:bodyPr>
            <a:normAutofit/>
          </a:bodyPr>
          <a:lstStyle/>
          <a:p>
            <a:r>
              <a:rPr lang="en-US" sz="2100" dirty="0" smtClean="0"/>
              <a:t>1:</a:t>
            </a:r>
            <a:r>
              <a:rPr lang="en-US" sz="2100" b="1" baseline="30000" dirty="0" smtClean="0"/>
              <a:t>12</a:t>
            </a:r>
            <a:r>
              <a:rPr lang="en-US" sz="2100" b="1" baseline="30000" dirty="0"/>
              <a:t> </a:t>
            </a:r>
            <a:r>
              <a:rPr lang="en-US" sz="2100" dirty="0">
                <a:solidFill>
                  <a:srgbClr val="0000FF"/>
                </a:solidFill>
              </a:rPr>
              <a:t>Then I turned to see the voice that was speaking to me, and on turning I saw seven </a:t>
            </a:r>
            <a:r>
              <a:rPr lang="en-US" sz="2100" dirty="0" smtClean="0">
                <a:solidFill>
                  <a:srgbClr val="0000FF"/>
                </a:solidFill>
              </a:rPr>
              <a:t>golden lampstands</a:t>
            </a:r>
            <a:r>
              <a:rPr lang="en-US" sz="2100" dirty="0">
                <a:solidFill>
                  <a:srgbClr val="0000FF"/>
                </a:solidFill>
              </a:rPr>
              <a:t>, </a:t>
            </a:r>
            <a:r>
              <a:rPr lang="en-US" sz="2100" b="1" baseline="30000" dirty="0">
                <a:solidFill>
                  <a:srgbClr val="0000FF"/>
                </a:solidFill>
              </a:rPr>
              <a:t>13 </a:t>
            </a:r>
            <a:r>
              <a:rPr lang="en-US" sz="2100" dirty="0">
                <a:solidFill>
                  <a:srgbClr val="0000FF"/>
                </a:solidFill>
              </a:rPr>
              <a:t>and in the midst of the lampstands one like a son of man, clothed with a long robe and with a golden sash around his chest. </a:t>
            </a:r>
            <a:r>
              <a:rPr lang="en-US" sz="2100" b="1" baseline="30000" dirty="0">
                <a:solidFill>
                  <a:srgbClr val="0000FF"/>
                </a:solidFill>
              </a:rPr>
              <a:t>14 </a:t>
            </a:r>
            <a:r>
              <a:rPr lang="en-US" sz="2100" dirty="0">
                <a:solidFill>
                  <a:srgbClr val="0000FF"/>
                </a:solidFill>
              </a:rPr>
              <a:t>The hairs of his head were white, like white wool, like snow. His eyes were like a flame of fire, </a:t>
            </a:r>
            <a:r>
              <a:rPr lang="en-US" sz="2100" b="1" baseline="30000" dirty="0">
                <a:solidFill>
                  <a:srgbClr val="0000FF"/>
                </a:solidFill>
              </a:rPr>
              <a:t>15 </a:t>
            </a:r>
            <a:r>
              <a:rPr lang="en-US" sz="2100" dirty="0">
                <a:solidFill>
                  <a:srgbClr val="0000FF"/>
                </a:solidFill>
              </a:rPr>
              <a:t>his feet were like burnished bronze, refined in a furnace, and his voice was like the roar of many waters. </a:t>
            </a:r>
            <a:r>
              <a:rPr lang="en-US" sz="2100" b="1" baseline="30000" dirty="0">
                <a:solidFill>
                  <a:srgbClr val="0000FF"/>
                </a:solidFill>
              </a:rPr>
              <a:t>16 </a:t>
            </a:r>
            <a:r>
              <a:rPr lang="en-US" sz="2100" dirty="0">
                <a:solidFill>
                  <a:srgbClr val="0000FF"/>
                </a:solidFill>
              </a:rPr>
              <a:t>In his right hand he held seven stars, from his mouth came a sharp two-edged sword, and his face was like the sun shining in full </a:t>
            </a:r>
            <a:r>
              <a:rPr lang="en-US" sz="2100" dirty="0" smtClean="0">
                <a:solidFill>
                  <a:srgbClr val="0000FF"/>
                </a:solidFill>
              </a:rPr>
              <a:t>strength</a:t>
            </a:r>
            <a:r>
              <a:rPr lang="en-US" sz="2100" dirty="0" smtClean="0"/>
              <a:t>.</a:t>
            </a:r>
          </a:p>
          <a:p>
            <a:r>
              <a:rPr lang="en-US" sz="2100" b="1" baseline="30000" dirty="0" smtClean="0"/>
              <a:t>17</a:t>
            </a:r>
            <a:r>
              <a:rPr lang="en-US" sz="2100" b="1" baseline="30000" dirty="0"/>
              <a:t> </a:t>
            </a:r>
            <a:r>
              <a:rPr lang="en-US" sz="2100" dirty="0">
                <a:solidFill>
                  <a:srgbClr val="0000FF"/>
                </a:solidFill>
              </a:rPr>
              <a:t>When I saw him, I fell at his feet as though dead. But he laid his right hand on me, saying, “Fear not, I am the first and the last, </a:t>
            </a:r>
            <a:r>
              <a:rPr lang="en-US" sz="2100" b="1" baseline="30000" dirty="0">
                <a:solidFill>
                  <a:srgbClr val="0000FF"/>
                </a:solidFill>
              </a:rPr>
              <a:t>18 </a:t>
            </a:r>
            <a:r>
              <a:rPr lang="en-US" sz="2100" dirty="0">
                <a:solidFill>
                  <a:srgbClr val="0000FF"/>
                </a:solidFill>
              </a:rPr>
              <a:t>and the living one. I died, and behold I am alive forevermore, and I have the keys of Death and Hades. </a:t>
            </a:r>
            <a:r>
              <a:rPr lang="en-US" sz="2100" b="1" baseline="30000" dirty="0">
                <a:solidFill>
                  <a:srgbClr val="0000FF"/>
                </a:solidFill>
              </a:rPr>
              <a:t>19 </a:t>
            </a:r>
            <a:r>
              <a:rPr lang="en-US" sz="2100" dirty="0">
                <a:solidFill>
                  <a:srgbClr val="0000FF"/>
                </a:solidFill>
              </a:rPr>
              <a:t>Write therefore the things that you have seen, those that are and those that are to take place after this</a:t>
            </a:r>
            <a:r>
              <a:rPr lang="en-US" sz="2100" dirty="0"/>
              <a:t>.</a:t>
            </a:r>
            <a:endParaRPr lang="en-US" sz="2100" dirty="0" smtClean="0"/>
          </a:p>
        </p:txBody>
      </p:sp>
      <p:cxnSp>
        <p:nvCxnSpPr>
          <p:cNvPr id="5" name="Straight Connector 4"/>
          <p:cNvCxnSpPr/>
          <p:nvPr/>
        </p:nvCxnSpPr>
        <p:spPr>
          <a:xfrm>
            <a:off x="9477487" y="2237591"/>
            <a:ext cx="1764254" cy="0"/>
          </a:xfrm>
          <a:prstGeom prst="line">
            <a:avLst/>
          </a:prstGeom>
          <a:ln w="19050">
            <a:solidFill>
              <a:srgbClr val="A8047D"/>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87445" y="2560320"/>
            <a:ext cx="4722607" cy="10758"/>
          </a:xfrm>
          <a:prstGeom prst="line">
            <a:avLst/>
          </a:prstGeom>
          <a:ln w="19050">
            <a:solidFill>
              <a:srgbClr val="A8047D"/>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382461" y="3851238"/>
            <a:ext cx="1945341" cy="1793"/>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357769" y="5550946"/>
            <a:ext cx="3700631" cy="0"/>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87445" y="5862918"/>
            <a:ext cx="1452282" cy="10757"/>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658522" y="4152452"/>
            <a:ext cx="528200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87445" y="4464424"/>
            <a:ext cx="64545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971416" y="3184264"/>
            <a:ext cx="3270325" cy="10757"/>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98833" y="5873675"/>
            <a:ext cx="3259567"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702475" y="5238974"/>
            <a:ext cx="2678654" cy="10758"/>
          </a:xfrm>
          <a:prstGeom prst="line">
            <a:avLst/>
          </a:prstGeom>
          <a:ln w="19050">
            <a:solidFill>
              <a:srgbClr val="31D6F7"/>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22897" y="5550946"/>
            <a:ext cx="3141235" cy="0"/>
          </a:xfrm>
          <a:prstGeom prst="line">
            <a:avLst/>
          </a:prstGeom>
          <a:ln w="19050">
            <a:solidFill>
              <a:srgbClr val="31D6F7"/>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022897" y="4152452"/>
            <a:ext cx="2425851" cy="1794"/>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100456" y="3528509"/>
            <a:ext cx="4441116"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91720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500"/>
                                        <p:tgtEl>
                                          <p:spTgt spid="3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par>
                                <p:cTn id="40" presetID="10" presetClass="entr" presetSubtype="0" fill="hold"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par>
                                <p:cTn id="53" presetID="10"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 Letters to the churches</a:t>
            </a:r>
            <a:endParaRPr lang="en-US" dirty="0"/>
          </a:p>
        </p:txBody>
      </p:sp>
      <p:sp>
        <p:nvSpPr>
          <p:cNvPr id="3" name="Content Placeholder 2"/>
          <p:cNvSpPr>
            <a:spLocks noGrp="1"/>
          </p:cNvSpPr>
          <p:nvPr>
            <p:ph idx="1"/>
          </p:nvPr>
        </p:nvSpPr>
        <p:spPr>
          <a:xfrm>
            <a:off x="2592925" y="1584959"/>
            <a:ext cx="8993061" cy="5095540"/>
          </a:xfrm>
        </p:spPr>
        <p:txBody>
          <a:bodyPr>
            <a:normAutofit fontScale="92500" lnSpcReduction="20000"/>
          </a:bodyPr>
          <a:lstStyle/>
          <a:p>
            <a:r>
              <a:rPr lang="en-US" sz="2400" dirty="0"/>
              <a:t>2</a:t>
            </a:r>
            <a:r>
              <a:rPr lang="en-US" sz="2400" dirty="0" smtClean="0"/>
              <a:t>:</a:t>
            </a:r>
            <a:r>
              <a:rPr lang="en-US" sz="2400" dirty="0"/>
              <a:t> “</a:t>
            </a:r>
            <a:r>
              <a:rPr lang="en-US" sz="2400" dirty="0">
                <a:solidFill>
                  <a:srgbClr val="0000FF"/>
                </a:solidFill>
              </a:rPr>
              <a:t>To the angel of the church in Ephesus write: ‘The words of him who holds the seven stars in his right hand, who walks among the seven golden </a:t>
            </a:r>
            <a:r>
              <a:rPr lang="en-US" sz="2400" dirty="0" smtClean="0">
                <a:solidFill>
                  <a:srgbClr val="0000FF"/>
                </a:solidFill>
              </a:rPr>
              <a:t>lampstands.	 								</a:t>
            </a:r>
            <a:r>
              <a:rPr lang="en-US" sz="2400" b="1" baseline="30000" dirty="0" smtClean="0">
                <a:solidFill>
                  <a:srgbClr val="0000FF"/>
                </a:solidFill>
              </a:rPr>
              <a:t>2</a:t>
            </a:r>
            <a:r>
              <a:rPr lang="en-US" sz="2400" b="1" baseline="30000" dirty="0">
                <a:solidFill>
                  <a:srgbClr val="0000FF"/>
                </a:solidFill>
              </a:rPr>
              <a:t> </a:t>
            </a:r>
            <a:r>
              <a:rPr lang="en-US" sz="2400" dirty="0">
                <a:solidFill>
                  <a:srgbClr val="0000FF"/>
                </a:solidFill>
              </a:rPr>
              <a:t>“‘I know your works, your toil and your patient endurance, and how you cannot bear with those who are evil, but have tested those who call themselves apostles and are not, and found them to be false. </a:t>
            </a:r>
            <a:r>
              <a:rPr lang="en-US" sz="2400" b="1" baseline="30000" dirty="0">
                <a:solidFill>
                  <a:srgbClr val="0000FF"/>
                </a:solidFill>
              </a:rPr>
              <a:t>3 </a:t>
            </a:r>
            <a:r>
              <a:rPr lang="en-US" sz="2400" dirty="0">
                <a:solidFill>
                  <a:srgbClr val="0000FF"/>
                </a:solidFill>
              </a:rPr>
              <a:t>I know you are enduring patiently and bearing up for my name's sake, and you have not grown weary. </a:t>
            </a:r>
            <a:r>
              <a:rPr lang="en-US" sz="2400" b="1" baseline="30000" dirty="0">
                <a:solidFill>
                  <a:srgbClr val="0000FF"/>
                </a:solidFill>
              </a:rPr>
              <a:t>4 </a:t>
            </a:r>
            <a:r>
              <a:rPr lang="en-US" sz="2400" dirty="0">
                <a:solidFill>
                  <a:srgbClr val="0000FF"/>
                </a:solidFill>
              </a:rPr>
              <a:t>But I have this against you, that you have abandoned the love you had at first. </a:t>
            </a:r>
            <a:r>
              <a:rPr lang="en-US" sz="2400" b="1" baseline="30000" dirty="0">
                <a:solidFill>
                  <a:srgbClr val="0000FF"/>
                </a:solidFill>
              </a:rPr>
              <a:t>5 </a:t>
            </a:r>
            <a:r>
              <a:rPr lang="en-US" sz="2400" dirty="0">
                <a:solidFill>
                  <a:srgbClr val="0000FF"/>
                </a:solidFill>
              </a:rPr>
              <a:t>Remember therefore from where you have fallen; repent, and do the works you did at first. If not, I will come to you and remove your lampstand from its place, unless you repent. </a:t>
            </a:r>
            <a:r>
              <a:rPr lang="en-US" sz="2400" b="1" baseline="30000" dirty="0">
                <a:solidFill>
                  <a:srgbClr val="0000FF"/>
                </a:solidFill>
              </a:rPr>
              <a:t>6 </a:t>
            </a:r>
            <a:r>
              <a:rPr lang="en-US" sz="2400" dirty="0">
                <a:solidFill>
                  <a:srgbClr val="0000FF"/>
                </a:solidFill>
              </a:rPr>
              <a:t>Yet this you have: you hate the works of the </a:t>
            </a:r>
            <a:r>
              <a:rPr lang="en-US" sz="2400" dirty="0" err="1">
                <a:solidFill>
                  <a:srgbClr val="0000FF"/>
                </a:solidFill>
              </a:rPr>
              <a:t>Nicolaitans</a:t>
            </a:r>
            <a:r>
              <a:rPr lang="en-US" sz="2400" dirty="0">
                <a:solidFill>
                  <a:srgbClr val="0000FF"/>
                </a:solidFill>
              </a:rPr>
              <a:t>, which I also hate. </a:t>
            </a:r>
            <a:r>
              <a:rPr lang="en-US" sz="2400" b="1" baseline="30000" dirty="0">
                <a:solidFill>
                  <a:srgbClr val="0000FF"/>
                </a:solidFill>
              </a:rPr>
              <a:t>7 </a:t>
            </a:r>
            <a:r>
              <a:rPr lang="en-US" sz="2400" dirty="0">
                <a:solidFill>
                  <a:srgbClr val="0000FF"/>
                </a:solidFill>
              </a:rPr>
              <a:t>He who has an ear, let him hear what the Spirit says to the churches. To the one who conquers I will grant to eat of the tree of life, which is in the paradise of God</a:t>
            </a:r>
            <a:r>
              <a:rPr lang="en-US" sz="2400" dirty="0"/>
              <a:t>.’</a:t>
            </a:r>
          </a:p>
          <a:p>
            <a:endParaRPr lang="en-US" sz="2200" dirty="0" smtClean="0"/>
          </a:p>
        </p:txBody>
      </p:sp>
      <p:cxnSp>
        <p:nvCxnSpPr>
          <p:cNvPr id="12" name="Straight Connector 11"/>
          <p:cNvCxnSpPr/>
          <p:nvPr/>
        </p:nvCxnSpPr>
        <p:spPr>
          <a:xfrm>
            <a:off x="3399416" y="2140772"/>
            <a:ext cx="7659445"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076687" y="2398955"/>
            <a:ext cx="5023821" cy="10758"/>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570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 Letters to the churches</a:t>
            </a:r>
            <a:endParaRPr lang="en-US" dirty="0"/>
          </a:p>
        </p:txBody>
      </p:sp>
      <p:sp>
        <p:nvSpPr>
          <p:cNvPr id="3" name="Content Placeholder 2"/>
          <p:cNvSpPr>
            <a:spLocks noGrp="1"/>
          </p:cNvSpPr>
          <p:nvPr>
            <p:ph idx="1"/>
          </p:nvPr>
        </p:nvSpPr>
        <p:spPr>
          <a:xfrm>
            <a:off x="2592925" y="1584959"/>
            <a:ext cx="8993061" cy="5095540"/>
          </a:xfrm>
        </p:spPr>
        <p:txBody>
          <a:bodyPr>
            <a:normAutofit/>
          </a:bodyPr>
          <a:lstStyle/>
          <a:p>
            <a:r>
              <a:rPr lang="en-US" sz="2400" dirty="0"/>
              <a:t>2</a:t>
            </a:r>
            <a:r>
              <a:rPr lang="en-US" sz="2400" dirty="0" smtClean="0"/>
              <a:t>:</a:t>
            </a:r>
            <a:r>
              <a:rPr lang="en-US" sz="2400" dirty="0"/>
              <a:t> </a:t>
            </a:r>
            <a:r>
              <a:rPr lang="en-US" sz="2400" b="1" baseline="30000" dirty="0">
                <a:solidFill>
                  <a:srgbClr val="0000FF"/>
                </a:solidFill>
              </a:rPr>
              <a:t>8 </a:t>
            </a:r>
            <a:r>
              <a:rPr lang="en-US" sz="2400" dirty="0">
                <a:solidFill>
                  <a:srgbClr val="0000FF"/>
                </a:solidFill>
              </a:rPr>
              <a:t>“And to the angel of the church in Smyrna write: ‘The words of the first and the last, who died and came to </a:t>
            </a:r>
            <a:r>
              <a:rPr lang="en-US" sz="2400" dirty="0" smtClean="0">
                <a:solidFill>
                  <a:srgbClr val="0000FF"/>
                </a:solidFill>
              </a:rPr>
              <a:t>life.		</a:t>
            </a:r>
            <a:r>
              <a:rPr lang="en-US" sz="2400" b="1" baseline="30000" dirty="0" smtClean="0">
                <a:solidFill>
                  <a:srgbClr val="0000FF"/>
                </a:solidFill>
              </a:rPr>
              <a:t>9</a:t>
            </a:r>
            <a:r>
              <a:rPr lang="en-US" sz="2400" b="1" baseline="30000" dirty="0">
                <a:solidFill>
                  <a:srgbClr val="0000FF"/>
                </a:solidFill>
              </a:rPr>
              <a:t> </a:t>
            </a:r>
            <a:r>
              <a:rPr lang="en-US" sz="2400" dirty="0">
                <a:solidFill>
                  <a:srgbClr val="0000FF"/>
                </a:solidFill>
              </a:rPr>
              <a:t>“‘I know your tribulation and your poverty (but you are rich) and the </a:t>
            </a:r>
            <a:r>
              <a:rPr lang="en-US" sz="2400" dirty="0" smtClean="0">
                <a:solidFill>
                  <a:srgbClr val="0000FF"/>
                </a:solidFill>
              </a:rPr>
              <a:t>slander</a:t>
            </a:r>
            <a:r>
              <a:rPr lang="en-US" sz="2400" dirty="0">
                <a:solidFill>
                  <a:srgbClr val="0000FF"/>
                </a:solidFill>
              </a:rPr>
              <a:t> of those who say that they are Jews and are not, but are a synagogue of Satan. </a:t>
            </a:r>
            <a:r>
              <a:rPr lang="en-US" sz="2400" b="1" baseline="30000" dirty="0">
                <a:solidFill>
                  <a:srgbClr val="0000FF"/>
                </a:solidFill>
              </a:rPr>
              <a:t>10 </a:t>
            </a:r>
            <a:r>
              <a:rPr lang="en-US" sz="2400" dirty="0">
                <a:solidFill>
                  <a:srgbClr val="0000FF"/>
                </a:solidFill>
              </a:rPr>
              <a:t>Do not fear what you are about to suffer. Behold, the devil is about to throw some of you into prison, that you may be tested, and for ten days you will have tribulation. Be faithful unto death, and I will give you the crown of life. </a:t>
            </a:r>
            <a:r>
              <a:rPr lang="en-US" sz="2400" b="1" baseline="30000" dirty="0">
                <a:solidFill>
                  <a:srgbClr val="0000FF"/>
                </a:solidFill>
              </a:rPr>
              <a:t>11 </a:t>
            </a:r>
            <a:r>
              <a:rPr lang="en-US" sz="2400" dirty="0">
                <a:solidFill>
                  <a:srgbClr val="0000FF"/>
                </a:solidFill>
              </a:rPr>
              <a:t>He who has an ear, let him hear what the Spirit says to the churches. The one who conquers will not be hurt by the second death.’</a:t>
            </a:r>
          </a:p>
          <a:p>
            <a:endParaRPr lang="en-US" sz="2200" dirty="0" smtClean="0"/>
          </a:p>
        </p:txBody>
      </p:sp>
      <p:cxnSp>
        <p:nvCxnSpPr>
          <p:cNvPr id="5" name="Straight Connector 4"/>
          <p:cNvCxnSpPr/>
          <p:nvPr/>
        </p:nvCxnSpPr>
        <p:spPr>
          <a:xfrm>
            <a:off x="7504771" y="2330605"/>
            <a:ext cx="3791414" cy="11151"/>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04487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 Letters to the churches</a:t>
            </a:r>
            <a:endParaRPr lang="en-US" dirty="0"/>
          </a:p>
        </p:txBody>
      </p:sp>
      <p:sp>
        <p:nvSpPr>
          <p:cNvPr id="3" name="Content Placeholder 2"/>
          <p:cNvSpPr>
            <a:spLocks noGrp="1"/>
          </p:cNvSpPr>
          <p:nvPr>
            <p:ph idx="1"/>
          </p:nvPr>
        </p:nvSpPr>
        <p:spPr>
          <a:xfrm>
            <a:off x="2592925" y="1584959"/>
            <a:ext cx="8993061" cy="5095540"/>
          </a:xfrm>
        </p:spPr>
        <p:txBody>
          <a:bodyPr>
            <a:normAutofit fontScale="92500" lnSpcReduction="20000"/>
          </a:bodyPr>
          <a:lstStyle/>
          <a:p>
            <a:pPr marL="0" indent="0">
              <a:buNone/>
            </a:pPr>
            <a:r>
              <a:rPr lang="en-US" sz="2400" dirty="0"/>
              <a:t>2</a:t>
            </a:r>
            <a:r>
              <a:rPr lang="en-US" sz="2400" dirty="0" smtClean="0"/>
              <a:t>:</a:t>
            </a:r>
            <a:r>
              <a:rPr lang="en-US" sz="2400" dirty="0"/>
              <a:t> </a:t>
            </a:r>
            <a:r>
              <a:rPr lang="en-US" sz="2400" b="1" baseline="30000" dirty="0">
                <a:solidFill>
                  <a:srgbClr val="0000FF"/>
                </a:solidFill>
              </a:rPr>
              <a:t>12 </a:t>
            </a:r>
            <a:r>
              <a:rPr lang="en-US" sz="2400" dirty="0">
                <a:solidFill>
                  <a:srgbClr val="0000FF"/>
                </a:solidFill>
              </a:rPr>
              <a:t>“And to the angel of the church in Pergamum write: ‘The words of him who has the sharp two-edged </a:t>
            </a:r>
            <a:r>
              <a:rPr lang="en-US" sz="2400" dirty="0" smtClean="0">
                <a:solidFill>
                  <a:srgbClr val="0000FF"/>
                </a:solidFill>
              </a:rPr>
              <a:t>sword.</a:t>
            </a:r>
          </a:p>
          <a:p>
            <a:pPr marL="0" indent="0">
              <a:buNone/>
            </a:pPr>
            <a:r>
              <a:rPr lang="en-US" sz="2400" b="1" baseline="30000" dirty="0">
                <a:solidFill>
                  <a:srgbClr val="0000FF"/>
                </a:solidFill>
              </a:rPr>
              <a:t>	</a:t>
            </a:r>
            <a:r>
              <a:rPr lang="en-US" sz="2400" b="1" baseline="30000" dirty="0" smtClean="0">
                <a:solidFill>
                  <a:srgbClr val="0000FF"/>
                </a:solidFill>
              </a:rPr>
              <a:t>13</a:t>
            </a:r>
            <a:r>
              <a:rPr lang="en-US" sz="2400" b="1" baseline="30000" dirty="0">
                <a:solidFill>
                  <a:srgbClr val="0000FF"/>
                </a:solidFill>
              </a:rPr>
              <a:t> </a:t>
            </a:r>
            <a:r>
              <a:rPr lang="en-US" sz="2400" dirty="0">
                <a:solidFill>
                  <a:srgbClr val="0000FF"/>
                </a:solidFill>
              </a:rPr>
              <a:t>“‘I know where you dwell, where Satan's throne is. Yet you hold fast my name, and you did not deny my </a:t>
            </a:r>
            <a:r>
              <a:rPr lang="en-US" sz="2400" dirty="0" smtClean="0">
                <a:solidFill>
                  <a:srgbClr val="0000FF"/>
                </a:solidFill>
              </a:rPr>
              <a:t>faith</a:t>
            </a:r>
            <a:r>
              <a:rPr lang="en-US" sz="2400" dirty="0">
                <a:solidFill>
                  <a:srgbClr val="0000FF"/>
                </a:solidFill>
              </a:rPr>
              <a:t> even in the days of Antipas my faithful witness, who was killed among you, where Satan dwells.</a:t>
            </a:r>
            <a:r>
              <a:rPr lang="en-US" sz="2400" b="1" baseline="30000" dirty="0">
                <a:solidFill>
                  <a:srgbClr val="0000FF"/>
                </a:solidFill>
              </a:rPr>
              <a:t>14 </a:t>
            </a:r>
            <a:r>
              <a:rPr lang="en-US" sz="2400" dirty="0">
                <a:solidFill>
                  <a:srgbClr val="0000FF"/>
                </a:solidFill>
              </a:rPr>
              <a:t>But I have a few things against you: you have some there who hold the teaching of Balaam, who taught </a:t>
            </a:r>
            <a:r>
              <a:rPr lang="en-US" sz="2400" dirty="0" err="1">
                <a:solidFill>
                  <a:srgbClr val="0000FF"/>
                </a:solidFill>
              </a:rPr>
              <a:t>Balak</a:t>
            </a:r>
            <a:r>
              <a:rPr lang="en-US" sz="2400" dirty="0">
                <a:solidFill>
                  <a:srgbClr val="0000FF"/>
                </a:solidFill>
              </a:rPr>
              <a:t> to put a stumbling block before the sons of Israel, so that they might eat food sacrificed to idols and practice sexual immorality. </a:t>
            </a:r>
            <a:r>
              <a:rPr lang="en-US" sz="2400" b="1" baseline="30000" dirty="0">
                <a:solidFill>
                  <a:srgbClr val="0000FF"/>
                </a:solidFill>
              </a:rPr>
              <a:t>15 </a:t>
            </a:r>
            <a:r>
              <a:rPr lang="en-US" sz="2400" dirty="0">
                <a:solidFill>
                  <a:srgbClr val="0000FF"/>
                </a:solidFill>
              </a:rPr>
              <a:t>So also you have some who hold the teaching of the </a:t>
            </a:r>
            <a:r>
              <a:rPr lang="en-US" sz="2400" dirty="0" err="1">
                <a:solidFill>
                  <a:srgbClr val="0000FF"/>
                </a:solidFill>
              </a:rPr>
              <a:t>Nicolaitans</a:t>
            </a:r>
            <a:r>
              <a:rPr lang="en-US" sz="2400" dirty="0">
                <a:solidFill>
                  <a:srgbClr val="0000FF"/>
                </a:solidFill>
              </a:rPr>
              <a:t>. </a:t>
            </a:r>
            <a:r>
              <a:rPr lang="en-US" sz="2400" b="1" baseline="30000" dirty="0">
                <a:solidFill>
                  <a:srgbClr val="0000FF"/>
                </a:solidFill>
              </a:rPr>
              <a:t>16 </a:t>
            </a:r>
            <a:r>
              <a:rPr lang="en-US" sz="2400" dirty="0">
                <a:solidFill>
                  <a:srgbClr val="0000FF"/>
                </a:solidFill>
              </a:rPr>
              <a:t>Therefore repent. If not, I will come to you soon and war against them with the sword of my mouth. </a:t>
            </a:r>
            <a:r>
              <a:rPr lang="en-US" sz="2400" b="1" baseline="30000" dirty="0">
                <a:solidFill>
                  <a:srgbClr val="0000FF"/>
                </a:solidFill>
              </a:rPr>
              <a:t>17 </a:t>
            </a:r>
            <a:r>
              <a:rPr lang="en-US" sz="2400" dirty="0">
                <a:solidFill>
                  <a:srgbClr val="0000FF"/>
                </a:solidFill>
              </a:rPr>
              <a:t>He who has an ear, let him hear what the Spirit says to the churches. To the one who conquers I will give some of the hidden manna, and I will give him a white stone, with a new name written on the stone that no one knows except the one who receives it.’</a:t>
            </a:r>
          </a:p>
          <a:p>
            <a:endParaRPr lang="en-US" sz="2200" dirty="0" smtClean="0"/>
          </a:p>
        </p:txBody>
      </p:sp>
      <p:cxnSp>
        <p:nvCxnSpPr>
          <p:cNvPr id="5" name="Straight Connector 4"/>
          <p:cNvCxnSpPr/>
          <p:nvPr/>
        </p:nvCxnSpPr>
        <p:spPr>
          <a:xfrm>
            <a:off x="2732442" y="2130014"/>
            <a:ext cx="6658984"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4028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 Letters to the churches</a:t>
            </a:r>
            <a:endParaRPr lang="en-US" dirty="0"/>
          </a:p>
        </p:txBody>
      </p:sp>
      <p:sp>
        <p:nvSpPr>
          <p:cNvPr id="3" name="Content Placeholder 2"/>
          <p:cNvSpPr>
            <a:spLocks noGrp="1"/>
          </p:cNvSpPr>
          <p:nvPr>
            <p:ph idx="1"/>
          </p:nvPr>
        </p:nvSpPr>
        <p:spPr>
          <a:xfrm>
            <a:off x="2592925" y="1584959"/>
            <a:ext cx="8993061" cy="5095540"/>
          </a:xfrm>
        </p:spPr>
        <p:txBody>
          <a:bodyPr>
            <a:noAutofit/>
          </a:bodyPr>
          <a:lstStyle/>
          <a:p>
            <a:r>
              <a:rPr lang="en-US" sz="1700" dirty="0"/>
              <a:t>2</a:t>
            </a:r>
            <a:r>
              <a:rPr lang="en-US" sz="1700" dirty="0" smtClean="0"/>
              <a:t>:</a:t>
            </a:r>
            <a:r>
              <a:rPr lang="en-US" sz="1700" dirty="0"/>
              <a:t> </a:t>
            </a:r>
            <a:r>
              <a:rPr lang="en-US" sz="1700" b="1" baseline="30000" dirty="0">
                <a:solidFill>
                  <a:srgbClr val="0000FF"/>
                </a:solidFill>
              </a:rPr>
              <a:t>18 </a:t>
            </a:r>
            <a:r>
              <a:rPr lang="en-US" sz="1700" dirty="0">
                <a:solidFill>
                  <a:srgbClr val="0000FF"/>
                </a:solidFill>
              </a:rPr>
              <a:t>“And to the angel of the church in Thyatira write: ‘The words of the Son of God, who has eyes like a flame of fire, and whose feet are like burnished bronze.</a:t>
            </a:r>
          </a:p>
          <a:p>
            <a:r>
              <a:rPr lang="en-US" sz="1700" b="1" baseline="30000" dirty="0">
                <a:solidFill>
                  <a:srgbClr val="0000FF"/>
                </a:solidFill>
              </a:rPr>
              <a:t>19 </a:t>
            </a:r>
            <a:r>
              <a:rPr lang="en-US" sz="1700" dirty="0">
                <a:solidFill>
                  <a:srgbClr val="0000FF"/>
                </a:solidFill>
              </a:rPr>
              <a:t>“‘I know your works, your love and faith and service and patient endurance, and that your latter works exceed the first. </a:t>
            </a:r>
            <a:r>
              <a:rPr lang="en-US" sz="1700" b="1" baseline="30000" dirty="0">
                <a:solidFill>
                  <a:srgbClr val="0000FF"/>
                </a:solidFill>
              </a:rPr>
              <a:t>20 </a:t>
            </a:r>
            <a:r>
              <a:rPr lang="en-US" sz="1700" dirty="0">
                <a:solidFill>
                  <a:srgbClr val="0000FF"/>
                </a:solidFill>
              </a:rPr>
              <a:t>But I have this against you, that you tolerate that woman Jezebel, who calls herself a prophetess and is teaching and seducing my servants to practice sexual immorality and to eat food sacrificed to idols. </a:t>
            </a:r>
            <a:r>
              <a:rPr lang="en-US" sz="1700" b="1" baseline="30000" dirty="0">
                <a:solidFill>
                  <a:srgbClr val="0000FF"/>
                </a:solidFill>
              </a:rPr>
              <a:t>21 </a:t>
            </a:r>
            <a:r>
              <a:rPr lang="en-US" sz="1700" dirty="0">
                <a:solidFill>
                  <a:srgbClr val="0000FF"/>
                </a:solidFill>
              </a:rPr>
              <a:t>I gave her time to repent, but she refuses to repent of her sexual immorality. </a:t>
            </a:r>
            <a:r>
              <a:rPr lang="en-US" sz="1700" b="1" baseline="30000" dirty="0">
                <a:solidFill>
                  <a:srgbClr val="0000FF"/>
                </a:solidFill>
              </a:rPr>
              <a:t>22 </a:t>
            </a:r>
            <a:r>
              <a:rPr lang="en-US" sz="1700" dirty="0">
                <a:solidFill>
                  <a:srgbClr val="0000FF"/>
                </a:solidFill>
              </a:rPr>
              <a:t>Behold, I will throw her onto a sickbed, and those who commit adultery with her I will throw into great tribulation, unless they repent of her works, </a:t>
            </a:r>
            <a:r>
              <a:rPr lang="en-US" sz="1700" b="1" baseline="30000" dirty="0">
                <a:solidFill>
                  <a:srgbClr val="0000FF"/>
                </a:solidFill>
              </a:rPr>
              <a:t>23 </a:t>
            </a:r>
            <a:r>
              <a:rPr lang="en-US" sz="1700" dirty="0">
                <a:solidFill>
                  <a:srgbClr val="0000FF"/>
                </a:solidFill>
              </a:rPr>
              <a:t>and I will strike her children dead. And all the churches will know that I am he who searches mind and heart, and I will give to each of you according to your works. </a:t>
            </a:r>
            <a:r>
              <a:rPr lang="en-US" sz="1700" b="1" baseline="30000" dirty="0">
                <a:solidFill>
                  <a:srgbClr val="0000FF"/>
                </a:solidFill>
              </a:rPr>
              <a:t>24 </a:t>
            </a:r>
            <a:r>
              <a:rPr lang="en-US" sz="1700" dirty="0">
                <a:solidFill>
                  <a:srgbClr val="0000FF"/>
                </a:solidFill>
              </a:rPr>
              <a:t>But to the rest of you in Thyatira, who do not hold this teaching, who have not learned what some call the deep things of Satan, to you I say, I do not lay on you any other burden. </a:t>
            </a:r>
            <a:r>
              <a:rPr lang="en-US" sz="1700" b="1" baseline="30000" dirty="0">
                <a:solidFill>
                  <a:srgbClr val="0000FF"/>
                </a:solidFill>
              </a:rPr>
              <a:t>25 </a:t>
            </a:r>
            <a:r>
              <a:rPr lang="en-US" sz="1700" dirty="0">
                <a:solidFill>
                  <a:srgbClr val="0000FF"/>
                </a:solidFill>
              </a:rPr>
              <a:t>Only hold fast what you have until I come. </a:t>
            </a:r>
            <a:r>
              <a:rPr lang="en-US" sz="1700" b="1" baseline="30000" dirty="0">
                <a:solidFill>
                  <a:srgbClr val="0000FF"/>
                </a:solidFill>
              </a:rPr>
              <a:t>26 </a:t>
            </a:r>
            <a:r>
              <a:rPr lang="en-US" sz="1700" dirty="0">
                <a:solidFill>
                  <a:srgbClr val="0000FF"/>
                </a:solidFill>
              </a:rPr>
              <a:t>The one who conquers and who keeps my works until the end, to him I will give authority over the nations, </a:t>
            </a:r>
            <a:r>
              <a:rPr lang="en-US" sz="1700" b="1" baseline="30000" dirty="0">
                <a:solidFill>
                  <a:srgbClr val="0000FF"/>
                </a:solidFill>
              </a:rPr>
              <a:t>27 </a:t>
            </a:r>
            <a:r>
              <a:rPr lang="en-US" sz="1700" dirty="0">
                <a:solidFill>
                  <a:srgbClr val="0000FF"/>
                </a:solidFill>
              </a:rPr>
              <a:t>and he will </a:t>
            </a:r>
            <a:r>
              <a:rPr lang="en-US" sz="1700" dirty="0" smtClean="0">
                <a:solidFill>
                  <a:srgbClr val="0000FF"/>
                </a:solidFill>
              </a:rPr>
              <a:t>rule</a:t>
            </a:r>
            <a:r>
              <a:rPr lang="en-US" sz="1700" baseline="30000" dirty="0">
                <a:solidFill>
                  <a:srgbClr val="0000FF"/>
                </a:solidFill>
              </a:rPr>
              <a:t> </a:t>
            </a:r>
            <a:r>
              <a:rPr lang="en-US" sz="1700" dirty="0" smtClean="0">
                <a:solidFill>
                  <a:srgbClr val="0000FF"/>
                </a:solidFill>
              </a:rPr>
              <a:t>them </a:t>
            </a:r>
            <a:r>
              <a:rPr lang="en-US" sz="1700" dirty="0">
                <a:solidFill>
                  <a:srgbClr val="0000FF"/>
                </a:solidFill>
              </a:rPr>
              <a:t>with a rod of iron, as when earthen pots are broken in pieces, even as I myself have received authority from my Father.</a:t>
            </a:r>
            <a:r>
              <a:rPr lang="en-US" sz="1700" b="1" baseline="30000" dirty="0">
                <a:solidFill>
                  <a:srgbClr val="0000FF"/>
                </a:solidFill>
              </a:rPr>
              <a:t>28 </a:t>
            </a:r>
            <a:r>
              <a:rPr lang="en-US" sz="1700" dirty="0">
                <a:solidFill>
                  <a:srgbClr val="0000FF"/>
                </a:solidFill>
              </a:rPr>
              <a:t>And I will give him the morning star. </a:t>
            </a:r>
            <a:r>
              <a:rPr lang="en-US" sz="1700" b="1" baseline="30000" dirty="0">
                <a:solidFill>
                  <a:srgbClr val="0000FF"/>
                </a:solidFill>
              </a:rPr>
              <a:t>29 </a:t>
            </a:r>
            <a:r>
              <a:rPr lang="en-US" sz="1700" dirty="0">
                <a:solidFill>
                  <a:srgbClr val="0000FF"/>
                </a:solidFill>
              </a:rPr>
              <a:t>He who has an ear, let him hear what the Spirit says to the churches</a:t>
            </a:r>
            <a:r>
              <a:rPr lang="en-US" sz="1700" dirty="0" smtClean="0"/>
              <a:t>.’</a:t>
            </a:r>
            <a:endParaRPr lang="en-US" sz="1700" dirty="0"/>
          </a:p>
        </p:txBody>
      </p:sp>
      <p:cxnSp>
        <p:nvCxnSpPr>
          <p:cNvPr id="5" name="Straight Connector 4"/>
          <p:cNvCxnSpPr/>
          <p:nvPr/>
        </p:nvCxnSpPr>
        <p:spPr>
          <a:xfrm>
            <a:off x="4582758" y="2140772"/>
            <a:ext cx="6745044" cy="10757"/>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1953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 Letters to the churches</a:t>
            </a:r>
            <a:endParaRPr lang="en-US" dirty="0"/>
          </a:p>
        </p:txBody>
      </p:sp>
      <p:sp>
        <p:nvSpPr>
          <p:cNvPr id="3" name="Content Placeholder 2"/>
          <p:cNvSpPr>
            <a:spLocks noGrp="1"/>
          </p:cNvSpPr>
          <p:nvPr>
            <p:ph idx="1"/>
          </p:nvPr>
        </p:nvSpPr>
        <p:spPr>
          <a:xfrm>
            <a:off x="2592925" y="1584959"/>
            <a:ext cx="8993061" cy="5095540"/>
          </a:xfrm>
        </p:spPr>
        <p:txBody>
          <a:bodyPr>
            <a:noAutofit/>
          </a:bodyPr>
          <a:lstStyle/>
          <a:p>
            <a:r>
              <a:rPr lang="en-US" sz="2000" b="1" dirty="0"/>
              <a:t>3 </a:t>
            </a:r>
            <a:r>
              <a:rPr lang="en-US" sz="2000" dirty="0">
                <a:solidFill>
                  <a:srgbClr val="0000FF"/>
                </a:solidFill>
              </a:rPr>
              <a:t>“And to the angel of the church in Sardis write: ‘The words of him who has the seven spirits of God and the seven stars.</a:t>
            </a:r>
          </a:p>
          <a:p>
            <a:r>
              <a:rPr lang="en-US" sz="2000" dirty="0">
                <a:solidFill>
                  <a:srgbClr val="0000FF"/>
                </a:solidFill>
              </a:rPr>
              <a:t>“‘I know your works. You have the reputation of being alive, but you are dead. </a:t>
            </a:r>
            <a:r>
              <a:rPr lang="en-US" sz="2000" b="1" baseline="30000" dirty="0">
                <a:solidFill>
                  <a:srgbClr val="0000FF"/>
                </a:solidFill>
              </a:rPr>
              <a:t>2 </a:t>
            </a:r>
            <a:r>
              <a:rPr lang="en-US" sz="2000" dirty="0">
                <a:solidFill>
                  <a:srgbClr val="0000FF"/>
                </a:solidFill>
              </a:rPr>
              <a:t>Wake up, and strengthen what remains and is about to die, for I have not found your works complete in the sight of my God.</a:t>
            </a:r>
            <a:r>
              <a:rPr lang="en-US" sz="2000" b="1" baseline="30000" dirty="0">
                <a:solidFill>
                  <a:srgbClr val="0000FF"/>
                </a:solidFill>
              </a:rPr>
              <a:t>3 </a:t>
            </a:r>
            <a:r>
              <a:rPr lang="en-US" sz="2000" dirty="0">
                <a:solidFill>
                  <a:srgbClr val="0000FF"/>
                </a:solidFill>
              </a:rPr>
              <a:t>Remember, then, what you received and heard. Keep it, and repent. If you will not wake up, I will come like a thief, and you will not know at what hour I will come against you. </a:t>
            </a:r>
            <a:r>
              <a:rPr lang="en-US" sz="2000" b="1" baseline="30000" dirty="0">
                <a:solidFill>
                  <a:srgbClr val="0000FF"/>
                </a:solidFill>
              </a:rPr>
              <a:t>4 </a:t>
            </a:r>
            <a:r>
              <a:rPr lang="en-US" sz="2000" dirty="0">
                <a:solidFill>
                  <a:srgbClr val="0000FF"/>
                </a:solidFill>
              </a:rPr>
              <a:t>Yet you have still a few names in Sardis, people who have not soiled their garments, and they will walk with me in white, for they are worthy. </a:t>
            </a:r>
            <a:r>
              <a:rPr lang="en-US" sz="2000" b="1" baseline="30000" dirty="0">
                <a:solidFill>
                  <a:srgbClr val="0000FF"/>
                </a:solidFill>
              </a:rPr>
              <a:t>5 </a:t>
            </a:r>
            <a:r>
              <a:rPr lang="en-US" sz="2000" dirty="0">
                <a:solidFill>
                  <a:srgbClr val="0000FF"/>
                </a:solidFill>
              </a:rPr>
              <a:t>The one who conquers will be clothed thus in white garments, and I will never blot his name out of the book of life. I will confess his name before my Father and before his angels. </a:t>
            </a:r>
            <a:r>
              <a:rPr lang="en-US" sz="2000" b="1" baseline="30000" dirty="0">
                <a:solidFill>
                  <a:srgbClr val="0000FF"/>
                </a:solidFill>
              </a:rPr>
              <a:t>6 </a:t>
            </a:r>
            <a:r>
              <a:rPr lang="en-US" sz="2000" dirty="0">
                <a:solidFill>
                  <a:srgbClr val="0000FF"/>
                </a:solidFill>
              </a:rPr>
              <a:t>He who has an ear, let him hear what the Spirit says to the churches.</a:t>
            </a:r>
            <a:r>
              <a:rPr lang="en-US" sz="2000" dirty="0"/>
              <a:t>’</a:t>
            </a:r>
          </a:p>
        </p:txBody>
      </p:sp>
      <p:cxnSp>
        <p:nvCxnSpPr>
          <p:cNvPr id="6" name="Straight Connector 5"/>
          <p:cNvCxnSpPr/>
          <p:nvPr/>
        </p:nvCxnSpPr>
        <p:spPr>
          <a:xfrm>
            <a:off x="4173967" y="2194560"/>
            <a:ext cx="5733826" cy="10758"/>
          </a:xfrm>
          <a:prstGeom prst="line">
            <a:avLst/>
          </a:prstGeom>
          <a:ln w="19050">
            <a:solidFill>
              <a:srgbClr val="A804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050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 Letters to the churches</a:t>
            </a:r>
            <a:endParaRPr lang="en-US" dirty="0"/>
          </a:p>
        </p:txBody>
      </p:sp>
      <p:sp>
        <p:nvSpPr>
          <p:cNvPr id="3" name="Content Placeholder 2"/>
          <p:cNvSpPr>
            <a:spLocks noGrp="1"/>
          </p:cNvSpPr>
          <p:nvPr>
            <p:ph idx="1"/>
          </p:nvPr>
        </p:nvSpPr>
        <p:spPr>
          <a:xfrm>
            <a:off x="2592925" y="1584959"/>
            <a:ext cx="8993061" cy="5095540"/>
          </a:xfrm>
        </p:spPr>
        <p:txBody>
          <a:bodyPr>
            <a:noAutofit/>
          </a:bodyPr>
          <a:lstStyle/>
          <a:p>
            <a:r>
              <a:rPr lang="en-US" b="1" dirty="0"/>
              <a:t>3 </a:t>
            </a:r>
            <a:r>
              <a:rPr lang="en-US" b="1" baseline="30000" dirty="0"/>
              <a:t>7 </a:t>
            </a:r>
            <a:r>
              <a:rPr lang="en-US" dirty="0"/>
              <a:t>“And to the angel of the church in Philadelphia write: ‘The words of the holy one, the true one, who has the key of David, who opens and no one will shut, who shuts and no one opens.</a:t>
            </a:r>
          </a:p>
          <a:p>
            <a:r>
              <a:rPr lang="en-US" b="1" baseline="30000" dirty="0"/>
              <a:t>8 </a:t>
            </a:r>
            <a:r>
              <a:rPr lang="en-US" dirty="0"/>
              <a:t>“‘I know your works. Behold, I have set before you an open door, which no one is able to shut. I know that you have but little power, and yet you have kept my word and have not denied my name. </a:t>
            </a:r>
            <a:r>
              <a:rPr lang="en-US" b="1" baseline="30000" dirty="0"/>
              <a:t>9 </a:t>
            </a:r>
            <a:r>
              <a:rPr lang="en-US" dirty="0"/>
              <a:t>Behold, I will make those of the synagogue of Satan who say that they are Jews and are not, but lie—behold, I will make them come and bow down before your feet, and they will learn that I have loved you. </a:t>
            </a:r>
            <a:r>
              <a:rPr lang="en-US" b="1" baseline="30000" dirty="0"/>
              <a:t>10 </a:t>
            </a:r>
            <a:r>
              <a:rPr lang="en-US" dirty="0"/>
              <a:t>Because you have kept my word about patient endurance, I will keep you from the hour of trial that is coming on the whole world, to try those who dwell on the earth.</a:t>
            </a:r>
            <a:r>
              <a:rPr lang="en-US" b="1" baseline="30000" dirty="0"/>
              <a:t>11 </a:t>
            </a:r>
            <a:r>
              <a:rPr lang="en-US" dirty="0"/>
              <a:t>I am coming soon. Hold fast what you have, so that no one may seize your crown. </a:t>
            </a:r>
            <a:r>
              <a:rPr lang="en-US" b="1" baseline="30000" dirty="0"/>
              <a:t>12 </a:t>
            </a:r>
            <a:r>
              <a:rPr lang="en-US" dirty="0"/>
              <a:t>The one who conquers, I will make him a pillar in the temple of my God. Never shall he go out of it, and I will write on him the name of my God, and the name of the city of my God, the new Jerusalem, which comes down from my God out of heaven, and my own new name. </a:t>
            </a:r>
            <a:r>
              <a:rPr lang="en-US" b="1" baseline="30000" dirty="0"/>
              <a:t>13 </a:t>
            </a:r>
            <a:r>
              <a:rPr lang="en-US" dirty="0"/>
              <a:t>He who has an ear, let him hear what the Spirit says to the churches.’</a:t>
            </a:r>
          </a:p>
        </p:txBody>
      </p:sp>
      <p:cxnSp>
        <p:nvCxnSpPr>
          <p:cNvPr id="6" name="Straight Connector 5"/>
          <p:cNvCxnSpPr/>
          <p:nvPr/>
        </p:nvCxnSpPr>
        <p:spPr>
          <a:xfrm>
            <a:off x="4195482" y="2162287"/>
            <a:ext cx="6874137" cy="10759"/>
          </a:xfrm>
          <a:prstGeom prst="line">
            <a:avLst/>
          </a:prstGeom>
          <a:ln w="19050">
            <a:solidFill>
              <a:srgbClr val="A8047D"/>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56965" y="2430333"/>
            <a:ext cx="4118386" cy="0"/>
          </a:xfrm>
          <a:prstGeom prst="line">
            <a:avLst/>
          </a:prstGeom>
          <a:ln w="19050">
            <a:solidFill>
              <a:srgbClr val="A804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0643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7800" dirty="0" smtClean="0"/>
              <a:t>Revelation</a:t>
            </a:r>
            <a:endParaRPr lang="en-US" sz="78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95880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 Letters to the churches</a:t>
            </a:r>
            <a:endParaRPr lang="en-US" dirty="0"/>
          </a:p>
        </p:txBody>
      </p:sp>
      <p:sp>
        <p:nvSpPr>
          <p:cNvPr id="3" name="Content Placeholder 2"/>
          <p:cNvSpPr>
            <a:spLocks noGrp="1"/>
          </p:cNvSpPr>
          <p:nvPr>
            <p:ph idx="1"/>
          </p:nvPr>
        </p:nvSpPr>
        <p:spPr>
          <a:xfrm>
            <a:off x="2592925" y="1584959"/>
            <a:ext cx="8993061" cy="5095540"/>
          </a:xfrm>
        </p:spPr>
        <p:txBody>
          <a:bodyPr>
            <a:noAutofit/>
          </a:bodyPr>
          <a:lstStyle/>
          <a:p>
            <a:r>
              <a:rPr lang="en-US" b="1" dirty="0" smtClean="0"/>
              <a:t>3:</a:t>
            </a:r>
            <a:r>
              <a:rPr lang="en-US" b="1" dirty="0"/>
              <a:t> </a:t>
            </a:r>
            <a:r>
              <a:rPr lang="en-US" b="1" baseline="30000" dirty="0">
                <a:solidFill>
                  <a:srgbClr val="0000FF"/>
                </a:solidFill>
              </a:rPr>
              <a:t>7 </a:t>
            </a:r>
            <a:r>
              <a:rPr lang="en-US" dirty="0">
                <a:solidFill>
                  <a:srgbClr val="0000FF"/>
                </a:solidFill>
              </a:rPr>
              <a:t>“And to the angel of the church in Philadelphia write: ‘The words of the holy one, the true one, who has the key of David, who opens and no one will shut, who shuts and no one opens.</a:t>
            </a:r>
          </a:p>
          <a:p>
            <a:r>
              <a:rPr lang="en-US" b="1" baseline="30000" dirty="0">
                <a:solidFill>
                  <a:srgbClr val="0000FF"/>
                </a:solidFill>
              </a:rPr>
              <a:t>8 </a:t>
            </a:r>
            <a:r>
              <a:rPr lang="en-US" dirty="0">
                <a:solidFill>
                  <a:srgbClr val="0000FF"/>
                </a:solidFill>
              </a:rPr>
              <a:t>“‘I know your works. Behold, I have set before you an open door, which no one is able to shut. I know that you have but little power, and yet you have kept my word and have not denied my name. </a:t>
            </a:r>
            <a:r>
              <a:rPr lang="en-US" b="1" baseline="30000" dirty="0">
                <a:solidFill>
                  <a:srgbClr val="0000FF"/>
                </a:solidFill>
              </a:rPr>
              <a:t>9 </a:t>
            </a:r>
            <a:r>
              <a:rPr lang="en-US" dirty="0">
                <a:solidFill>
                  <a:srgbClr val="0000FF"/>
                </a:solidFill>
              </a:rPr>
              <a:t>Behold, I will make those of the synagogue of Satan who say that they are Jews and are not, but lie—behold, I will make them come and bow down before your feet, and they will learn that I have loved you. </a:t>
            </a:r>
            <a:r>
              <a:rPr lang="en-US" b="1" baseline="30000" dirty="0">
                <a:solidFill>
                  <a:srgbClr val="0000FF"/>
                </a:solidFill>
              </a:rPr>
              <a:t>10 </a:t>
            </a:r>
            <a:r>
              <a:rPr lang="en-US" dirty="0">
                <a:solidFill>
                  <a:srgbClr val="0000FF"/>
                </a:solidFill>
              </a:rPr>
              <a:t>Because you have kept my word about patient endurance, I will keep you from the hour of trial that is coming on the whole world, to try those who dwell on the earth.</a:t>
            </a:r>
            <a:r>
              <a:rPr lang="en-US" b="1" baseline="30000" dirty="0">
                <a:solidFill>
                  <a:srgbClr val="0000FF"/>
                </a:solidFill>
              </a:rPr>
              <a:t>11 </a:t>
            </a:r>
            <a:r>
              <a:rPr lang="en-US" dirty="0">
                <a:solidFill>
                  <a:srgbClr val="0000FF"/>
                </a:solidFill>
              </a:rPr>
              <a:t>I am coming soon. Hold fast what you have, so that no one may seize your crown. </a:t>
            </a:r>
            <a:r>
              <a:rPr lang="en-US" b="1" baseline="30000" dirty="0">
                <a:solidFill>
                  <a:srgbClr val="0000FF"/>
                </a:solidFill>
              </a:rPr>
              <a:t>12 </a:t>
            </a:r>
            <a:r>
              <a:rPr lang="en-US" dirty="0">
                <a:solidFill>
                  <a:srgbClr val="0000FF"/>
                </a:solidFill>
              </a:rPr>
              <a:t>The one who conquers, I will make him a pillar in the temple of my God. Never shall he go out of it, and I will write on him the name of my God, and the name of the city of my God, the new Jerusalem, which comes down from my God out of heaven, and my own new name. </a:t>
            </a:r>
            <a:r>
              <a:rPr lang="en-US" b="1" baseline="30000" dirty="0">
                <a:solidFill>
                  <a:srgbClr val="0000FF"/>
                </a:solidFill>
              </a:rPr>
              <a:t>13 </a:t>
            </a:r>
            <a:r>
              <a:rPr lang="en-US" dirty="0">
                <a:solidFill>
                  <a:srgbClr val="0000FF"/>
                </a:solidFill>
              </a:rPr>
              <a:t>He who has an ear, let him hear what the Spirit says to the churches.</a:t>
            </a:r>
            <a:r>
              <a:rPr lang="en-US" dirty="0"/>
              <a:t>’</a:t>
            </a:r>
          </a:p>
        </p:txBody>
      </p:sp>
      <p:cxnSp>
        <p:nvCxnSpPr>
          <p:cNvPr id="6" name="Straight Connector 5"/>
          <p:cNvCxnSpPr/>
          <p:nvPr/>
        </p:nvCxnSpPr>
        <p:spPr>
          <a:xfrm>
            <a:off x="4195482" y="2162287"/>
            <a:ext cx="6874137" cy="1075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56965" y="2430333"/>
            <a:ext cx="4118386"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974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 Letters to the churches</a:t>
            </a:r>
            <a:endParaRPr lang="en-US" dirty="0"/>
          </a:p>
        </p:txBody>
      </p:sp>
      <p:sp>
        <p:nvSpPr>
          <p:cNvPr id="3" name="Content Placeholder 2"/>
          <p:cNvSpPr>
            <a:spLocks noGrp="1"/>
          </p:cNvSpPr>
          <p:nvPr>
            <p:ph idx="1"/>
          </p:nvPr>
        </p:nvSpPr>
        <p:spPr>
          <a:xfrm>
            <a:off x="2592925" y="1584959"/>
            <a:ext cx="8993061" cy="5095540"/>
          </a:xfrm>
        </p:spPr>
        <p:txBody>
          <a:bodyPr>
            <a:noAutofit/>
          </a:bodyPr>
          <a:lstStyle/>
          <a:p>
            <a:r>
              <a:rPr lang="en-US" b="1" dirty="0" smtClean="0"/>
              <a:t>3:</a:t>
            </a:r>
            <a:r>
              <a:rPr lang="en-US" b="1" dirty="0"/>
              <a:t> </a:t>
            </a:r>
            <a:r>
              <a:rPr lang="en-US" b="1" baseline="30000" dirty="0">
                <a:solidFill>
                  <a:srgbClr val="0000FF"/>
                </a:solidFill>
              </a:rPr>
              <a:t>14 </a:t>
            </a:r>
            <a:r>
              <a:rPr lang="en-US" dirty="0">
                <a:solidFill>
                  <a:srgbClr val="0000FF"/>
                </a:solidFill>
              </a:rPr>
              <a:t>“And to the angel of the church in Laodicea write: ‘The words of the Amen, the faithful and true witness, the beginning of God's creation.</a:t>
            </a:r>
          </a:p>
          <a:p>
            <a:r>
              <a:rPr lang="en-US" b="1" baseline="30000" dirty="0">
                <a:solidFill>
                  <a:srgbClr val="0000FF"/>
                </a:solidFill>
              </a:rPr>
              <a:t>15 </a:t>
            </a:r>
            <a:r>
              <a:rPr lang="en-US" dirty="0">
                <a:solidFill>
                  <a:srgbClr val="0000FF"/>
                </a:solidFill>
              </a:rPr>
              <a:t>“‘I know your works: you are neither cold nor hot. Would that you were either cold or hot! </a:t>
            </a:r>
            <a:r>
              <a:rPr lang="en-US" b="1" baseline="30000" dirty="0">
                <a:solidFill>
                  <a:srgbClr val="0000FF"/>
                </a:solidFill>
              </a:rPr>
              <a:t>16 </a:t>
            </a:r>
            <a:r>
              <a:rPr lang="en-US" dirty="0">
                <a:solidFill>
                  <a:srgbClr val="0000FF"/>
                </a:solidFill>
              </a:rPr>
              <a:t>So, because you are lukewarm, and neither hot nor cold, I will spit you out of my mouth. </a:t>
            </a:r>
            <a:r>
              <a:rPr lang="en-US" b="1" baseline="30000" dirty="0">
                <a:solidFill>
                  <a:srgbClr val="0000FF"/>
                </a:solidFill>
              </a:rPr>
              <a:t>17 </a:t>
            </a:r>
            <a:r>
              <a:rPr lang="en-US" dirty="0">
                <a:solidFill>
                  <a:srgbClr val="0000FF"/>
                </a:solidFill>
              </a:rPr>
              <a:t>For you say, I am rich, I have prospered, and I need nothing, not realizing that you are wretched, pitiable, poor, blind, and naked. </a:t>
            </a:r>
            <a:r>
              <a:rPr lang="en-US" b="1" baseline="30000" dirty="0">
                <a:solidFill>
                  <a:srgbClr val="0000FF"/>
                </a:solidFill>
              </a:rPr>
              <a:t>18 </a:t>
            </a:r>
            <a:r>
              <a:rPr lang="en-US" dirty="0">
                <a:solidFill>
                  <a:srgbClr val="0000FF"/>
                </a:solidFill>
              </a:rPr>
              <a:t>I counsel you to buy from me gold refined by fire, so that you may be rich, and white garments so that you may clothe yourself and the shame of your nakedness may not be seen, and salve to anoint your eyes, so that you may see. </a:t>
            </a:r>
            <a:r>
              <a:rPr lang="en-US" b="1" baseline="30000" dirty="0">
                <a:solidFill>
                  <a:srgbClr val="0000FF"/>
                </a:solidFill>
              </a:rPr>
              <a:t>19 </a:t>
            </a:r>
            <a:r>
              <a:rPr lang="en-US" dirty="0">
                <a:solidFill>
                  <a:srgbClr val="0000FF"/>
                </a:solidFill>
              </a:rPr>
              <a:t>Those whom I love, I reprove and discipline, so be zealous and repent. </a:t>
            </a:r>
            <a:r>
              <a:rPr lang="en-US" b="1" baseline="30000" dirty="0">
                <a:solidFill>
                  <a:srgbClr val="0000FF"/>
                </a:solidFill>
              </a:rPr>
              <a:t>20 </a:t>
            </a:r>
            <a:r>
              <a:rPr lang="en-US" dirty="0">
                <a:solidFill>
                  <a:srgbClr val="0000FF"/>
                </a:solidFill>
              </a:rPr>
              <a:t>Behold, I stand at the door and knock. If anyone hears my voice and opens the door, I will come in to him and eat with him, and he with me. </a:t>
            </a:r>
            <a:r>
              <a:rPr lang="en-US" b="1" baseline="30000" dirty="0">
                <a:solidFill>
                  <a:srgbClr val="0000FF"/>
                </a:solidFill>
              </a:rPr>
              <a:t>21 </a:t>
            </a:r>
            <a:r>
              <a:rPr lang="en-US" dirty="0">
                <a:solidFill>
                  <a:srgbClr val="0000FF"/>
                </a:solidFill>
              </a:rPr>
              <a:t>The one who conquers, I will grant him to sit with me on my throne, as I also conquered and sat down with my Father on his throne. </a:t>
            </a:r>
            <a:r>
              <a:rPr lang="en-US" b="1" baseline="30000" dirty="0">
                <a:solidFill>
                  <a:srgbClr val="0000FF"/>
                </a:solidFill>
              </a:rPr>
              <a:t>22 </a:t>
            </a:r>
            <a:r>
              <a:rPr lang="en-US" dirty="0">
                <a:solidFill>
                  <a:srgbClr val="0000FF"/>
                </a:solidFill>
              </a:rPr>
              <a:t>He who has an ear, let him hear what the Spirit says to the churches</a:t>
            </a:r>
            <a:r>
              <a:rPr lang="en-US" dirty="0"/>
              <a:t>.’”</a:t>
            </a:r>
          </a:p>
        </p:txBody>
      </p:sp>
      <p:cxnSp>
        <p:nvCxnSpPr>
          <p:cNvPr id="5" name="Straight Connector 4"/>
          <p:cNvCxnSpPr/>
          <p:nvPr/>
        </p:nvCxnSpPr>
        <p:spPr>
          <a:xfrm>
            <a:off x="3076687" y="2140772"/>
            <a:ext cx="7820809" cy="0"/>
          </a:xfrm>
          <a:prstGeom prst="line">
            <a:avLst/>
          </a:prstGeom>
          <a:ln w="19050">
            <a:solidFill>
              <a:srgbClr val="31D6F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2657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a:t>
            </a:r>
            <a:endParaRPr lang="en-US" dirty="0"/>
          </a:p>
        </p:txBody>
      </p:sp>
      <p:sp>
        <p:nvSpPr>
          <p:cNvPr id="3" name="Content Placeholder 2"/>
          <p:cNvSpPr>
            <a:spLocks noGrp="1"/>
          </p:cNvSpPr>
          <p:nvPr>
            <p:ph idx="1"/>
          </p:nvPr>
        </p:nvSpPr>
        <p:spPr>
          <a:xfrm>
            <a:off x="2438486" y="1711569"/>
            <a:ext cx="8915400" cy="5000729"/>
          </a:xfrm>
        </p:spPr>
        <p:txBody>
          <a:bodyPr>
            <a:normAutofit/>
          </a:bodyPr>
          <a:lstStyle/>
          <a:p>
            <a:r>
              <a:rPr lang="en-US" sz="2400" dirty="0" smtClean="0"/>
              <a:t>1:</a:t>
            </a:r>
            <a:r>
              <a:rPr lang="en-US" sz="2400" baseline="30000" dirty="0" smtClean="0">
                <a:solidFill>
                  <a:srgbClr val="0000FF"/>
                </a:solidFill>
              </a:rPr>
              <a:t>1</a:t>
            </a:r>
            <a:r>
              <a:rPr lang="en-US" sz="2400" dirty="0" smtClean="0">
                <a:solidFill>
                  <a:srgbClr val="0000FF"/>
                </a:solidFill>
              </a:rPr>
              <a:t>The </a:t>
            </a:r>
            <a:r>
              <a:rPr lang="en-US" sz="2400" dirty="0">
                <a:solidFill>
                  <a:srgbClr val="0000FF"/>
                </a:solidFill>
              </a:rPr>
              <a:t>revelation of Jesus Christ, which God gave him to show to his </a:t>
            </a:r>
            <a:r>
              <a:rPr lang="en-US" sz="2400" dirty="0" smtClean="0">
                <a:solidFill>
                  <a:srgbClr val="0000FF"/>
                </a:solidFill>
              </a:rPr>
              <a:t>servants</a:t>
            </a:r>
            <a:r>
              <a:rPr lang="en-US" sz="2400" dirty="0">
                <a:solidFill>
                  <a:srgbClr val="0000FF"/>
                </a:solidFill>
              </a:rPr>
              <a:t> the things that must soon take place. He made it known by sending his angel to his servant John, </a:t>
            </a:r>
            <a:r>
              <a:rPr lang="en-US" sz="2400" b="1" baseline="30000" dirty="0">
                <a:solidFill>
                  <a:srgbClr val="0000FF"/>
                </a:solidFill>
              </a:rPr>
              <a:t>2 </a:t>
            </a:r>
            <a:r>
              <a:rPr lang="en-US" sz="2400" dirty="0">
                <a:solidFill>
                  <a:srgbClr val="0000FF"/>
                </a:solidFill>
              </a:rPr>
              <a:t>who bore witness to the word of God and to the testimony of Jesus Christ, even to all that he saw.</a:t>
            </a:r>
            <a:r>
              <a:rPr lang="en-US" sz="2400" b="1" baseline="30000" dirty="0">
                <a:solidFill>
                  <a:srgbClr val="0000FF"/>
                </a:solidFill>
              </a:rPr>
              <a:t>3 </a:t>
            </a:r>
            <a:r>
              <a:rPr lang="en-US" sz="2400" dirty="0">
                <a:solidFill>
                  <a:srgbClr val="0000FF"/>
                </a:solidFill>
              </a:rPr>
              <a:t>Blessed is the one who reads aloud the words of this prophecy, and blessed are those who hear, and who keep what is written in it, for the time is near</a:t>
            </a:r>
            <a:r>
              <a:rPr lang="en-US" sz="2400" dirty="0" smtClean="0"/>
              <a:t>.</a:t>
            </a:r>
          </a:p>
          <a:p>
            <a:r>
              <a:rPr lang="en-US" sz="2400" dirty="0" smtClean="0"/>
              <a:t>Numbers are important as symbols AND for emphasizing important points</a:t>
            </a:r>
            <a:endParaRPr lang="en-US" sz="2400" dirty="0"/>
          </a:p>
        </p:txBody>
      </p:sp>
      <p:sp>
        <p:nvSpPr>
          <p:cNvPr id="7" name="Rectangle 6"/>
          <p:cNvSpPr/>
          <p:nvPr/>
        </p:nvSpPr>
        <p:spPr>
          <a:xfrm>
            <a:off x="8560484" y="1787898"/>
            <a:ext cx="1557495" cy="32154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98760" y="2532185"/>
            <a:ext cx="1426866" cy="28135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19341" y="2903974"/>
            <a:ext cx="3637503" cy="311499"/>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651630" y="2903974"/>
            <a:ext cx="813917" cy="311499"/>
          </a:xfrm>
          <a:prstGeom prst="rect">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818374" y="3259017"/>
            <a:ext cx="1457012" cy="311499"/>
          </a:xfrm>
          <a:prstGeom prst="rect">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813537" y="3629132"/>
            <a:ext cx="703385" cy="311499"/>
          </a:xfrm>
          <a:prstGeom prst="rect">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074039" y="3629132"/>
            <a:ext cx="874206" cy="311499"/>
          </a:xfrm>
          <a:prstGeom prst="rect">
            <a:avLst/>
          </a:prstGeom>
          <a:no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075095" y="3989913"/>
            <a:ext cx="823965" cy="311499"/>
          </a:xfrm>
          <a:prstGeom prst="rect">
            <a:avLst/>
          </a:prstGeom>
          <a:no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87260" y="4360148"/>
            <a:ext cx="793821" cy="311499"/>
          </a:xfrm>
          <a:prstGeom prst="rect">
            <a:avLst/>
          </a:prstGeom>
          <a:no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5767753" y="4280599"/>
            <a:ext cx="250204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5332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12" grpId="0" animBg="1"/>
      <p:bldP spid="13" grpId="0" animBg="1"/>
      <p:bldP spid="14"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a:t>
            </a:r>
          </a:p>
        </p:txBody>
      </p:sp>
      <p:sp>
        <p:nvSpPr>
          <p:cNvPr id="3" name="Content Placeholder 2"/>
          <p:cNvSpPr>
            <a:spLocks noGrp="1"/>
          </p:cNvSpPr>
          <p:nvPr>
            <p:ph idx="1"/>
          </p:nvPr>
        </p:nvSpPr>
        <p:spPr>
          <a:xfrm>
            <a:off x="2589212" y="1597092"/>
            <a:ext cx="8915400" cy="5260907"/>
          </a:xfrm>
        </p:spPr>
        <p:txBody>
          <a:bodyPr>
            <a:normAutofit/>
          </a:bodyPr>
          <a:lstStyle/>
          <a:p>
            <a:r>
              <a:rPr lang="en-US" sz="2600" dirty="0" smtClean="0"/>
              <a:t>Letters to the 7 churches</a:t>
            </a:r>
          </a:p>
          <a:p>
            <a:pPr lvl="1"/>
            <a:r>
              <a:rPr lang="en-US" sz="2400" dirty="0" smtClean="0"/>
              <a:t>Same general form</a:t>
            </a:r>
          </a:p>
          <a:p>
            <a:pPr lvl="2"/>
            <a:r>
              <a:rPr lang="en-US" sz="2200" dirty="0" smtClean="0"/>
              <a:t>1) Addressee</a:t>
            </a:r>
          </a:p>
          <a:p>
            <a:pPr lvl="2"/>
            <a:r>
              <a:rPr lang="en-US" sz="2200" dirty="0" smtClean="0"/>
              <a:t>2) Identification of Christ</a:t>
            </a:r>
          </a:p>
          <a:p>
            <a:pPr lvl="3"/>
            <a:r>
              <a:rPr lang="en-US" sz="2000" b="1" dirty="0" smtClean="0"/>
              <a:t>With illusions to 1:12-20</a:t>
            </a:r>
          </a:p>
          <a:p>
            <a:pPr lvl="2"/>
            <a:r>
              <a:rPr lang="en-US" sz="2200" dirty="0" smtClean="0"/>
              <a:t>3) Claim of knowledge</a:t>
            </a:r>
          </a:p>
          <a:p>
            <a:pPr lvl="2"/>
            <a:r>
              <a:rPr lang="en-US" sz="2200" dirty="0" smtClean="0"/>
              <a:t>4) Evaluation – rebukes or commendations</a:t>
            </a:r>
          </a:p>
          <a:p>
            <a:pPr lvl="2"/>
            <a:r>
              <a:rPr lang="en-US" sz="2200" dirty="0" smtClean="0"/>
              <a:t>5) Promise or threat – based on evaluation</a:t>
            </a:r>
          </a:p>
          <a:p>
            <a:pPr lvl="2"/>
            <a:r>
              <a:rPr lang="en-US" sz="2200" dirty="0" smtClean="0"/>
              <a:t>6) Promise to “the one who conquers” (remains faithful)</a:t>
            </a:r>
          </a:p>
          <a:p>
            <a:pPr lvl="2"/>
            <a:r>
              <a:rPr lang="en-US" sz="2200" dirty="0" smtClean="0"/>
              <a:t>7) Exhortation to listen</a:t>
            </a:r>
          </a:p>
          <a:p>
            <a:pPr lvl="1"/>
            <a:r>
              <a:rPr lang="en-US" sz="2400" dirty="0" smtClean="0"/>
              <a:t>2 positive, 2 negative, 3 positive/negative</a:t>
            </a:r>
          </a:p>
        </p:txBody>
      </p:sp>
    </p:spTree>
    <p:extLst>
      <p:ext uri="{BB962C8B-B14F-4D97-AF65-F5344CB8AC3E}">
        <p14:creationId xmlns:p14="http://schemas.microsoft.com/office/powerpoint/2010/main" val="17906949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a:t>
            </a:r>
          </a:p>
        </p:txBody>
      </p:sp>
      <p:sp>
        <p:nvSpPr>
          <p:cNvPr id="3" name="Content Placeholder 2"/>
          <p:cNvSpPr>
            <a:spLocks noGrp="1"/>
          </p:cNvSpPr>
          <p:nvPr>
            <p:ph idx="1"/>
          </p:nvPr>
        </p:nvSpPr>
        <p:spPr/>
        <p:txBody>
          <a:bodyPr>
            <a:normAutofit/>
          </a:bodyPr>
          <a:lstStyle/>
          <a:p>
            <a:r>
              <a:rPr lang="en-US" sz="2200" b="1" baseline="30000" dirty="0">
                <a:solidFill>
                  <a:srgbClr val="0000FF"/>
                </a:solidFill>
              </a:rPr>
              <a:t>12 </a:t>
            </a:r>
            <a:r>
              <a:rPr lang="en-US" sz="2200" dirty="0">
                <a:solidFill>
                  <a:srgbClr val="0000FF"/>
                </a:solidFill>
              </a:rPr>
              <a:t>Then I turned to see the voice that was speaking to me, and on turning I saw seven golden lampstands, </a:t>
            </a:r>
            <a:r>
              <a:rPr lang="en-US" sz="2200" b="1" baseline="30000" dirty="0">
                <a:solidFill>
                  <a:srgbClr val="0000FF"/>
                </a:solidFill>
              </a:rPr>
              <a:t>13 </a:t>
            </a:r>
            <a:r>
              <a:rPr lang="en-US" sz="2200" dirty="0">
                <a:solidFill>
                  <a:srgbClr val="0000FF"/>
                </a:solidFill>
              </a:rPr>
              <a:t>and in the midst of the lampstands one like a son of man, clothed with a long robe and with a golden sash around his chest. </a:t>
            </a:r>
            <a:r>
              <a:rPr lang="en-US" sz="2200" b="1" baseline="30000" dirty="0">
                <a:solidFill>
                  <a:srgbClr val="0000FF"/>
                </a:solidFill>
              </a:rPr>
              <a:t>14 </a:t>
            </a:r>
            <a:r>
              <a:rPr lang="en-US" sz="2200" dirty="0">
                <a:solidFill>
                  <a:srgbClr val="0000FF"/>
                </a:solidFill>
              </a:rPr>
              <a:t>The hairs of his head were white, like white wool, like snow. His eyes were like a flame of fire, </a:t>
            </a:r>
            <a:r>
              <a:rPr lang="en-US" sz="2200" b="1" baseline="30000" dirty="0">
                <a:solidFill>
                  <a:srgbClr val="0000FF"/>
                </a:solidFill>
              </a:rPr>
              <a:t>15 </a:t>
            </a:r>
            <a:r>
              <a:rPr lang="en-US" sz="2200" dirty="0">
                <a:solidFill>
                  <a:srgbClr val="0000FF"/>
                </a:solidFill>
              </a:rPr>
              <a:t>his feet were like burnished bronze, refined in a furnace, and his voice was like the roar of many waters. </a:t>
            </a:r>
            <a:r>
              <a:rPr lang="en-US" sz="2200" b="1" baseline="30000" dirty="0">
                <a:solidFill>
                  <a:srgbClr val="0000FF"/>
                </a:solidFill>
              </a:rPr>
              <a:t>16 </a:t>
            </a:r>
            <a:r>
              <a:rPr lang="en-US" sz="2200" dirty="0">
                <a:solidFill>
                  <a:srgbClr val="0000FF"/>
                </a:solidFill>
              </a:rPr>
              <a:t>In his right hand he held seven stars, from his mouth came a sharp two-edged sword, and his face was like the sun shining in full strength.</a:t>
            </a:r>
          </a:p>
        </p:txBody>
      </p:sp>
    </p:spTree>
    <p:extLst>
      <p:ext uri="{BB962C8B-B14F-4D97-AF65-F5344CB8AC3E}">
        <p14:creationId xmlns:p14="http://schemas.microsoft.com/office/powerpoint/2010/main" val="21595043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a:t>
            </a: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66461" y="1565323"/>
            <a:ext cx="3471379" cy="46257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8914" y="1607622"/>
            <a:ext cx="5566772" cy="45834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444467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a:t>
            </a:r>
            <a:endParaRPr lang="en-US" dirty="0"/>
          </a:p>
        </p:txBody>
      </p:sp>
      <p:sp>
        <p:nvSpPr>
          <p:cNvPr id="3" name="Content Placeholder 2"/>
          <p:cNvSpPr>
            <a:spLocks noGrp="1"/>
          </p:cNvSpPr>
          <p:nvPr>
            <p:ph idx="1"/>
          </p:nvPr>
        </p:nvSpPr>
        <p:spPr>
          <a:xfrm>
            <a:off x="2589212" y="2133599"/>
            <a:ext cx="8915400" cy="4593771"/>
          </a:xfrm>
        </p:spPr>
        <p:txBody>
          <a:bodyPr>
            <a:normAutofit/>
          </a:bodyPr>
          <a:lstStyle/>
          <a:p>
            <a:r>
              <a:rPr lang="en-US" sz="2000" b="1" baseline="30000" dirty="0" smtClean="0"/>
              <a:t>4 </a:t>
            </a:r>
            <a:r>
              <a:rPr lang="en-US" sz="2000" dirty="0" smtClean="0">
                <a:solidFill>
                  <a:srgbClr val="0000FF"/>
                </a:solidFill>
              </a:rPr>
              <a:t>John to the seven churches that are in Asia: Grace to you and peace from him who is and who was and who is to come (</a:t>
            </a:r>
            <a:r>
              <a:rPr lang="en-US" sz="2000" dirty="0" smtClean="0"/>
              <a:t>see v8</a:t>
            </a:r>
            <a:r>
              <a:rPr lang="en-US" sz="2000" dirty="0" smtClean="0">
                <a:solidFill>
                  <a:srgbClr val="0000FF"/>
                </a:solidFill>
              </a:rPr>
              <a:t>), and from the seven spirits who are before his throne, </a:t>
            </a:r>
            <a:r>
              <a:rPr lang="en-US" sz="2000" baseline="30000" dirty="0" smtClean="0">
                <a:solidFill>
                  <a:srgbClr val="0000FF"/>
                </a:solidFill>
              </a:rPr>
              <a:t>5 </a:t>
            </a:r>
            <a:r>
              <a:rPr lang="en-US" sz="2000" dirty="0" smtClean="0">
                <a:solidFill>
                  <a:srgbClr val="0000FF"/>
                </a:solidFill>
              </a:rPr>
              <a:t>and from Jesus Christ the faithful witness, the firstborn of the dead, and the ruler of kings on earth</a:t>
            </a:r>
            <a:r>
              <a:rPr lang="en-US" sz="2000" dirty="0" smtClean="0"/>
              <a:t>.</a:t>
            </a:r>
            <a:endParaRPr lang="en-US" sz="2000" dirty="0"/>
          </a:p>
          <a:p>
            <a:r>
              <a:rPr lang="en-US" sz="2000" dirty="0" smtClean="0"/>
              <a:t>Why is the trinity “out of order?”</a:t>
            </a:r>
          </a:p>
          <a:p>
            <a:r>
              <a:rPr lang="en-US" sz="2000" dirty="0" smtClean="0"/>
              <a:t>Why this use of symbolism for the Holy Spirit?</a:t>
            </a:r>
          </a:p>
          <a:p>
            <a:r>
              <a:rPr lang="en-US" sz="2000" dirty="0"/>
              <a:t> </a:t>
            </a:r>
            <a:r>
              <a:rPr lang="en-US" sz="2000" b="1" baseline="30000" dirty="0"/>
              <a:t>12 </a:t>
            </a:r>
            <a:r>
              <a:rPr lang="en-US" sz="2000" dirty="0">
                <a:solidFill>
                  <a:srgbClr val="0000FF"/>
                </a:solidFill>
              </a:rPr>
              <a:t>Then I turned to see the voice that was speaking to me, and on turning I saw seven golden lampstands, </a:t>
            </a:r>
            <a:r>
              <a:rPr lang="en-US" sz="2000" b="1" baseline="30000" dirty="0">
                <a:solidFill>
                  <a:srgbClr val="0000FF"/>
                </a:solidFill>
              </a:rPr>
              <a:t>13 </a:t>
            </a:r>
            <a:r>
              <a:rPr lang="en-US" sz="2000" dirty="0">
                <a:solidFill>
                  <a:srgbClr val="0000FF"/>
                </a:solidFill>
              </a:rPr>
              <a:t>and in the midst of the lampstands one like a son of man</a:t>
            </a:r>
            <a:r>
              <a:rPr lang="en-US" sz="2000" dirty="0" smtClean="0"/>
              <a:t>,</a:t>
            </a:r>
          </a:p>
          <a:p>
            <a:r>
              <a:rPr lang="en-US" sz="2000" dirty="0" smtClean="0"/>
              <a:t>John intentionally uses this language – </a:t>
            </a:r>
            <a:r>
              <a:rPr lang="en-US" sz="2000" dirty="0" smtClean="0">
                <a:solidFill>
                  <a:srgbClr val="0000FF"/>
                </a:solidFill>
              </a:rPr>
              <a:t>seven spirits</a:t>
            </a:r>
            <a:r>
              <a:rPr lang="en-US" sz="2000" dirty="0" smtClean="0"/>
              <a:t> &amp; </a:t>
            </a:r>
            <a:r>
              <a:rPr lang="en-US" sz="2000" dirty="0" smtClean="0">
                <a:solidFill>
                  <a:srgbClr val="0000FF"/>
                </a:solidFill>
              </a:rPr>
              <a:t>lamp stands</a:t>
            </a:r>
            <a:r>
              <a:rPr lang="en-US" sz="2000" dirty="0" smtClean="0"/>
              <a:t> - as to borrow a dual symbolism presented in </a:t>
            </a:r>
            <a:r>
              <a:rPr lang="en-US" sz="2000" dirty="0"/>
              <a:t>Zechariah 4:1-6, &amp; </a:t>
            </a:r>
            <a:r>
              <a:rPr lang="en-US" sz="2000" dirty="0" smtClean="0"/>
              <a:t>Exodus/Numbers.</a:t>
            </a:r>
          </a:p>
          <a:p>
            <a:endParaRPr lang="en-US" dirty="0" smtClean="0"/>
          </a:p>
        </p:txBody>
      </p:sp>
      <p:sp>
        <p:nvSpPr>
          <p:cNvPr id="5" name="Rectangle 4"/>
          <p:cNvSpPr/>
          <p:nvPr/>
        </p:nvSpPr>
        <p:spPr>
          <a:xfrm>
            <a:off x="4552066" y="2506532"/>
            <a:ext cx="5570880" cy="27064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77671" y="2825266"/>
            <a:ext cx="1471202" cy="28135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982610" y="3106620"/>
            <a:ext cx="1471202" cy="28135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map with a k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837" y="4094996"/>
            <a:ext cx="2261071" cy="26323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8522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26"/>
                                        </p:tgtEl>
                                        <p:attrNameLst>
                                          <p:attrName>style.visibility</p:attrName>
                                        </p:attrNameLst>
                                      </p:cBhvr>
                                      <p:to>
                                        <p:strVal val="visible"/>
                                      </p:to>
                                    </p:set>
                                    <p:animEffect transition="in" filter="fade">
                                      <p:cBhvr>
                                        <p:cTn id="3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a:t>
            </a:r>
            <a:endParaRPr lang="en-US" dirty="0"/>
          </a:p>
        </p:txBody>
      </p:sp>
      <p:sp>
        <p:nvSpPr>
          <p:cNvPr id="3" name="Content Placeholder 2"/>
          <p:cNvSpPr>
            <a:spLocks noGrp="1"/>
          </p:cNvSpPr>
          <p:nvPr>
            <p:ph idx="1"/>
          </p:nvPr>
        </p:nvSpPr>
        <p:spPr>
          <a:xfrm>
            <a:off x="2592925" y="1714051"/>
            <a:ext cx="8915400" cy="5143949"/>
          </a:xfrm>
        </p:spPr>
        <p:txBody>
          <a:bodyPr>
            <a:normAutofit/>
          </a:bodyPr>
          <a:lstStyle/>
          <a:p>
            <a:r>
              <a:rPr lang="en-US" sz="2000" dirty="0" smtClean="0"/>
              <a:t>Zech4:1-6</a:t>
            </a:r>
            <a:r>
              <a:rPr lang="en-US" sz="2000" dirty="0"/>
              <a:t> “</a:t>
            </a:r>
            <a:r>
              <a:rPr lang="en-US" sz="2000" dirty="0">
                <a:solidFill>
                  <a:srgbClr val="0000FF"/>
                </a:solidFill>
              </a:rPr>
              <a:t>What do you see?” I said, “I see, and behold, a lampstand all of gold, with a bowl on the top of it, and seven lamps on it, with seven lips on each of the lamps that are on the top of it. </a:t>
            </a:r>
            <a:r>
              <a:rPr lang="en-US" sz="2000" baseline="30000" dirty="0">
                <a:solidFill>
                  <a:srgbClr val="0000FF"/>
                </a:solidFill>
              </a:rPr>
              <a:t>3 </a:t>
            </a:r>
            <a:r>
              <a:rPr lang="en-US" sz="2000" dirty="0">
                <a:solidFill>
                  <a:srgbClr val="0000FF"/>
                </a:solidFill>
              </a:rPr>
              <a:t>And there are two olive trees by it, one on the right of the bowl and the other on its left.” </a:t>
            </a:r>
            <a:r>
              <a:rPr lang="en-US" sz="2000" baseline="30000" dirty="0">
                <a:solidFill>
                  <a:srgbClr val="0000FF"/>
                </a:solidFill>
              </a:rPr>
              <a:t>4 </a:t>
            </a:r>
            <a:r>
              <a:rPr lang="en-US" sz="2000" dirty="0">
                <a:solidFill>
                  <a:srgbClr val="0000FF"/>
                </a:solidFill>
              </a:rPr>
              <a:t>And I said to the angel who talked with me, “What are these, my lord?” </a:t>
            </a:r>
            <a:r>
              <a:rPr lang="en-US" sz="2000" baseline="30000" dirty="0">
                <a:solidFill>
                  <a:srgbClr val="0000FF"/>
                </a:solidFill>
              </a:rPr>
              <a:t>5 </a:t>
            </a:r>
            <a:r>
              <a:rPr lang="en-US" sz="2000" dirty="0">
                <a:solidFill>
                  <a:srgbClr val="0000FF"/>
                </a:solidFill>
              </a:rPr>
              <a:t>Then the angel who talked with me answered and said to me, “Do you not know what these are?” I said, “No, my lord.” </a:t>
            </a:r>
            <a:r>
              <a:rPr lang="en-US" sz="2000" baseline="30000" dirty="0">
                <a:solidFill>
                  <a:srgbClr val="0000FF"/>
                </a:solidFill>
              </a:rPr>
              <a:t>6 </a:t>
            </a:r>
            <a:r>
              <a:rPr lang="en-US" sz="2000" dirty="0">
                <a:solidFill>
                  <a:srgbClr val="0000FF"/>
                </a:solidFill>
              </a:rPr>
              <a:t>Then he said to me, “This is the word of the </a:t>
            </a:r>
            <a:r>
              <a:rPr lang="en-US" sz="2000" cap="small" dirty="0">
                <a:solidFill>
                  <a:srgbClr val="0000FF"/>
                </a:solidFill>
              </a:rPr>
              <a:t>Lord</a:t>
            </a:r>
            <a:r>
              <a:rPr lang="en-US" sz="2000" dirty="0">
                <a:solidFill>
                  <a:srgbClr val="0000FF"/>
                </a:solidFill>
              </a:rPr>
              <a:t> to Zerubbabel: Not by might, nor by power, but by my Spirit, says the </a:t>
            </a:r>
            <a:r>
              <a:rPr lang="en-US" sz="2000" cap="small" dirty="0">
                <a:solidFill>
                  <a:srgbClr val="0000FF"/>
                </a:solidFill>
              </a:rPr>
              <a:t>Lord</a:t>
            </a:r>
            <a:r>
              <a:rPr lang="en-US" sz="2000" dirty="0">
                <a:solidFill>
                  <a:srgbClr val="0000FF"/>
                </a:solidFill>
              </a:rPr>
              <a:t> of </a:t>
            </a:r>
            <a:r>
              <a:rPr lang="en-US" sz="2000" dirty="0" smtClean="0">
                <a:solidFill>
                  <a:srgbClr val="0000FF"/>
                </a:solidFill>
              </a:rPr>
              <a:t>hosts….</a:t>
            </a:r>
            <a:r>
              <a:rPr lang="en-US" sz="2000" b="1" baseline="30000" dirty="0">
                <a:solidFill>
                  <a:srgbClr val="0000FF"/>
                </a:solidFill>
              </a:rPr>
              <a:t> 9 </a:t>
            </a:r>
            <a:r>
              <a:rPr lang="en-US" sz="2000" dirty="0">
                <a:solidFill>
                  <a:srgbClr val="0000FF"/>
                </a:solidFill>
              </a:rPr>
              <a:t>“The hands of Zerubbabel have laid the foundation of this house; his hands shall also complete it</a:t>
            </a:r>
            <a:r>
              <a:rPr lang="en-US" sz="2000" dirty="0"/>
              <a:t>. </a:t>
            </a:r>
            <a:endParaRPr lang="en-US" sz="2000" dirty="0" smtClean="0"/>
          </a:p>
          <a:p>
            <a:r>
              <a:rPr lang="en-US" sz="2000" dirty="0" smtClean="0"/>
              <a:t>Ezra 3:8-10 – Zerubbabel is rebuilding the house of God</a:t>
            </a:r>
          </a:p>
          <a:p>
            <a:r>
              <a:rPr lang="en-US" sz="2000" dirty="0" smtClean="0"/>
              <a:t>Ex. 25:31-40 (description) Num. 8:1-4 (location) </a:t>
            </a:r>
          </a:p>
          <a:p>
            <a:r>
              <a:rPr lang="en-US" sz="2000" dirty="0" smtClean="0"/>
              <a:t>Lampstands would have easily been understood as God’s presence shinning out to the world – a light in the darkness</a:t>
            </a:r>
          </a:p>
          <a:p>
            <a:endParaRPr lang="en-US" dirty="0" smtClean="0"/>
          </a:p>
        </p:txBody>
      </p:sp>
      <p:sp>
        <p:nvSpPr>
          <p:cNvPr id="6" name="Rectangle 5"/>
          <p:cNvSpPr/>
          <p:nvPr/>
        </p:nvSpPr>
        <p:spPr>
          <a:xfrm>
            <a:off x="9782195" y="2096128"/>
            <a:ext cx="1576873" cy="28135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98840" y="4552476"/>
            <a:ext cx="681136" cy="24116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445084" y="4468500"/>
            <a:ext cx="146490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053059" y="4468500"/>
            <a:ext cx="469754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766099" y="5084093"/>
            <a:ext cx="666093" cy="427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904706" y="3851238"/>
            <a:ext cx="4125595" cy="586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679976" y="3937299"/>
            <a:ext cx="583765" cy="24742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85913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par>
                                <p:cTn id="38" presetID="10" presetClass="entr" presetSubtype="0" fill="hold"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fade">
                                      <p:cBhvr>
                                        <p:cTn id="45" dur="500"/>
                                        <p:tgtEl>
                                          <p:spTgt spid="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fade">
                                      <p:cBhvr>
                                        <p:cTn id="5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a:t>
            </a:r>
          </a:p>
        </p:txBody>
      </p:sp>
      <p:sp>
        <p:nvSpPr>
          <p:cNvPr id="3" name="Content Placeholder 2"/>
          <p:cNvSpPr>
            <a:spLocks noGrp="1"/>
          </p:cNvSpPr>
          <p:nvPr>
            <p:ph idx="1"/>
          </p:nvPr>
        </p:nvSpPr>
        <p:spPr>
          <a:xfrm>
            <a:off x="2592924" y="1671020"/>
            <a:ext cx="8993061" cy="5095540"/>
          </a:xfrm>
        </p:spPr>
        <p:txBody>
          <a:bodyPr>
            <a:normAutofit/>
          </a:bodyPr>
          <a:lstStyle/>
          <a:p>
            <a:r>
              <a:rPr lang="en-US" sz="2400" dirty="0" smtClean="0"/>
              <a:t>Seven Churches: </a:t>
            </a:r>
          </a:p>
          <a:p>
            <a:pPr lvl="1"/>
            <a:r>
              <a:rPr lang="en-US" sz="2200" dirty="0"/>
              <a:t>John intentionally distorts the order of the trinity to bring emphasis to his description of the H.S. </a:t>
            </a:r>
            <a:endParaRPr lang="en-US" sz="2200" dirty="0" smtClean="0"/>
          </a:p>
          <a:p>
            <a:pPr lvl="1"/>
            <a:r>
              <a:rPr lang="en-US" sz="2200" dirty="0" smtClean="0"/>
              <a:t>The </a:t>
            </a:r>
            <a:r>
              <a:rPr lang="en-US" sz="2200" dirty="0"/>
              <a:t>H.S. is intentionally described in this manner to highlight that this is not a literal letter to seven churches but is a message to </a:t>
            </a:r>
            <a:r>
              <a:rPr lang="en-US" sz="2200" dirty="0" smtClean="0"/>
              <a:t>THE “church” throughout </a:t>
            </a:r>
            <a:r>
              <a:rPr lang="en-US" sz="2200" dirty="0"/>
              <a:t>the age</a:t>
            </a:r>
            <a:r>
              <a:rPr lang="en-US" sz="2200" dirty="0" smtClean="0"/>
              <a:t>. </a:t>
            </a:r>
          </a:p>
          <a:p>
            <a:pPr lvl="2"/>
            <a:r>
              <a:rPr lang="en-US" sz="2000" dirty="0" smtClean="0"/>
              <a:t>See also Rev. 4:5</a:t>
            </a:r>
          </a:p>
          <a:p>
            <a:pPr lvl="1"/>
            <a:r>
              <a:rPr lang="en-US" sz="2200" dirty="0" smtClean="0"/>
              <a:t>Why is this important? (Sorry – rhetorical question) </a:t>
            </a:r>
          </a:p>
          <a:p>
            <a:pPr lvl="1"/>
            <a:r>
              <a:rPr lang="en-US" sz="2200" b="1" baseline="30000" dirty="0" smtClean="0"/>
              <a:t>4</a:t>
            </a:r>
            <a:r>
              <a:rPr lang="en-US" sz="2200" b="1" baseline="30000" dirty="0"/>
              <a:t> </a:t>
            </a:r>
            <a:r>
              <a:rPr lang="en-US" sz="2200" dirty="0">
                <a:solidFill>
                  <a:srgbClr val="0000FF"/>
                </a:solidFill>
              </a:rPr>
              <a:t>John to the seven churches that are in Asia: </a:t>
            </a:r>
            <a:r>
              <a:rPr lang="en-US" sz="2200" b="1" u="sng" dirty="0">
                <a:solidFill>
                  <a:srgbClr val="0000FF"/>
                </a:solidFill>
              </a:rPr>
              <a:t>Grace to you and peace</a:t>
            </a:r>
            <a:r>
              <a:rPr lang="en-US" sz="2200" dirty="0">
                <a:solidFill>
                  <a:srgbClr val="0000FF"/>
                </a:solidFill>
              </a:rPr>
              <a:t> </a:t>
            </a:r>
            <a:r>
              <a:rPr lang="en-US" sz="2200" dirty="0" smtClean="0">
                <a:solidFill>
                  <a:srgbClr val="0000FF"/>
                </a:solidFill>
              </a:rPr>
              <a:t>… </a:t>
            </a:r>
          </a:p>
          <a:p>
            <a:pPr lvl="2"/>
            <a:r>
              <a:rPr lang="en-US" sz="2000" dirty="0" smtClean="0">
                <a:solidFill>
                  <a:srgbClr val="0000FF"/>
                </a:solidFill>
              </a:rPr>
              <a:t>Rev. 2:8, 2:13, 3:10</a:t>
            </a:r>
            <a:endParaRPr lang="en-US" sz="2000" dirty="0"/>
          </a:p>
        </p:txBody>
      </p:sp>
    </p:spTree>
    <p:extLst>
      <p:ext uri="{BB962C8B-B14F-4D97-AF65-F5344CB8AC3E}">
        <p14:creationId xmlns:p14="http://schemas.microsoft.com/office/powerpoint/2010/main" val="9846496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32518</TotalTime>
  <Words>467</Words>
  <Application>Microsoft Macintosh PowerPoint</Application>
  <PresentationFormat>Custom</PresentationFormat>
  <Paragraphs>106</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Wisp</vt:lpstr>
      <vt:lpstr>SCC University</vt:lpstr>
      <vt:lpstr>Revelation</vt:lpstr>
      <vt:lpstr>Revelation</vt:lpstr>
      <vt:lpstr>Revelation</vt:lpstr>
      <vt:lpstr>Revelation</vt:lpstr>
      <vt:lpstr>Revelation</vt:lpstr>
      <vt:lpstr>Revelation</vt:lpstr>
      <vt:lpstr>Revelation</vt:lpstr>
      <vt:lpstr>Revelation</vt:lpstr>
      <vt:lpstr>Revelation</vt:lpstr>
      <vt:lpstr>Revelation</vt:lpstr>
      <vt:lpstr>Revelation</vt:lpstr>
      <vt:lpstr>Revelation – Letters to the churches</vt:lpstr>
      <vt:lpstr>Revelation – Letters to the churches</vt:lpstr>
      <vt:lpstr>Revelation – Letters to the churches</vt:lpstr>
      <vt:lpstr>Revelation – Letters to the churches</vt:lpstr>
      <vt:lpstr>Revelation – Letters to the churches</vt:lpstr>
      <vt:lpstr>Revelation – Letters to the churches</vt:lpstr>
      <vt:lpstr>Revelation – Letters to the churches</vt:lpstr>
      <vt:lpstr>Revelation – Letters to the churches</vt:lpstr>
      <vt:lpstr>Revelation – Letters to the churches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SCC University</dc:title>
  <dc:creator>Will Gardner</dc:creator>
  <cp:lastModifiedBy>Paul Allen</cp:lastModifiedBy>
  <cp:revision>662</cp:revision>
  <dcterms:created xsi:type="dcterms:W3CDTF">2018-11-02T13:09:28Z</dcterms:created>
  <dcterms:modified xsi:type="dcterms:W3CDTF">2019-04-23T17:04:15Z</dcterms:modified>
</cp:coreProperties>
</file>