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399" r:id="rId3"/>
    <p:sldId id="503" r:id="rId4"/>
    <p:sldId id="512" r:id="rId5"/>
    <p:sldId id="514" r:id="rId6"/>
    <p:sldId id="498" r:id="rId7"/>
    <p:sldId id="511" r:id="rId8"/>
    <p:sldId id="509" r:id="rId9"/>
    <p:sldId id="504" r:id="rId10"/>
    <p:sldId id="513" r:id="rId11"/>
    <p:sldId id="505" r:id="rId12"/>
    <p:sldId id="506" r:id="rId13"/>
    <p:sldId id="507" r:id="rId14"/>
    <p:sldId id="508" r:id="rId15"/>
    <p:sldId id="516" r:id="rId16"/>
    <p:sldId id="515" r:id="rId17"/>
    <p:sldId id="517" r:id="rId18"/>
    <p:sldId id="519" r:id="rId19"/>
    <p:sldId id="510" r:id="rId20"/>
    <p:sldId id="51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8F8F8"/>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5" autoAdjust="0"/>
    <p:restoredTop sz="96015" autoAdjust="0"/>
  </p:normalViewPr>
  <p:slideViewPr>
    <p:cSldViewPr snapToGrid="0">
      <p:cViewPr>
        <p:scale>
          <a:sx n="80" d="100"/>
          <a:sy n="80" d="100"/>
        </p:scale>
        <p:origin x="-1608" y="-920"/>
      </p:cViewPr>
      <p:guideLst>
        <p:guide orient="horz" pos="2160"/>
        <p:guide pos="3840"/>
      </p:guideLst>
    </p:cSldViewPr>
  </p:slideViewPr>
  <p:outlineViewPr>
    <p:cViewPr>
      <p:scale>
        <a:sx n="33" d="100"/>
        <a:sy n="33" d="100"/>
      </p:scale>
      <p:origin x="0" y="-7038"/>
    </p:cViewPr>
  </p:outlin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CBA90D-9C0D-4881-87CE-BFDF65CFBD73}" type="doc">
      <dgm:prSet loTypeId="urn:microsoft.com/office/officeart/2005/8/layout/StepDownProcess" loCatId="process" qsTypeId="urn:microsoft.com/office/officeart/2005/8/quickstyle/simple1" qsCatId="simple" csTypeId="urn:microsoft.com/office/officeart/2005/8/colors/accent1_2" csCatId="accent1" phldr="1"/>
      <dgm:spPr>
        <a:scene3d>
          <a:camera prst="orthographicFront">
            <a:rot lat="0" lon="0" rev="0"/>
          </a:camera>
          <a:lightRig rig="threePt" dir="t"/>
        </a:scene3d>
      </dgm:spPr>
      <dgm:t>
        <a:bodyPr/>
        <a:lstStyle/>
        <a:p>
          <a:endParaRPr lang="en-US"/>
        </a:p>
      </dgm:t>
    </dgm:pt>
    <dgm:pt modelId="{93DD4BD6-ACAA-483C-84D7-9DBBD2D26B3B}">
      <dgm:prSet phldrT="[Text]"/>
      <dgm:spPr/>
      <dgm:t>
        <a:bodyPr/>
        <a:lstStyle/>
        <a:p>
          <a:r>
            <a:rPr lang="en-US" dirty="0" smtClean="0"/>
            <a:t>Holiness involves separation of clean from unclean (1 Peter 1:13-20)</a:t>
          </a:r>
          <a:endParaRPr lang="en-US" dirty="0"/>
        </a:p>
      </dgm:t>
    </dgm:pt>
    <dgm:pt modelId="{23B6AC2C-C342-4B16-82DA-B2312E3FCBA5}" type="parTrans" cxnId="{FC0E3492-5BC9-48A4-927E-DF468C203EEC}">
      <dgm:prSet/>
      <dgm:spPr/>
      <dgm:t>
        <a:bodyPr/>
        <a:lstStyle/>
        <a:p>
          <a:endParaRPr lang="en-US"/>
        </a:p>
      </dgm:t>
    </dgm:pt>
    <dgm:pt modelId="{133268A5-4B89-4872-9062-7D0ADF3E994E}" type="sibTrans" cxnId="{FC0E3492-5BC9-48A4-927E-DF468C203EEC}">
      <dgm:prSet/>
      <dgm:spPr/>
      <dgm:t>
        <a:bodyPr/>
        <a:lstStyle/>
        <a:p>
          <a:endParaRPr lang="en-US"/>
        </a:p>
      </dgm:t>
    </dgm:pt>
    <dgm:pt modelId="{3D321B77-4FAD-4010-99D3-F1AF8739DBC7}">
      <dgm:prSet phldrT="[Text]"/>
      <dgm:spPr/>
      <dgm:t>
        <a:bodyPr/>
        <a:lstStyle/>
        <a:p>
          <a:r>
            <a:rPr lang="en-US" dirty="0" smtClean="0"/>
            <a:t>All aspects of life must be lived in terms of separation so that they will always be aware of God’s holiness &amp; presence</a:t>
          </a:r>
          <a:endParaRPr lang="en-US" dirty="0"/>
        </a:p>
      </dgm:t>
    </dgm:pt>
    <dgm:pt modelId="{17030222-7002-4120-A556-6EAB5F880101}" type="parTrans" cxnId="{3494E87D-8B73-4F68-A8DF-A561B585C4F8}">
      <dgm:prSet/>
      <dgm:spPr/>
      <dgm:t>
        <a:bodyPr/>
        <a:lstStyle/>
        <a:p>
          <a:endParaRPr lang="en-US"/>
        </a:p>
      </dgm:t>
    </dgm:pt>
    <dgm:pt modelId="{2635964B-0D3E-4EE5-8758-A67DFE82808E}" type="sibTrans" cxnId="{3494E87D-8B73-4F68-A8DF-A561B585C4F8}">
      <dgm:prSet/>
      <dgm:spPr/>
      <dgm:t>
        <a:bodyPr/>
        <a:lstStyle/>
        <a:p>
          <a:endParaRPr lang="en-US"/>
        </a:p>
      </dgm:t>
    </dgm:pt>
    <dgm:pt modelId="{D4BB0FC8-83BB-435B-8B9B-29F78D4FF450}">
      <dgm:prSet phldrT="[Text]" custT="1"/>
      <dgm:spPr/>
      <dgm:t>
        <a:bodyPr/>
        <a:lstStyle/>
        <a:p>
          <a:r>
            <a:rPr lang="en-US" sz="1900" dirty="0" smtClean="0"/>
            <a:t>Holiness involves avoiding unclean food</a:t>
          </a:r>
          <a:endParaRPr lang="en-US" sz="1900" dirty="0"/>
        </a:p>
      </dgm:t>
    </dgm:pt>
    <dgm:pt modelId="{A7D9C072-2A39-4F95-8CFD-FF6129764029}" type="parTrans" cxnId="{F546DAF2-D3FE-41EB-AD1D-5046CE5C0E1A}">
      <dgm:prSet/>
      <dgm:spPr/>
      <dgm:t>
        <a:bodyPr/>
        <a:lstStyle/>
        <a:p>
          <a:endParaRPr lang="en-US"/>
        </a:p>
      </dgm:t>
    </dgm:pt>
    <dgm:pt modelId="{5858E3B4-D572-436B-87B4-0E1D9DB67CD6}" type="sibTrans" cxnId="{F546DAF2-D3FE-41EB-AD1D-5046CE5C0E1A}">
      <dgm:prSet/>
      <dgm:spPr/>
      <dgm:t>
        <a:bodyPr/>
        <a:lstStyle/>
        <a:p>
          <a:endParaRPr lang="en-US"/>
        </a:p>
      </dgm:t>
    </dgm:pt>
    <dgm:pt modelId="{E053DE34-A3AD-4216-9B57-427FB7536D62}" type="pres">
      <dgm:prSet presAssocID="{D3CBA90D-9C0D-4881-87CE-BFDF65CFBD73}" presName="rootnode" presStyleCnt="0">
        <dgm:presLayoutVars>
          <dgm:chMax/>
          <dgm:chPref/>
          <dgm:dir/>
          <dgm:animLvl val="lvl"/>
        </dgm:presLayoutVars>
      </dgm:prSet>
      <dgm:spPr/>
      <dgm:t>
        <a:bodyPr/>
        <a:lstStyle/>
        <a:p>
          <a:endParaRPr lang="en-US"/>
        </a:p>
      </dgm:t>
    </dgm:pt>
    <dgm:pt modelId="{780F5DDC-B931-4F8A-929C-12751ABEBBCE}" type="pres">
      <dgm:prSet presAssocID="{93DD4BD6-ACAA-483C-84D7-9DBBD2D26B3B}" presName="composite" presStyleCnt="0"/>
      <dgm:spPr/>
    </dgm:pt>
    <dgm:pt modelId="{DF59EDB8-6F7B-488A-9C44-8C851F9B5C6E}" type="pres">
      <dgm:prSet presAssocID="{93DD4BD6-ACAA-483C-84D7-9DBBD2D26B3B}" presName="bentUpArrow1" presStyleLbl="alignImgPlace1" presStyleIdx="0" presStyleCnt="2" custLinFactNeighborX="-3126" custLinFactNeighborY="3558"/>
      <dgm:spPr/>
    </dgm:pt>
    <dgm:pt modelId="{4E464F31-C357-43C3-BC4B-ED87447C67F7}" type="pres">
      <dgm:prSet presAssocID="{93DD4BD6-ACAA-483C-84D7-9DBBD2D26B3B}" presName="ParentText" presStyleLbl="node1" presStyleIdx="0" presStyleCnt="3" custScaleX="181231" custScaleY="93552">
        <dgm:presLayoutVars>
          <dgm:chMax val="1"/>
          <dgm:chPref val="1"/>
          <dgm:bulletEnabled val="1"/>
        </dgm:presLayoutVars>
      </dgm:prSet>
      <dgm:spPr/>
      <dgm:t>
        <a:bodyPr/>
        <a:lstStyle/>
        <a:p>
          <a:endParaRPr lang="en-US"/>
        </a:p>
      </dgm:t>
    </dgm:pt>
    <dgm:pt modelId="{6655E373-D80E-4EA1-B189-29623A7D3D77}" type="pres">
      <dgm:prSet presAssocID="{93DD4BD6-ACAA-483C-84D7-9DBBD2D26B3B}" presName="ChildText" presStyleLbl="revTx" presStyleIdx="0" presStyleCnt="2">
        <dgm:presLayoutVars>
          <dgm:chMax val="0"/>
          <dgm:chPref val="0"/>
          <dgm:bulletEnabled val="1"/>
        </dgm:presLayoutVars>
      </dgm:prSet>
      <dgm:spPr/>
      <dgm:t>
        <a:bodyPr/>
        <a:lstStyle/>
        <a:p>
          <a:endParaRPr lang="en-US"/>
        </a:p>
      </dgm:t>
    </dgm:pt>
    <dgm:pt modelId="{17A09177-823D-47C8-B46E-A3270DF53E11}" type="pres">
      <dgm:prSet presAssocID="{133268A5-4B89-4872-9062-7D0ADF3E994E}" presName="sibTrans" presStyleCnt="0"/>
      <dgm:spPr/>
    </dgm:pt>
    <dgm:pt modelId="{A679D03B-A5D4-44FD-9B08-D530CF976B91}" type="pres">
      <dgm:prSet presAssocID="{3D321B77-4FAD-4010-99D3-F1AF8739DBC7}" presName="composite" presStyleCnt="0"/>
      <dgm:spPr/>
    </dgm:pt>
    <dgm:pt modelId="{51CD1BEF-5BE5-41AE-91EF-70A953E83882}" type="pres">
      <dgm:prSet presAssocID="{3D321B77-4FAD-4010-99D3-F1AF8739DBC7}" presName="bentUpArrow1" presStyleLbl="alignImgPlace1" presStyleIdx="1" presStyleCnt="2"/>
      <dgm:spPr/>
    </dgm:pt>
    <dgm:pt modelId="{01D63F1F-7D34-4592-AF0E-CC553A0F600B}" type="pres">
      <dgm:prSet presAssocID="{3D321B77-4FAD-4010-99D3-F1AF8739DBC7}" presName="ParentText" presStyleLbl="node1" presStyleIdx="1" presStyleCnt="3" custScaleX="182380" custLinFactNeighborX="16642" custLinFactNeighborY="-2616">
        <dgm:presLayoutVars>
          <dgm:chMax val="1"/>
          <dgm:chPref val="1"/>
          <dgm:bulletEnabled val="1"/>
        </dgm:presLayoutVars>
      </dgm:prSet>
      <dgm:spPr/>
      <dgm:t>
        <a:bodyPr/>
        <a:lstStyle/>
        <a:p>
          <a:endParaRPr lang="en-US"/>
        </a:p>
      </dgm:t>
    </dgm:pt>
    <dgm:pt modelId="{5F7C67F2-875A-41D4-8CC3-372DE201941B}" type="pres">
      <dgm:prSet presAssocID="{3D321B77-4FAD-4010-99D3-F1AF8739DBC7}" presName="ChildText" presStyleLbl="revTx" presStyleIdx="1" presStyleCnt="2">
        <dgm:presLayoutVars>
          <dgm:chMax val="0"/>
          <dgm:chPref val="0"/>
          <dgm:bulletEnabled val="1"/>
        </dgm:presLayoutVars>
      </dgm:prSet>
      <dgm:spPr/>
      <dgm:t>
        <a:bodyPr/>
        <a:lstStyle/>
        <a:p>
          <a:endParaRPr lang="en-US"/>
        </a:p>
      </dgm:t>
    </dgm:pt>
    <dgm:pt modelId="{65096F6F-FF62-4B8C-B08E-3D38275DCC80}" type="pres">
      <dgm:prSet presAssocID="{2635964B-0D3E-4EE5-8758-A67DFE82808E}" presName="sibTrans" presStyleCnt="0"/>
      <dgm:spPr/>
    </dgm:pt>
    <dgm:pt modelId="{727AFAC8-301F-481E-A7E7-A5FC46B1E126}" type="pres">
      <dgm:prSet presAssocID="{D4BB0FC8-83BB-435B-8B9B-29F78D4FF450}" presName="composite" presStyleCnt="0"/>
      <dgm:spPr/>
    </dgm:pt>
    <dgm:pt modelId="{828A6259-3868-46FA-BC82-80ECF45EF14C}" type="pres">
      <dgm:prSet presAssocID="{D4BB0FC8-83BB-435B-8B9B-29F78D4FF450}" presName="ParentText" presStyleLbl="node1" presStyleIdx="2" presStyleCnt="3" custScaleX="130098" custLinFactNeighborX="20300" custLinFactNeighborY="-1876">
        <dgm:presLayoutVars>
          <dgm:chMax val="1"/>
          <dgm:chPref val="1"/>
          <dgm:bulletEnabled val="1"/>
        </dgm:presLayoutVars>
      </dgm:prSet>
      <dgm:spPr/>
      <dgm:t>
        <a:bodyPr/>
        <a:lstStyle/>
        <a:p>
          <a:endParaRPr lang="en-US"/>
        </a:p>
      </dgm:t>
    </dgm:pt>
  </dgm:ptLst>
  <dgm:cxnLst>
    <dgm:cxn modelId="{5E3D3CAE-7C3F-4A74-8DBA-FA1B93C795B0}" type="presOf" srcId="{93DD4BD6-ACAA-483C-84D7-9DBBD2D26B3B}" destId="{4E464F31-C357-43C3-BC4B-ED87447C67F7}" srcOrd="0" destOrd="0" presId="urn:microsoft.com/office/officeart/2005/8/layout/StepDownProcess"/>
    <dgm:cxn modelId="{F546DAF2-D3FE-41EB-AD1D-5046CE5C0E1A}" srcId="{D3CBA90D-9C0D-4881-87CE-BFDF65CFBD73}" destId="{D4BB0FC8-83BB-435B-8B9B-29F78D4FF450}" srcOrd="2" destOrd="0" parTransId="{A7D9C072-2A39-4F95-8CFD-FF6129764029}" sibTransId="{5858E3B4-D572-436B-87B4-0E1D9DB67CD6}"/>
    <dgm:cxn modelId="{746EAA1A-1757-4FFF-99F2-2783720DD497}" type="presOf" srcId="{D3CBA90D-9C0D-4881-87CE-BFDF65CFBD73}" destId="{E053DE34-A3AD-4216-9B57-427FB7536D62}" srcOrd="0" destOrd="0" presId="urn:microsoft.com/office/officeart/2005/8/layout/StepDownProcess"/>
    <dgm:cxn modelId="{D556DBD8-691D-44D0-8041-A728C2483977}" type="presOf" srcId="{D4BB0FC8-83BB-435B-8B9B-29F78D4FF450}" destId="{828A6259-3868-46FA-BC82-80ECF45EF14C}" srcOrd="0" destOrd="0" presId="urn:microsoft.com/office/officeart/2005/8/layout/StepDownProcess"/>
    <dgm:cxn modelId="{3494E87D-8B73-4F68-A8DF-A561B585C4F8}" srcId="{D3CBA90D-9C0D-4881-87CE-BFDF65CFBD73}" destId="{3D321B77-4FAD-4010-99D3-F1AF8739DBC7}" srcOrd="1" destOrd="0" parTransId="{17030222-7002-4120-A556-6EAB5F880101}" sibTransId="{2635964B-0D3E-4EE5-8758-A67DFE82808E}"/>
    <dgm:cxn modelId="{AF0ACDE7-0B3C-48F2-953F-103CF8077731}" type="presOf" srcId="{3D321B77-4FAD-4010-99D3-F1AF8739DBC7}" destId="{01D63F1F-7D34-4592-AF0E-CC553A0F600B}" srcOrd="0" destOrd="0" presId="urn:microsoft.com/office/officeart/2005/8/layout/StepDownProcess"/>
    <dgm:cxn modelId="{FC0E3492-5BC9-48A4-927E-DF468C203EEC}" srcId="{D3CBA90D-9C0D-4881-87CE-BFDF65CFBD73}" destId="{93DD4BD6-ACAA-483C-84D7-9DBBD2D26B3B}" srcOrd="0" destOrd="0" parTransId="{23B6AC2C-C342-4B16-82DA-B2312E3FCBA5}" sibTransId="{133268A5-4B89-4872-9062-7D0ADF3E994E}"/>
    <dgm:cxn modelId="{FCE75C7C-7544-49F3-B914-9585CD0492C4}" type="presParOf" srcId="{E053DE34-A3AD-4216-9B57-427FB7536D62}" destId="{780F5DDC-B931-4F8A-929C-12751ABEBBCE}" srcOrd="0" destOrd="0" presId="urn:microsoft.com/office/officeart/2005/8/layout/StepDownProcess"/>
    <dgm:cxn modelId="{5473F5B5-B2D7-40FB-A71D-3173F24CB825}" type="presParOf" srcId="{780F5DDC-B931-4F8A-929C-12751ABEBBCE}" destId="{DF59EDB8-6F7B-488A-9C44-8C851F9B5C6E}" srcOrd="0" destOrd="0" presId="urn:microsoft.com/office/officeart/2005/8/layout/StepDownProcess"/>
    <dgm:cxn modelId="{94E942FB-BABA-47BB-BF13-D3CE31D4EFDD}" type="presParOf" srcId="{780F5DDC-B931-4F8A-929C-12751ABEBBCE}" destId="{4E464F31-C357-43C3-BC4B-ED87447C67F7}" srcOrd="1" destOrd="0" presId="urn:microsoft.com/office/officeart/2005/8/layout/StepDownProcess"/>
    <dgm:cxn modelId="{D81657D0-F8D9-4B88-B9EC-52BB31ED751B}" type="presParOf" srcId="{780F5DDC-B931-4F8A-929C-12751ABEBBCE}" destId="{6655E373-D80E-4EA1-B189-29623A7D3D77}" srcOrd="2" destOrd="0" presId="urn:microsoft.com/office/officeart/2005/8/layout/StepDownProcess"/>
    <dgm:cxn modelId="{68C2882A-7AA0-4C23-BAFE-6A3919361901}" type="presParOf" srcId="{E053DE34-A3AD-4216-9B57-427FB7536D62}" destId="{17A09177-823D-47C8-B46E-A3270DF53E11}" srcOrd="1" destOrd="0" presId="urn:microsoft.com/office/officeart/2005/8/layout/StepDownProcess"/>
    <dgm:cxn modelId="{4673716F-F8CB-4DFB-8010-D3CB0835769E}" type="presParOf" srcId="{E053DE34-A3AD-4216-9B57-427FB7536D62}" destId="{A679D03B-A5D4-44FD-9B08-D530CF976B91}" srcOrd="2" destOrd="0" presId="urn:microsoft.com/office/officeart/2005/8/layout/StepDownProcess"/>
    <dgm:cxn modelId="{213EF2F4-C858-4031-9C35-A840F9BEF286}" type="presParOf" srcId="{A679D03B-A5D4-44FD-9B08-D530CF976B91}" destId="{51CD1BEF-5BE5-41AE-91EF-70A953E83882}" srcOrd="0" destOrd="0" presId="urn:microsoft.com/office/officeart/2005/8/layout/StepDownProcess"/>
    <dgm:cxn modelId="{4E31DB58-2F99-4C00-B968-91EF7DB2D403}" type="presParOf" srcId="{A679D03B-A5D4-44FD-9B08-D530CF976B91}" destId="{01D63F1F-7D34-4592-AF0E-CC553A0F600B}" srcOrd="1" destOrd="0" presId="urn:microsoft.com/office/officeart/2005/8/layout/StepDownProcess"/>
    <dgm:cxn modelId="{7EDE8FD6-0B4E-469A-9D2F-4CF6005A4383}" type="presParOf" srcId="{A679D03B-A5D4-44FD-9B08-D530CF976B91}" destId="{5F7C67F2-875A-41D4-8CC3-372DE201941B}" srcOrd="2" destOrd="0" presId="urn:microsoft.com/office/officeart/2005/8/layout/StepDownProcess"/>
    <dgm:cxn modelId="{F5A52A7E-889B-4971-BCBE-80A9F5DF4605}" type="presParOf" srcId="{E053DE34-A3AD-4216-9B57-427FB7536D62}" destId="{65096F6F-FF62-4B8C-B08E-3D38275DCC80}" srcOrd="3" destOrd="0" presId="urn:microsoft.com/office/officeart/2005/8/layout/StepDownProcess"/>
    <dgm:cxn modelId="{0FF23CCF-2E12-45D2-92AC-0863DD63EF95}" type="presParOf" srcId="{E053DE34-A3AD-4216-9B57-427FB7536D62}" destId="{727AFAC8-301F-481E-A7E7-A5FC46B1E126}" srcOrd="4" destOrd="0" presId="urn:microsoft.com/office/officeart/2005/8/layout/StepDownProcess"/>
    <dgm:cxn modelId="{B66FF245-FAEE-445F-83D8-4C048CF03AD6}" type="presParOf" srcId="{727AFAC8-301F-481E-A7E7-A5FC46B1E126}" destId="{828A6259-3868-46FA-BC82-80ECF45EF14C}"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59EDB8-6F7B-488A-9C44-8C851F9B5C6E}">
      <dsp:nvSpPr>
        <dsp:cNvPr id="0" name=""/>
        <dsp:cNvSpPr/>
      </dsp:nvSpPr>
      <dsp:spPr>
        <a:xfrm rot="5400000">
          <a:off x="1841362" y="1318628"/>
          <a:ext cx="1171058" cy="1333208"/>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464F31-C357-43C3-BC4B-ED87447C67F7}">
      <dsp:nvSpPr>
        <dsp:cNvPr id="0" name=""/>
        <dsp:cNvSpPr/>
      </dsp:nvSpPr>
      <dsp:spPr>
        <a:xfrm>
          <a:off x="772095" y="23308"/>
          <a:ext cx="3572739" cy="1290921"/>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Holiness involves separation of clean from unclean (1 Peter 1:13-20)</a:t>
          </a:r>
          <a:endParaRPr lang="en-US" sz="1700" kern="1200" dirty="0"/>
        </a:p>
      </dsp:txBody>
      <dsp:txXfrm>
        <a:off x="835124" y="86337"/>
        <a:ext cx="3446681" cy="1164863"/>
      </dsp:txXfrm>
    </dsp:sp>
    <dsp:sp modelId="{6655E373-D80E-4EA1-B189-29623A7D3D77}">
      <dsp:nvSpPr>
        <dsp:cNvPr id="0" name=""/>
        <dsp:cNvSpPr/>
      </dsp:nvSpPr>
      <dsp:spPr>
        <a:xfrm>
          <a:off x="3544152" y="110424"/>
          <a:ext cx="1433789" cy="1115293"/>
        </a:xfrm>
        <a:prstGeom prst="rect">
          <a:avLst/>
        </a:prstGeom>
        <a:noFill/>
        <a:ln>
          <a:noFill/>
        </a:ln>
        <a:effectLst/>
      </dsp:spPr>
      <dsp:style>
        <a:lnRef idx="0">
          <a:scrgbClr r="0" g="0" b="0"/>
        </a:lnRef>
        <a:fillRef idx="0">
          <a:scrgbClr r="0" g="0" b="0"/>
        </a:fillRef>
        <a:effectRef idx="0">
          <a:scrgbClr r="0" g="0" b="0"/>
        </a:effectRef>
        <a:fontRef idx="minor"/>
      </dsp:style>
    </dsp:sp>
    <dsp:sp modelId="{51CD1BEF-5BE5-41AE-91EF-70A953E83882}">
      <dsp:nvSpPr>
        <dsp:cNvPr id="0" name=""/>
        <dsp:cNvSpPr/>
      </dsp:nvSpPr>
      <dsp:spPr>
        <a:xfrm rot="5400000">
          <a:off x="3913169" y="2827042"/>
          <a:ext cx="1171058" cy="1333208"/>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D63F1F-7D34-4592-AF0E-CC553A0F600B}">
      <dsp:nvSpPr>
        <dsp:cNvPr id="0" name=""/>
        <dsp:cNvSpPr/>
      </dsp:nvSpPr>
      <dsp:spPr>
        <a:xfrm>
          <a:off x="3118977" y="1492802"/>
          <a:ext cx="3595390" cy="1379897"/>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All aspects of life must be lived in terms of separation so that they will always be aware of God’s holiness &amp; presence</a:t>
          </a:r>
          <a:endParaRPr lang="en-US" sz="1700" kern="1200" dirty="0"/>
        </a:p>
      </dsp:txBody>
      <dsp:txXfrm>
        <a:off x="3186350" y="1560175"/>
        <a:ext cx="3460644" cy="1245151"/>
      </dsp:txXfrm>
    </dsp:sp>
    <dsp:sp modelId="{5F7C67F2-875A-41D4-8CC3-372DE201941B}">
      <dsp:nvSpPr>
        <dsp:cNvPr id="0" name=""/>
        <dsp:cNvSpPr/>
      </dsp:nvSpPr>
      <dsp:spPr>
        <a:xfrm>
          <a:off x="5574283" y="1660505"/>
          <a:ext cx="1433789" cy="1115293"/>
        </a:xfrm>
        <a:prstGeom prst="rect">
          <a:avLst/>
        </a:prstGeom>
        <a:noFill/>
        <a:ln>
          <a:noFill/>
        </a:ln>
        <a:effectLst/>
      </dsp:spPr>
      <dsp:style>
        <a:lnRef idx="0">
          <a:scrgbClr r="0" g="0" b="0"/>
        </a:lnRef>
        <a:fillRef idx="0">
          <a:scrgbClr r="0" g="0" b="0"/>
        </a:fillRef>
        <a:effectRef idx="0">
          <a:scrgbClr r="0" g="0" b="0"/>
        </a:effectRef>
        <a:fontRef idx="minor"/>
      </dsp:style>
    </dsp:sp>
    <dsp:sp modelId="{828A6259-3868-46FA-BC82-80ECF45EF14C}">
      <dsp:nvSpPr>
        <dsp:cNvPr id="0" name=""/>
        <dsp:cNvSpPr/>
      </dsp:nvSpPr>
      <dsp:spPr>
        <a:xfrm>
          <a:off x="5209896" y="3053093"/>
          <a:ext cx="2564717" cy="1379897"/>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a:scene3d>
          <a:camera prst="orthographicFront">
            <a:rot lat="0" lon="0" rev="0"/>
          </a:camera>
          <a:lightRig rig="threePt" dir="t"/>
        </a:scene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Holiness involves avoiding unclean food</a:t>
          </a:r>
          <a:endParaRPr lang="en-US" sz="1900" kern="1200" dirty="0"/>
        </a:p>
      </dsp:txBody>
      <dsp:txXfrm>
        <a:off x="5277269" y="3120466"/>
        <a:ext cx="2429971" cy="1245151"/>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3/26/19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3/26/19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dirty="0"/>
          </a:p>
        </p:txBody>
      </p:sp>
    </p:spTree>
    <p:extLst>
      <p:ext uri="{BB962C8B-B14F-4D97-AF65-F5344CB8AC3E}">
        <p14:creationId xmlns:p14="http://schemas.microsoft.com/office/powerpoint/2010/main" val="30699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B9702-7FBF-4720-8670-571C5E7EEDDE}" type="datetime1">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904631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3/26/19</a:t>
            </a:fld>
            <a:endParaRPr lang="en-US" dirty="0"/>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140558621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B9702-7FBF-4720-8670-571C5E7EEDDE}" type="datetime1">
              <a:rPr lang="en-US" smtClean="0"/>
              <a:pPr/>
              <a:t>3/26/19</a:t>
            </a:fld>
            <a:endParaRPr lang="en-US" dirty="0"/>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394865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3/26/19</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768806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3/26/19</a:t>
            </a:fld>
            <a:endParaRPr lang="en-US" dirty="0"/>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025029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D3B9702-7FBF-4720-8670-571C5E7EEDDE}" type="datetime1">
              <a:rPr lang="en-US" smtClean="0"/>
              <a:pPr/>
              <a:t>3/26/19</a:t>
            </a:fld>
            <a:endParaRPr lang="en-US" dirty="0"/>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pPr/>
              <a:t>‹#›</a:t>
            </a:fld>
            <a:endParaRPr lang="en-US"/>
          </a:p>
        </p:txBody>
      </p:sp>
    </p:spTree>
    <p:extLst>
      <p:ext uri="{BB962C8B-B14F-4D97-AF65-F5344CB8AC3E}">
        <p14:creationId xmlns:p14="http://schemas.microsoft.com/office/powerpoint/2010/main" val="403503494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427AEA-BBBB-4C9B-AB23-214EAA8AB789}" type="datetime1">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562588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1CA30-F5CD-4CA0-B16A-349C6F830700}" type="datetime1">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438889921"/>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3AF48E-ABA0-4B58-B562-D1D7408067C4}" type="datetime1">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10324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smtClean="0"/>
              <a:t>3/26/19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393029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D787AA-CBCD-47F9-A04C-7106C508CDE4}" type="datetime1">
              <a:rPr lang="en-US" smtClean="0"/>
              <a:t>3/26/19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01401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1CC9DD-75F5-4611-BA0B-CFB1A226639C}" type="datetime1">
              <a:rPr lang="en-US" smtClean="0"/>
              <a:t>3/26/19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001476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80F1F9-2D3D-4243-878F-D000C3F2A1C4}" type="datetime1">
              <a:rPr lang="en-US" smtClean="0"/>
              <a:t>3/26/19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91068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smtClean="0"/>
              <a:t>3/26/19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96746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smtClean="0"/>
              <a:t>3/26/19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410270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smtClean="0"/>
              <a:t>3/26/19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505373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3B9702-7FBF-4720-8670-571C5E7EEDDE}" type="datetime1">
              <a:rPr lang="en-US" smtClean="0"/>
              <a:pPr/>
              <a:t>3/26/19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3324528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SCC University</a:t>
            </a:r>
            <a:endParaRPr lang="en-US" dirty="0"/>
          </a:p>
        </p:txBody>
      </p:sp>
      <p:sp>
        <p:nvSpPr>
          <p:cNvPr id="3" name="Subtitle 2"/>
          <p:cNvSpPr>
            <a:spLocks noGrp="1"/>
          </p:cNvSpPr>
          <p:nvPr>
            <p:ph type="subTitle" idx="1"/>
          </p:nvPr>
        </p:nvSpPr>
        <p:spPr/>
        <p:txBody>
          <a:bodyPr/>
          <a:lstStyle/>
          <a:p>
            <a:r>
              <a:rPr lang="en-US" dirty="0" smtClean="0"/>
              <a:t>What we believe and why we believe it!</a:t>
            </a:r>
            <a:endParaRPr lang="en-US" dirty="0"/>
          </a:p>
        </p:txBody>
      </p:sp>
    </p:spTree>
    <p:extLst>
      <p:ext uri="{BB962C8B-B14F-4D97-AF65-F5344CB8AC3E}">
        <p14:creationId xmlns:p14="http://schemas.microsoft.com/office/powerpoint/2010/main" val="357842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309790"/>
          </a:xfrm>
        </p:spPr>
        <p:txBody>
          <a:bodyPr>
            <a:normAutofit fontScale="92500"/>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smtClean="0"/>
              <a:t>Eschatology – theology of end times</a:t>
            </a:r>
          </a:p>
          <a:p>
            <a:pPr lvl="2"/>
            <a:r>
              <a:rPr lang="en-US" sz="2400" u="sng" dirty="0" smtClean="0"/>
              <a:t>Dispensationalism</a:t>
            </a:r>
            <a:r>
              <a:rPr lang="en-US" sz="2400" dirty="0" smtClean="0"/>
              <a:t> - </a:t>
            </a:r>
            <a:r>
              <a:rPr lang="en-US" sz="2400" dirty="0"/>
              <a:t>belief in a system of historical progression, as revealed in the Bible, consisting of a series of stages in God's self-revelation and plan of salvation</a:t>
            </a:r>
            <a:r>
              <a:rPr lang="en-US" sz="2400" dirty="0" smtClean="0"/>
              <a:t>.</a:t>
            </a:r>
          </a:p>
          <a:p>
            <a:pPr lvl="3"/>
            <a:r>
              <a:rPr lang="en-US" sz="2200" dirty="0" smtClean="0"/>
              <a:t>1)Innocence, 2) Conscience, 3) Human Government, 4) Promise, 5) Law, 6) Grace, 7) Millennial Kingdom.</a:t>
            </a:r>
          </a:p>
          <a:p>
            <a:pPr lvl="2"/>
            <a:r>
              <a:rPr lang="en-US" sz="2400" u="sng" dirty="0" smtClean="0"/>
              <a:t>Covenant Theology</a:t>
            </a:r>
            <a:r>
              <a:rPr lang="en-US" sz="2400" dirty="0" smtClean="0"/>
              <a:t> - It </a:t>
            </a:r>
            <a:r>
              <a:rPr lang="en-US" sz="2400" dirty="0"/>
              <a:t>represents the whole of scripture as covenantal in structure and theme.  The Old Testament is the old covenant and the New Testament is the new covenant.</a:t>
            </a:r>
          </a:p>
        </p:txBody>
      </p:sp>
    </p:spTree>
    <p:extLst>
      <p:ext uri="{BB962C8B-B14F-4D97-AF65-F5344CB8AC3E}">
        <p14:creationId xmlns:p14="http://schemas.microsoft.com/office/powerpoint/2010/main" val="26389439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309790"/>
          </a:xfrm>
        </p:spPr>
        <p:txBody>
          <a:bodyPr>
            <a:normAutofit/>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smtClean="0">
                <a:solidFill>
                  <a:srgbClr val="00B050"/>
                </a:solidFill>
              </a:rPr>
              <a:t>B</a:t>
            </a:r>
            <a:r>
              <a:rPr lang="en-US" sz="2400" dirty="0">
                <a:solidFill>
                  <a:srgbClr val="00B050"/>
                </a:solidFill>
              </a:rPr>
              <a:t>)</a:t>
            </a:r>
            <a:r>
              <a:rPr lang="en-US" sz="2400" dirty="0"/>
              <a:t> The certainty of </a:t>
            </a:r>
            <a:r>
              <a:rPr lang="en-US" sz="2400" dirty="0" smtClean="0"/>
              <a:t>judgement v3-11</a:t>
            </a:r>
          </a:p>
          <a:p>
            <a:pPr lvl="2"/>
            <a:r>
              <a:rPr lang="en-US" sz="2400" b="1" baseline="30000" dirty="0" smtClean="0">
                <a:solidFill>
                  <a:srgbClr val="0000FF"/>
                </a:solidFill>
              </a:rPr>
              <a:t>3</a:t>
            </a:r>
            <a:r>
              <a:rPr lang="en-US" sz="2400" b="1" baseline="30000" dirty="0">
                <a:solidFill>
                  <a:srgbClr val="0000FF"/>
                </a:solidFill>
              </a:rPr>
              <a:t> </a:t>
            </a:r>
            <a:r>
              <a:rPr lang="en-US" sz="2400" dirty="0" smtClean="0">
                <a:solidFill>
                  <a:srgbClr val="0000FF"/>
                </a:solidFill>
              </a:rPr>
              <a:t>… </a:t>
            </a:r>
            <a:r>
              <a:rPr lang="en-US" sz="2400" dirty="0">
                <a:solidFill>
                  <a:srgbClr val="0000FF"/>
                </a:solidFill>
              </a:rPr>
              <a:t>the last </a:t>
            </a:r>
            <a:r>
              <a:rPr lang="en-US" sz="2400" dirty="0" smtClean="0">
                <a:solidFill>
                  <a:srgbClr val="0000FF"/>
                </a:solidFill>
              </a:rPr>
              <a:t>days</a:t>
            </a:r>
          </a:p>
          <a:p>
            <a:pPr lvl="2">
              <a:spcBef>
                <a:spcPts val="0"/>
              </a:spcBef>
            </a:pPr>
            <a:r>
              <a:rPr lang="en-US" sz="2200" dirty="0" smtClean="0"/>
              <a:t>Acts 2</a:t>
            </a:r>
            <a:r>
              <a:rPr lang="en-US" sz="2200" dirty="0" smtClean="0">
                <a:solidFill>
                  <a:srgbClr val="0000FF"/>
                </a:solidFill>
              </a:rPr>
              <a:t>:</a:t>
            </a:r>
            <a:r>
              <a:rPr lang="en-US" sz="2200" baseline="30000" dirty="0" smtClean="0">
                <a:solidFill>
                  <a:srgbClr val="0000FF"/>
                </a:solidFill>
              </a:rPr>
              <a:t>14</a:t>
            </a:r>
            <a:r>
              <a:rPr lang="en-US" sz="2200" dirty="0" smtClean="0">
                <a:solidFill>
                  <a:srgbClr val="0000FF"/>
                </a:solidFill>
              </a:rPr>
              <a:t>…</a:t>
            </a:r>
            <a:r>
              <a:rPr lang="en-US" sz="2200" dirty="0">
                <a:solidFill>
                  <a:srgbClr val="0000FF"/>
                </a:solidFill>
              </a:rPr>
              <a:t>“Men of Judea and all who dwell in Jerusalem, let this be known to you, and give ear to my words. </a:t>
            </a:r>
            <a:r>
              <a:rPr lang="en-US" sz="2200" b="1" baseline="30000" dirty="0">
                <a:solidFill>
                  <a:srgbClr val="0000FF"/>
                </a:solidFill>
              </a:rPr>
              <a:t>15 </a:t>
            </a:r>
            <a:r>
              <a:rPr lang="en-US" sz="2200" dirty="0">
                <a:solidFill>
                  <a:srgbClr val="0000FF"/>
                </a:solidFill>
              </a:rPr>
              <a:t>For these people are not drunk, as you suppose, since it is only the third hour of the day</a:t>
            </a:r>
            <a:r>
              <a:rPr lang="en-US" sz="2200" dirty="0" smtClean="0">
                <a:solidFill>
                  <a:srgbClr val="0000FF"/>
                </a:solidFill>
              </a:rPr>
              <a:t>.</a:t>
            </a:r>
            <a:r>
              <a:rPr lang="en-US" sz="2200" dirty="0">
                <a:solidFill>
                  <a:srgbClr val="0000FF"/>
                </a:solidFill>
              </a:rPr>
              <a:t> </a:t>
            </a:r>
            <a:r>
              <a:rPr lang="en-US" sz="2200" b="1" baseline="30000" dirty="0">
                <a:solidFill>
                  <a:srgbClr val="0000FF"/>
                </a:solidFill>
              </a:rPr>
              <a:t>16 </a:t>
            </a:r>
            <a:r>
              <a:rPr lang="en-US" sz="2200" dirty="0">
                <a:solidFill>
                  <a:srgbClr val="0000FF"/>
                </a:solidFill>
              </a:rPr>
              <a:t>But this is what was uttered through the prophet </a:t>
            </a:r>
            <a:r>
              <a:rPr lang="en-US" sz="2200" dirty="0" smtClean="0">
                <a:solidFill>
                  <a:srgbClr val="0000FF"/>
                </a:solidFill>
              </a:rPr>
              <a:t>Joel: </a:t>
            </a:r>
            <a:r>
              <a:rPr lang="en-US" sz="2200" b="1" baseline="30000" dirty="0" smtClean="0">
                <a:solidFill>
                  <a:srgbClr val="0000FF"/>
                </a:solidFill>
              </a:rPr>
              <a:t>17</a:t>
            </a:r>
            <a:r>
              <a:rPr lang="en-US" sz="2200" b="1" baseline="30000" dirty="0">
                <a:solidFill>
                  <a:srgbClr val="0000FF"/>
                </a:solidFill>
              </a:rPr>
              <a:t> </a:t>
            </a:r>
            <a:r>
              <a:rPr lang="en-US" sz="2200" dirty="0">
                <a:solidFill>
                  <a:srgbClr val="0000FF"/>
                </a:solidFill>
              </a:rPr>
              <a:t>“‘And in the last days it shall be, God </a:t>
            </a:r>
            <a:r>
              <a:rPr lang="en-US" sz="2200" dirty="0" smtClean="0">
                <a:solidFill>
                  <a:srgbClr val="0000FF"/>
                </a:solidFill>
              </a:rPr>
              <a:t>declares, that </a:t>
            </a:r>
            <a:r>
              <a:rPr lang="en-US" sz="2200" dirty="0">
                <a:solidFill>
                  <a:srgbClr val="0000FF"/>
                </a:solidFill>
              </a:rPr>
              <a:t>I will pour out my Spirit on all </a:t>
            </a:r>
            <a:r>
              <a:rPr lang="en-US" sz="2200" dirty="0" smtClean="0">
                <a:solidFill>
                  <a:srgbClr val="0000FF"/>
                </a:solidFill>
              </a:rPr>
              <a:t>flesh…”</a:t>
            </a:r>
          </a:p>
          <a:p>
            <a:pPr lvl="3">
              <a:spcBef>
                <a:spcPts val="0"/>
              </a:spcBef>
            </a:pPr>
            <a:r>
              <a:rPr lang="en-US" sz="2400" dirty="0" smtClean="0"/>
              <a:t>Hebrews 1:2 </a:t>
            </a:r>
            <a:r>
              <a:rPr lang="en-US" sz="2400" dirty="0" smtClean="0">
                <a:solidFill>
                  <a:srgbClr val="0000FF"/>
                </a:solidFill>
              </a:rPr>
              <a:t>but</a:t>
            </a:r>
            <a:r>
              <a:rPr lang="en-US" sz="2400" dirty="0">
                <a:solidFill>
                  <a:srgbClr val="0000FF"/>
                </a:solidFill>
              </a:rPr>
              <a:t> in these last days he has spoken to us by his </a:t>
            </a:r>
            <a:r>
              <a:rPr lang="en-US" sz="2400" dirty="0" smtClean="0">
                <a:solidFill>
                  <a:srgbClr val="0000FF"/>
                </a:solidFill>
              </a:rPr>
              <a:t>Son </a:t>
            </a:r>
            <a:r>
              <a:rPr lang="en-US" sz="2400" dirty="0" smtClean="0"/>
              <a:t>(see also 1 Peter 1:20)</a:t>
            </a:r>
            <a:endParaRPr lang="en-US" sz="2400" dirty="0"/>
          </a:p>
          <a:p>
            <a:pPr lvl="2"/>
            <a:endParaRPr lang="en-US" sz="2400" dirty="0"/>
          </a:p>
        </p:txBody>
      </p:sp>
      <p:sp>
        <p:nvSpPr>
          <p:cNvPr id="4" name="Rectangle 3"/>
          <p:cNvSpPr/>
          <p:nvPr/>
        </p:nvSpPr>
        <p:spPr>
          <a:xfrm>
            <a:off x="5586604" y="5201816"/>
            <a:ext cx="1215850" cy="311499"/>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781407" y="5913314"/>
            <a:ext cx="1316552" cy="311499"/>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7112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lnSpcReduction="10000"/>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smtClean="0">
                <a:solidFill>
                  <a:srgbClr val="00B050"/>
                </a:solidFill>
              </a:rPr>
              <a:t>B</a:t>
            </a:r>
            <a:r>
              <a:rPr lang="en-US" sz="2400" dirty="0">
                <a:solidFill>
                  <a:srgbClr val="00B050"/>
                </a:solidFill>
              </a:rPr>
              <a:t>)</a:t>
            </a:r>
            <a:r>
              <a:rPr lang="en-US" sz="2400" dirty="0"/>
              <a:t> The certainty of </a:t>
            </a:r>
            <a:r>
              <a:rPr lang="en-US" sz="2400" dirty="0" smtClean="0"/>
              <a:t>judgement v3-11</a:t>
            </a:r>
          </a:p>
          <a:p>
            <a:pPr lvl="2"/>
            <a:r>
              <a:rPr lang="en-US" sz="2400" b="1" baseline="30000" dirty="0" smtClean="0">
                <a:solidFill>
                  <a:srgbClr val="0000FF"/>
                </a:solidFill>
              </a:rPr>
              <a:t>1b</a:t>
            </a:r>
            <a:r>
              <a:rPr lang="en-US" sz="2400" dirty="0" smtClean="0">
                <a:solidFill>
                  <a:srgbClr val="0000FF"/>
                </a:solidFill>
              </a:rPr>
              <a:t>…I </a:t>
            </a:r>
            <a:r>
              <a:rPr lang="en-US" sz="2400" dirty="0">
                <a:solidFill>
                  <a:srgbClr val="0000FF"/>
                </a:solidFill>
              </a:rPr>
              <a:t>am stirring up your sincere mind by way of reminder,</a:t>
            </a:r>
            <a:r>
              <a:rPr lang="en-US" sz="2400" b="1" baseline="30000" dirty="0">
                <a:solidFill>
                  <a:srgbClr val="0000FF"/>
                </a:solidFill>
              </a:rPr>
              <a:t>2 </a:t>
            </a:r>
            <a:r>
              <a:rPr lang="en-US" sz="2400" dirty="0">
                <a:solidFill>
                  <a:srgbClr val="0000FF"/>
                </a:solidFill>
              </a:rPr>
              <a:t>that you should remember the predictions of the holy prophets and the commandment of the Lord and Savior through your apostles, </a:t>
            </a:r>
            <a:r>
              <a:rPr lang="en-US" sz="2400" b="1" baseline="30000" dirty="0">
                <a:solidFill>
                  <a:srgbClr val="0000FF"/>
                </a:solidFill>
              </a:rPr>
              <a:t>3 </a:t>
            </a:r>
            <a:r>
              <a:rPr lang="en-US" sz="2400" dirty="0">
                <a:solidFill>
                  <a:srgbClr val="0000FF"/>
                </a:solidFill>
              </a:rPr>
              <a:t>knowing this first of all, that scoffers will come in the last days with scoffing, following their own sinful desires. </a:t>
            </a:r>
            <a:r>
              <a:rPr lang="en-US" sz="2400" b="1" baseline="30000" dirty="0">
                <a:solidFill>
                  <a:srgbClr val="0000FF"/>
                </a:solidFill>
              </a:rPr>
              <a:t>4 </a:t>
            </a:r>
            <a:r>
              <a:rPr lang="en-US" sz="2400" dirty="0">
                <a:solidFill>
                  <a:srgbClr val="0000FF"/>
                </a:solidFill>
              </a:rPr>
              <a:t>They will say, “Where is the promise of his coming? For ever since the fathers fell asleep, all things are continuing as they were from the beginning of creation</a:t>
            </a:r>
            <a:r>
              <a:rPr lang="en-US" sz="2400" dirty="0" smtClean="0">
                <a:solidFill>
                  <a:srgbClr val="0000FF"/>
                </a:solidFill>
              </a:rPr>
              <a:t>.”</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4888" y="38410"/>
            <a:ext cx="4276725" cy="2095500"/>
          </a:xfrm>
          <a:prstGeom prst="rect">
            <a:avLst/>
          </a:prstGeom>
        </p:spPr>
      </p:pic>
      <p:cxnSp>
        <p:nvCxnSpPr>
          <p:cNvPr id="9" name="Straight Connector 8"/>
          <p:cNvCxnSpPr/>
          <p:nvPr/>
        </p:nvCxnSpPr>
        <p:spPr>
          <a:xfrm flipV="1">
            <a:off x="5373620" y="5995166"/>
            <a:ext cx="5334485" cy="100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698213" y="6312228"/>
            <a:ext cx="4387008" cy="1004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9925044" y="4661906"/>
            <a:ext cx="1064285" cy="2622"/>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51414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smtClean="0">
                <a:solidFill>
                  <a:srgbClr val="00B050"/>
                </a:solidFill>
              </a:rPr>
              <a:t>B</a:t>
            </a:r>
            <a:r>
              <a:rPr lang="en-US" sz="2400" dirty="0">
                <a:solidFill>
                  <a:srgbClr val="00B050"/>
                </a:solidFill>
              </a:rPr>
              <a:t>)</a:t>
            </a:r>
            <a:r>
              <a:rPr lang="en-US" sz="2400" dirty="0"/>
              <a:t> The certainty of </a:t>
            </a:r>
            <a:r>
              <a:rPr lang="en-US" sz="2400" dirty="0" smtClean="0"/>
              <a:t>judgement v3-11</a:t>
            </a:r>
          </a:p>
          <a:p>
            <a:pPr lvl="2"/>
            <a:r>
              <a:rPr lang="en-US" sz="2400" b="1" baseline="30000" dirty="0" smtClean="0">
                <a:solidFill>
                  <a:srgbClr val="0000FF"/>
                </a:solidFill>
              </a:rPr>
              <a:t>5</a:t>
            </a:r>
            <a:r>
              <a:rPr lang="en-US" sz="2400" b="1" baseline="30000" dirty="0">
                <a:solidFill>
                  <a:srgbClr val="0000FF"/>
                </a:solidFill>
              </a:rPr>
              <a:t> </a:t>
            </a:r>
            <a:r>
              <a:rPr lang="en-US" sz="2400" dirty="0">
                <a:solidFill>
                  <a:srgbClr val="0000FF"/>
                </a:solidFill>
              </a:rPr>
              <a:t>For they deliberately overlook this fact, that the heavens existed long ago, and the earth was formed out of water and through water by the word of God</a:t>
            </a:r>
            <a:r>
              <a:rPr lang="en-US" sz="2400" dirty="0" smtClean="0">
                <a:solidFill>
                  <a:srgbClr val="0000FF"/>
                </a:solidFill>
              </a:rPr>
              <a:t>, </a:t>
            </a:r>
            <a:r>
              <a:rPr lang="en-US" sz="2400" b="1" baseline="30000" dirty="0">
                <a:solidFill>
                  <a:srgbClr val="0000FF"/>
                </a:solidFill>
              </a:rPr>
              <a:t>6 </a:t>
            </a:r>
            <a:r>
              <a:rPr lang="en-US" sz="2400" dirty="0">
                <a:solidFill>
                  <a:srgbClr val="0000FF"/>
                </a:solidFill>
              </a:rPr>
              <a:t>and that by means of these the world that then existed was deluged with water and perished. </a:t>
            </a:r>
            <a:r>
              <a:rPr lang="en-US" sz="2400" b="1" baseline="30000" dirty="0">
                <a:solidFill>
                  <a:srgbClr val="0000FF"/>
                </a:solidFill>
              </a:rPr>
              <a:t>7 </a:t>
            </a:r>
            <a:r>
              <a:rPr lang="en-US" sz="2400" dirty="0">
                <a:solidFill>
                  <a:srgbClr val="0000FF"/>
                </a:solidFill>
              </a:rPr>
              <a:t>But by the same word the heavens and earth that now exist are stored up for fire, being kept until the day of judgment and destruction of the ungodly.</a:t>
            </a:r>
            <a:endParaRPr lang="en-US" sz="2400" dirty="0" smtClean="0">
              <a:solidFill>
                <a:srgbClr val="0000FF"/>
              </a:solidFill>
            </a:endParaRPr>
          </a:p>
          <a:p>
            <a:pPr lvl="2"/>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4888" y="38410"/>
            <a:ext cx="4276725" cy="2095500"/>
          </a:xfrm>
          <a:prstGeom prst="rect">
            <a:avLst/>
          </a:prstGeom>
        </p:spPr>
      </p:pic>
      <p:cxnSp>
        <p:nvCxnSpPr>
          <p:cNvPr id="7" name="Straight Connector 6"/>
          <p:cNvCxnSpPr/>
          <p:nvPr/>
        </p:nvCxnSpPr>
        <p:spPr>
          <a:xfrm>
            <a:off x="5173756" y="3475033"/>
            <a:ext cx="3078422" cy="126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89179" y="5332653"/>
            <a:ext cx="1198821" cy="699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675345" y="6043411"/>
            <a:ext cx="1333188" cy="126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675306" y="4582684"/>
            <a:ext cx="1912694" cy="13379"/>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2638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fontScale="92500"/>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a:solidFill>
                  <a:srgbClr val="00B050"/>
                </a:solidFill>
              </a:rPr>
              <a:t>B)</a:t>
            </a:r>
            <a:r>
              <a:rPr lang="en-US" sz="2400" dirty="0"/>
              <a:t> The certainty of judgement v3-11</a:t>
            </a:r>
          </a:p>
          <a:p>
            <a:pPr lvl="2"/>
            <a:r>
              <a:rPr lang="en-US" sz="2400" b="1" baseline="30000" dirty="0" smtClean="0">
                <a:solidFill>
                  <a:srgbClr val="0000FF"/>
                </a:solidFill>
              </a:rPr>
              <a:t>8</a:t>
            </a:r>
            <a:r>
              <a:rPr lang="en-US" sz="2400" b="1" baseline="30000" dirty="0">
                <a:solidFill>
                  <a:srgbClr val="0000FF"/>
                </a:solidFill>
              </a:rPr>
              <a:t> </a:t>
            </a:r>
            <a:r>
              <a:rPr lang="en-US" sz="2400" dirty="0">
                <a:solidFill>
                  <a:srgbClr val="0000FF"/>
                </a:solidFill>
              </a:rPr>
              <a:t>But do not overlook this one fact, beloved, that with the Lord one day is as a thousand years, and a thousand years as one day. </a:t>
            </a:r>
            <a:r>
              <a:rPr lang="en-US" sz="2400" b="1" baseline="30000" dirty="0">
                <a:solidFill>
                  <a:srgbClr val="0000FF"/>
                </a:solidFill>
              </a:rPr>
              <a:t>9 </a:t>
            </a:r>
            <a:r>
              <a:rPr lang="en-US" sz="2400" dirty="0">
                <a:solidFill>
                  <a:srgbClr val="0000FF"/>
                </a:solidFill>
              </a:rPr>
              <a:t>The Lord is not slow to fulfill his promise as some count slowness, but is patient toward </a:t>
            </a:r>
            <a:r>
              <a:rPr lang="en-US" sz="2400" dirty="0" smtClean="0">
                <a:solidFill>
                  <a:srgbClr val="0000FF"/>
                </a:solidFill>
              </a:rPr>
              <a:t>you,</a:t>
            </a:r>
            <a:r>
              <a:rPr lang="en-US" sz="2400" baseline="30000" dirty="0">
                <a:solidFill>
                  <a:srgbClr val="0000FF"/>
                </a:solidFill>
              </a:rPr>
              <a:t> </a:t>
            </a:r>
            <a:r>
              <a:rPr lang="en-US" sz="2400" dirty="0" smtClean="0">
                <a:solidFill>
                  <a:srgbClr val="0000FF"/>
                </a:solidFill>
              </a:rPr>
              <a:t>not </a:t>
            </a:r>
            <a:r>
              <a:rPr lang="en-US" sz="2400" dirty="0">
                <a:solidFill>
                  <a:srgbClr val="0000FF"/>
                </a:solidFill>
              </a:rPr>
              <a:t>wishing that any should perish, but that all should reach repentance. </a:t>
            </a:r>
            <a:r>
              <a:rPr lang="en-US" sz="2400" b="1" baseline="30000" dirty="0">
                <a:solidFill>
                  <a:srgbClr val="0000FF"/>
                </a:solidFill>
              </a:rPr>
              <a:t>10 </a:t>
            </a:r>
            <a:r>
              <a:rPr lang="en-US" sz="2400" dirty="0">
                <a:solidFill>
                  <a:srgbClr val="0000FF"/>
                </a:solidFill>
              </a:rPr>
              <a:t>But the day of the Lord will come like a thief, and then the heavens will pass away with a roar, and the heavenly </a:t>
            </a:r>
            <a:r>
              <a:rPr lang="en-US" sz="2400" dirty="0" smtClean="0">
                <a:solidFill>
                  <a:srgbClr val="0000FF"/>
                </a:solidFill>
              </a:rPr>
              <a:t>bodies</a:t>
            </a:r>
            <a:r>
              <a:rPr lang="en-US" sz="2400" baseline="30000" dirty="0">
                <a:solidFill>
                  <a:srgbClr val="0000FF"/>
                </a:solidFill>
              </a:rPr>
              <a:t> </a:t>
            </a:r>
            <a:r>
              <a:rPr lang="en-US" sz="2400" dirty="0" smtClean="0">
                <a:solidFill>
                  <a:srgbClr val="0000FF"/>
                </a:solidFill>
              </a:rPr>
              <a:t>will </a:t>
            </a:r>
            <a:r>
              <a:rPr lang="en-US" sz="2400" dirty="0">
                <a:solidFill>
                  <a:srgbClr val="0000FF"/>
                </a:solidFill>
              </a:rPr>
              <a:t>be burned up and dissolved, and the earth and the works that are done on it will be exposed.</a:t>
            </a:r>
          </a:p>
        </p:txBody>
      </p:sp>
      <p:cxnSp>
        <p:nvCxnSpPr>
          <p:cNvPr id="5" name="Straight Connector 4"/>
          <p:cNvCxnSpPr/>
          <p:nvPr/>
        </p:nvCxnSpPr>
        <p:spPr>
          <a:xfrm>
            <a:off x="5337387" y="4734560"/>
            <a:ext cx="5719634" cy="588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868899" y="3712916"/>
            <a:ext cx="4094479" cy="1241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624893" y="5077326"/>
            <a:ext cx="3774528" cy="214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6465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fontScale="92500" lnSpcReduction="10000"/>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a:solidFill>
                  <a:srgbClr val="00B050"/>
                </a:solidFill>
              </a:rPr>
              <a:t>B)</a:t>
            </a:r>
            <a:r>
              <a:rPr lang="en-US" sz="2400" dirty="0"/>
              <a:t> The certainty of judgement </a:t>
            </a:r>
            <a:r>
              <a:rPr lang="en-US" sz="2400" dirty="0" smtClean="0"/>
              <a:t>v3-11</a:t>
            </a:r>
          </a:p>
          <a:p>
            <a:pPr lvl="2"/>
            <a:r>
              <a:rPr lang="en-US" sz="2400" b="1" baseline="30000" dirty="0" smtClean="0">
                <a:solidFill>
                  <a:srgbClr val="0000FF"/>
                </a:solidFill>
              </a:rPr>
              <a:t>1</a:t>
            </a:r>
            <a:r>
              <a:rPr lang="en-US" sz="2400" dirty="0"/>
              <a:t> </a:t>
            </a:r>
            <a:r>
              <a:rPr lang="en-US" sz="2400" dirty="0">
                <a:solidFill>
                  <a:srgbClr val="0000FF"/>
                </a:solidFill>
              </a:rPr>
              <a:t>This is now the second letter that I am writing to you, </a:t>
            </a:r>
            <a:r>
              <a:rPr lang="en-US" sz="2400" dirty="0" smtClean="0">
                <a:solidFill>
                  <a:srgbClr val="0000FF"/>
                </a:solidFill>
              </a:rPr>
              <a:t>beloved….</a:t>
            </a:r>
            <a:r>
              <a:rPr lang="en-US" sz="2400" b="1" baseline="30000" dirty="0">
                <a:solidFill>
                  <a:srgbClr val="0000FF"/>
                </a:solidFill>
              </a:rPr>
              <a:t> 8 </a:t>
            </a:r>
            <a:r>
              <a:rPr lang="en-US" sz="2400" dirty="0">
                <a:solidFill>
                  <a:srgbClr val="0000FF"/>
                </a:solidFill>
              </a:rPr>
              <a:t>But do not overlook this one fact, beloved, that with the Lord one day is as a thousand years, and a thousand years as one day. </a:t>
            </a:r>
            <a:r>
              <a:rPr lang="en-US" sz="2400" b="1" baseline="30000" dirty="0">
                <a:solidFill>
                  <a:srgbClr val="0000FF"/>
                </a:solidFill>
              </a:rPr>
              <a:t>9 </a:t>
            </a:r>
            <a:r>
              <a:rPr lang="en-US" sz="2400" dirty="0">
                <a:solidFill>
                  <a:srgbClr val="0000FF"/>
                </a:solidFill>
              </a:rPr>
              <a:t>The Lord is not slow to fulfill his promise as some count slowness, but is patient toward </a:t>
            </a:r>
            <a:r>
              <a:rPr lang="en-US" sz="2400" dirty="0" smtClean="0">
                <a:solidFill>
                  <a:srgbClr val="0000FF"/>
                </a:solidFill>
              </a:rPr>
              <a:t>you,</a:t>
            </a:r>
            <a:r>
              <a:rPr lang="en-US" sz="2400" baseline="30000" dirty="0">
                <a:solidFill>
                  <a:srgbClr val="0000FF"/>
                </a:solidFill>
              </a:rPr>
              <a:t> </a:t>
            </a:r>
            <a:r>
              <a:rPr lang="en-US" sz="2400" dirty="0" smtClean="0">
                <a:solidFill>
                  <a:srgbClr val="0000FF"/>
                </a:solidFill>
              </a:rPr>
              <a:t>not </a:t>
            </a:r>
            <a:r>
              <a:rPr lang="en-US" sz="2400" dirty="0">
                <a:solidFill>
                  <a:srgbClr val="0000FF"/>
                </a:solidFill>
              </a:rPr>
              <a:t>wishing that any should perish, but that all should reach repentance. </a:t>
            </a:r>
            <a:r>
              <a:rPr lang="en-US" sz="2400" b="1" baseline="30000" dirty="0">
                <a:solidFill>
                  <a:srgbClr val="0000FF"/>
                </a:solidFill>
              </a:rPr>
              <a:t>10 </a:t>
            </a:r>
            <a:r>
              <a:rPr lang="en-US" sz="2400" dirty="0">
                <a:solidFill>
                  <a:srgbClr val="0000FF"/>
                </a:solidFill>
              </a:rPr>
              <a:t>But the day of the Lord will come like a thief, and then the heavens will pass away with a roar, and the heavenly </a:t>
            </a:r>
            <a:r>
              <a:rPr lang="en-US" sz="2400" dirty="0" smtClean="0">
                <a:solidFill>
                  <a:srgbClr val="0000FF"/>
                </a:solidFill>
              </a:rPr>
              <a:t>bodies</a:t>
            </a:r>
            <a:r>
              <a:rPr lang="en-US" sz="2400" baseline="30000" dirty="0">
                <a:solidFill>
                  <a:srgbClr val="0000FF"/>
                </a:solidFill>
              </a:rPr>
              <a:t> </a:t>
            </a:r>
            <a:r>
              <a:rPr lang="en-US" sz="2400" dirty="0" smtClean="0">
                <a:solidFill>
                  <a:srgbClr val="0000FF"/>
                </a:solidFill>
              </a:rPr>
              <a:t>will </a:t>
            </a:r>
            <a:r>
              <a:rPr lang="en-US" sz="2400" dirty="0">
                <a:solidFill>
                  <a:srgbClr val="0000FF"/>
                </a:solidFill>
              </a:rPr>
              <a:t>be burned up and dissolved, and the earth and the works that are done on it will be exposed.</a:t>
            </a:r>
          </a:p>
        </p:txBody>
      </p:sp>
      <p:cxnSp>
        <p:nvCxnSpPr>
          <p:cNvPr id="8" name="Straight Connector 7"/>
          <p:cNvCxnSpPr/>
          <p:nvPr/>
        </p:nvCxnSpPr>
        <p:spPr>
          <a:xfrm>
            <a:off x="3683624" y="3543364"/>
            <a:ext cx="1064285" cy="742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903801" y="3535938"/>
            <a:ext cx="1064285" cy="742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407573" y="4761653"/>
            <a:ext cx="450426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683624" y="5041149"/>
            <a:ext cx="4976082" cy="13178"/>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4256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a:solidFill>
                  <a:srgbClr val="00B050"/>
                </a:solidFill>
              </a:rPr>
              <a:t>B)</a:t>
            </a:r>
            <a:r>
              <a:rPr lang="en-US" sz="2400" dirty="0"/>
              <a:t> The certainty of judgement </a:t>
            </a:r>
            <a:r>
              <a:rPr lang="en-US" sz="2400" dirty="0" smtClean="0"/>
              <a:t>v3-11</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6426" y="3278711"/>
            <a:ext cx="7890461" cy="336062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4321012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a:solidFill>
                  <a:srgbClr val="00B050"/>
                </a:solidFill>
              </a:rPr>
              <a:t>B)</a:t>
            </a:r>
            <a:r>
              <a:rPr lang="en-US" sz="2400" dirty="0"/>
              <a:t> The certainty of judgement </a:t>
            </a:r>
            <a:r>
              <a:rPr lang="en-US" sz="2400" dirty="0" smtClean="0"/>
              <a:t>v3-11</a:t>
            </a:r>
          </a:p>
          <a:p>
            <a:pPr lvl="3"/>
            <a:r>
              <a:rPr lang="en-US" sz="2400" dirty="0" smtClean="0"/>
              <a:t>Improper understanding of man’s sinful condition gives man a role in his own salvation</a:t>
            </a:r>
          </a:p>
          <a:p>
            <a:pPr lvl="4"/>
            <a:r>
              <a:rPr lang="en-US" sz="2400" dirty="0" smtClean="0"/>
              <a:t>Denies God’s sovereignty in election</a:t>
            </a:r>
          </a:p>
          <a:p>
            <a:pPr lvl="4"/>
            <a:r>
              <a:rPr lang="en-US" sz="2400" dirty="0" smtClean="0"/>
              <a:t>Devalues Christ’s death on the cross as the payment for the penalty for sin.  </a:t>
            </a:r>
          </a:p>
          <a:p>
            <a:pPr lvl="4"/>
            <a:r>
              <a:rPr lang="en-US" sz="2400" dirty="0" smtClean="0"/>
              <a:t>Christ’s blood is sufficient for all but only efficient for the elect.</a:t>
            </a:r>
            <a:endParaRPr lang="en-US" sz="2400" dirty="0"/>
          </a:p>
        </p:txBody>
      </p:sp>
    </p:spTree>
    <p:extLst>
      <p:ext uri="{BB962C8B-B14F-4D97-AF65-F5344CB8AC3E}">
        <p14:creationId xmlns:p14="http://schemas.microsoft.com/office/powerpoint/2010/main" val="28811406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smtClean="0">
                <a:solidFill>
                  <a:srgbClr val="00B050"/>
                </a:solidFill>
              </a:rPr>
              <a:t>C)</a:t>
            </a:r>
            <a:r>
              <a:rPr lang="en-US" sz="2400" dirty="0" smtClean="0"/>
              <a:t> Ethical implications of Christ’s coming v11-16</a:t>
            </a:r>
            <a:endParaRPr lang="en-US" sz="2400" dirty="0"/>
          </a:p>
          <a:p>
            <a:pPr lvl="2"/>
            <a:r>
              <a:rPr lang="en-US" sz="2400" b="1" baseline="30000" dirty="0">
                <a:solidFill>
                  <a:srgbClr val="0000FF"/>
                </a:solidFill>
              </a:rPr>
              <a:t>11 </a:t>
            </a:r>
            <a:r>
              <a:rPr lang="en-US" sz="2400" dirty="0">
                <a:solidFill>
                  <a:srgbClr val="0000FF"/>
                </a:solidFill>
              </a:rPr>
              <a:t>Since all these things are thus to be dissolved, what sort of people ought you to be in lives of holiness and godliness, </a:t>
            </a:r>
            <a:r>
              <a:rPr lang="en-US" sz="2400" b="1" baseline="30000" dirty="0">
                <a:solidFill>
                  <a:srgbClr val="0000FF"/>
                </a:solidFill>
              </a:rPr>
              <a:t>12 </a:t>
            </a:r>
            <a:r>
              <a:rPr lang="en-US" sz="2400" dirty="0">
                <a:solidFill>
                  <a:srgbClr val="0000FF"/>
                </a:solidFill>
              </a:rPr>
              <a:t>waiting for and hastening the coming of the day of God, because of which the heavens will be set on fire and dissolved, and the heavenly bodies will melt as they burn! </a:t>
            </a:r>
            <a:r>
              <a:rPr lang="en-US" sz="2400" b="1" baseline="30000" dirty="0">
                <a:solidFill>
                  <a:srgbClr val="0000FF"/>
                </a:solidFill>
              </a:rPr>
              <a:t>13 </a:t>
            </a:r>
            <a:r>
              <a:rPr lang="en-US" sz="2400" dirty="0">
                <a:solidFill>
                  <a:srgbClr val="0000FF"/>
                </a:solidFill>
              </a:rPr>
              <a:t>But according to his promise we are waiting for new heavens and a new earth in which righteousness </a:t>
            </a:r>
            <a:r>
              <a:rPr lang="en-US" sz="2400" dirty="0" smtClean="0">
                <a:solidFill>
                  <a:srgbClr val="0000FF"/>
                </a:solidFill>
              </a:rPr>
              <a:t>dwells.</a:t>
            </a:r>
            <a:endParaRPr lang="en-US" sz="2400" dirty="0">
              <a:solidFill>
                <a:srgbClr val="0000FF"/>
              </a:solidFill>
            </a:endParaRPr>
          </a:p>
        </p:txBody>
      </p:sp>
      <p:cxnSp>
        <p:nvCxnSpPr>
          <p:cNvPr id="12" name="Straight Connector 11"/>
          <p:cNvCxnSpPr/>
          <p:nvPr/>
        </p:nvCxnSpPr>
        <p:spPr>
          <a:xfrm>
            <a:off x="3665620" y="4616115"/>
            <a:ext cx="5959643" cy="160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117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smtClean="0">
                <a:solidFill>
                  <a:srgbClr val="00B050"/>
                </a:solidFill>
              </a:rPr>
              <a:t>C)</a:t>
            </a:r>
            <a:r>
              <a:rPr lang="en-US" sz="2400" dirty="0" smtClean="0"/>
              <a:t> Ethical implications of Christ’s coming v11-16</a:t>
            </a:r>
            <a:endParaRPr lang="en-US" sz="2400" dirty="0"/>
          </a:p>
          <a:p>
            <a:pPr lvl="2"/>
            <a:r>
              <a:rPr lang="en-US" sz="2400" b="1" baseline="30000" dirty="0"/>
              <a:t>15 </a:t>
            </a:r>
            <a:r>
              <a:rPr lang="en-US" sz="2400" dirty="0">
                <a:solidFill>
                  <a:srgbClr val="0000FF"/>
                </a:solidFill>
              </a:rPr>
              <a:t>And count the patience of our Lord as salvation, just as our beloved brother Paul also wrote to you according to the wisdom given him, </a:t>
            </a:r>
            <a:r>
              <a:rPr lang="en-US" sz="2400" b="1" baseline="30000" dirty="0">
                <a:solidFill>
                  <a:srgbClr val="0000FF"/>
                </a:solidFill>
              </a:rPr>
              <a:t>16 </a:t>
            </a:r>
            <a:r>
              <a:rPr lang="en-US" sz="2400" dirty="0">
                <a:solidFill>
                  <a:srgbClr val="0000FF"/>
                </a:solidFill>
              </a:rPr>
              <a:t>as he does in all his letters when he speaks in them of these matters. There are some things in them that are hard to understand, which the ignorant and unstable twist to their own destruction, as they do the other Scriptures</a:t>
            </a:r>
            <a:r>
              <a:rPr lang="en-US" sz="2400" dirty="0"/>
              <a:t>.</a:t>
            </a:r>
            <a:endParaRPr lang="en-US" sz="2400" dirty="0">
              <a:solidFill>
                <a:srgbClr val="0000FF"/>
              </a:solidFill>
            </a:endParaRPr>
          </a:p>
        </p:txBody>
      </p:sp>
      <p:cxnSp>
        <p:nvCxnSpPr>
          <p:cNvPr id="11" name="Straight Connector 10"/>
          <p:cNvCxnSpPr/>
          <p:nvPr/>
        </p:nvCxnSpPr>
        <p:spPr>
          <a:xfrm>
            <a:off x="7688179" y="3862137"/>
            <a:ext cx="2189747"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79231" y="6035842"/>
            <a:ext cx="2189747"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434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Tactics – Quick Review</a:t>
            </a:r>
            <a:endParaRPr lang="en-US" dirty="0"/>
          </a:p>
        </p:txBody>
      </p:sp>
      <p:sp>
        <p:nvSpPr>
          <p:cNvPr id="3" name="Content Placeholder 2"/>
          <p:cNvSpPr>
            <a:spLocks noGrp="1"/>
          </p:cNvSpPr>
          <p:nvPr>
            <p:ph idx="1"/>
          </p:nvPr>
        </p:nvSpPr>
        <p:spPr>
          <a:xfrm>
            <a:off x="2460258" y="2063262"/>
            <a:ext cx="8915400" cy="3777622"/>
          </a:xfrm>
        </p:spPr>
        <p:txBody>
          <a:bodyPr>
            <a:normAutofit/>
          </a:bodyPr>
          <a:lstStyle/>
          <a:p>
            <a:r>
              <a:rPr lang="en-US" sz="2800" dirty="0" smtClean="0"/>
              <a:t>3 Basics Stages</a:t>
            </a:r>
          </a:p>
          <a:p>
            <a:pPr lvl="1"/>
            <a:r>
              <a:rPr lang="en-US" sz="2600" dirty="0" smtClean="0"/>
              <a:t>Observation</a:t>
            </a:r>
          </a:p>
          <a:p>
            <a:pPr lvl="1"/>
            <a:r>
              <a:rPr lang="en-US" sz="2600" b="1" dirty="0" smtClean="0">
                <a:solidFill>
                  <a:srgbClr val="00B0F0"/>
                </a:solidFill>
              </a:rPr>
              <a:t>Interpretation</a:t>
            </a:r>
          </a:p>
          <a:p>
            <a:pPr lvl="1"/>
            <a:r>
              <a:rPr lang="en-US" sz="2600" dirty="0" smtClean="0"/>
              <a:t>Application</a:t>
            </a:r>
          </a:p>
          <a:p>
            <a:pPr lvl="1"/>
            <a:endParaRPr lang="en-US" sz="2600" dirty="0"/>
          </a:p>
        </p:txBody>
      </p:sp>
      <p:pic>
        <p:nvPicPr>
          <p:cNvPr id="4" name="Picture 3"/>
          <p:cNvPicPr>
            <a:picLocks noChangeAspect="1"/>
          </p:cNvPicPr>
          <p:nvPr/>
        </p:nvPicPr>
        <p:blipFill>
          <a:blip r:embed="rId2"/>
          <a:stretch>
            <a:fillRect/>
          </a:stretch>
        </p:blipFill>
        <p:spPr>
          <a:xfrm>
            <a:off x="5806461" y="2719754"/>
            <a:ext cx="6219009" cy="3903785"/>
          </a:xfrm>
          <a:prstGeom prst="rect">
            <a:avLst/>
          </a:prstGeom>
        </p:spPr>
      </p:pic>
    </p:spTree>
    <p:extLst>
      <p:ext uri="{BB962C8B-B14F-4D97-AF65-F5344CB8AC3E}">
        <p14:creationId xmlns:p14="http://schemas.microsoft.com/office/powerpoint/2010/main" val="38799973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a:solidFill>
                  <a:srgbClr val="00B050"/>
                </a:solidFill>
              </a:rPr>
              <a:t>D</a:t>
            </a:r>
            <a:r>
              <a:rPr lang="en-US" sz="2400" dirty="0" smtClean="0">
                <a:solidFill>
                  <a:srgbClr val="00B050"/>
                </a:solidFill>
              </a:rPr>
              <a:t>)</a:t>
            </a:r>
            <a:r>
              <a:rPr lang="en-US" sz="2400" dirty="0" smtClean="0"/>
              <a:t> Christ’s coming &amp; judgement as a basis for standing against false teaching v17,18</a:t>
            </a:r>
            <a:endParaRPr lang="en-US" sz="2400" dirty="0"/>
          </a:p>
          <a:p>
            <a:pPr lvl="2"/>
            <a:r>
              <a:rPr lang="en-US" sz="2400" b="1" baseline="30000" dirty="0">
                <a:solidFill>
                  <a:srgbClr val="0000FF"/>
                </a:solidFill>
              </a:rPr>
              <a:t>17 </a:t>
            </a:r>
            <a:r>
              <a:rPr lang="en-US" sz="2400" dirty="0">
                <a:solidFill>
                  <a:srgbClr val="0000FF"/>
                </a:solidFill>
              </a:rPr>
              <a:t>You therefore, beloved, knowing this beforehand, take care that you are not carried away with the error of lawless people and lose your own stability.</a:t>
            </a:r>
            <a:r>
              <a:rPr lang="en-US" sz="2400" b="1" baseline="30000" dirty="0">
                <a:solidFill>
                  <a:srgbClr val="0000FF"/>
                </a:solidFill>
              </a:rPr>
              <a:t>18 </a:t>
            </a:r>
            <a:r>
              <a:rPr lang="en-US" sz="2400" dirty="0">
                <a:solidFill>
                  <a:srgbClr val="0000FF"/>
                </a:solidFill>
              </a:rPr>
              <a:t>But grow in the grace and knowledge of our Lord and Savior Jesus Christ. To him be the glory both now and to the day of eternity. </a:t>
            </a:r>
            <a:r>
              <a:rPr lang="en-US" sz="2400" dirty="0" smtClean="0">
                <a:solidFill>
                  <a:srgbClr val="0000FF"/>
                </a:solidFill>
              </a:rPr>
              <a:t>Amen</a:t>
            </a:r>
            <a:r>
              <a:rPr lang="en-US" sz="2400" dirty="0" smtClean="0"/>
              <a:t>.</a:t>
            </a:r>
            <a:endParaRPr lang="en-US" sz="2400" dirty="0">
              <a:solidFill>
                <a:srgbClr val="0000FF"/>
              </a:solidFill>
            </a:endParaRPr>
          </a:p>
        </p:txBody>
      </p:sp>
    </p:spTree>
    <p:extLst>
      <p:ext uri="{BB962C8B-B14F-4D97-AF65-F5344CB8AC3E}">
        <p14:creationId xmlns:p14="http://schemas.microsoft.com/office/powerpoint/2010/main" val="39935642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a:t>
            </a:r>
            <a:endParaRPr lang="en-US" dirty="0"/>
          </a:p>
        </p:txBody>
      </p:sp>
      <p:sp>
        <p:nvSpPr>
          <p:cNvPr id="3" name="Content Placeholder 2"/>
          <p:cNvSpPr>
            <a:spLocks noGrp="1"/>
          </p:cNvSpPr>
          <p:nvPr>
            <p:ph idx="1"/>
          </p:nvPr>
        </p:nvSpPr>
        <p:spPr>
          <a:xfrm>
            <a:off x="2406425" y="1548210"/>
            <a:ext cx="9316651" cy="5091129"/>
          </a:xfrm>
        </p:spPr>
        <p:txBody>
          <a:bodyPr>
            <a:normAutofit lnSpcReduction="10000"/>
          </a:bodyPr>
          <a:lstStyle/>
          <a:p>
            <a:r>
              <a:rPr lang="en-US" sz="2800" i="1" dirty="0" smtClean="0">
                <a:solidFill>
                  <a:srgbClr val="7030A0"/>
                </a:solidFill>
              </a:rPr>
              <a:t>What is meaning and who controls it – the author or the reader</a:t>
            </a:r>
            <a:r>
              <a:rPr lang="en-US" sz="2800" dirty="0" smtClean="0"/>
              <a:t>?</a:t>
            </a:r>
          </a:p>
          <a:p>
            <a:pPr lvl="1"/>
            <a:r>
              <a:rPr lang="en-US" sz="2600" dirty="0" smtClean="0"/>
              <a:t>How do we guard against taking control away from the author when interpreting the Bible?</a:t>
            </a:r>
          </a:p>
          <a:p>
            <a:pPr lvl="1"/>
            <a:r>
              <a:rPr lang="en-US" sz="2600" dirty="0" smtClean="0"/>
              <a:t>Proper interpretation begins asking the right question (sets your mindset).</a:t>
            </a:r>
          </a:p>
          <a:p>
            <a:pPr lvl="2"/>
            <a:r>
              <a:rPr lang="en-US" sz="2200" dirty="0" smtClean="0"/>
              <a:t>What is the meaning God/author intended in this text?</a:t>
            </a:r>
          </a:p>
          <a:p>
            <a:pPr lvl="2"/>
            <a:r>
              <a:rPr lang="en-US" sz="2200" u="sng" dirty="0" smtClean="0"/>
              <a:t>Meaning</a:t>
            </a:r>
            <a:r>
              <a:rPr lang="en-US" sz="2200" dirty="0" smtClean="0"/>
              <a:t>: timeless truth applicable to all Christians</a:t>
            </a:r>
          </a:p>
          <a:p>
            <a:pPr lvl="2"/>
            <a:r>
              <a:rPr lang="en-US" sz="2200" u="sng" dirty="0" smtClean="0"/>
              <a:t>Application</a:t>
            </a:r>
            <a:r>
              <a:rPr lang="en-US" sz="2200" dirty="0" smtClean="0"/>
              <a:t>: subjective response by the reader to the meaning of the text as it applies to specific life situations</a:t>
            </a:r>
            <a:endParaRPr lang="en-US" sz="1800" dirty="0"/>
          </a:p>
          <a:p>
            <a:pPr lvl="3"/>
            <a:r>
              <a:rPr lang="en-US" sz="2200" dirty="0" smtClean="0"/>
              <a:t>2 Peter 3:18 - </a:t>
            </a:r>
            <a:r>
              <a:rPr lang="en-US" sz="2400" dirty="0" smtClean="0">
                <a:solidFill>
                  <a:srgbClr val="0000FF"/>
                </a:solidFill>
              </a:rPr>
              <a:t>But</a:t>
            </a:r>
            <a:r>
              <a:rPr lang="en-US" sz="2400" dirty="0">
                <a:solidFill>
                  <a:srgbClr val="0000FF"/>
                </a:solidFill>
              </a:rPr>
              <a:t> grow in the grace and knowledge of our Lord and Savior Jesus Christ</a:t>
            </a:r>
            <a:r>
              <a:rPr lang="en-US" sz="2400" dirty="0"/>
              <a:t>.</a:t>
            </a:r>
            <a:endParaRPr lang="en-US" sz="2200" dirty="0" smtClean="0"/>
          </a:p>
        </p:txBody>
      </p:sp>
    </p:spTree>
    <p:extLst>
      <p:ext uri="{BB962C8B-B14F-4D97-AF65-F5344CB8AC3E}">
        <p14:creationId xmlns:p14="http://schemas.microsoft.com/office/powerpoint/2010/main" val="33071902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Theological Truths</a:t>
            </a:r>
            <a:endParaRPr lang="en-US" dirty="0"/>
          </a:p>
        </p:txBody>
      </p:sp>
      <p:sp>
        <p:nvSpPr>
          <p:cNvPr id="3" name="Content Placeholder 2"/>
          <p:cNvSpPr>
            <a:spLocks noGrp="1"/>
          </p:cNvSpPr>
          <p:nvPr>
            <p:ph idx="1"/>
          </p:nvPr>
        </p:nvSpPr>
        <p:spPr>
          <a:xfrm>
            <a:off x="2390442" y="1766871"/>
            <a:ext cx="9316651" cy="5091129"/>
          </a:xfrm>
        </p:spPr>
        <p:txBody>
          <a:bodyPr>
            <a:normAutofit/>
          </a:bodyPr>
          <a:lstStyle/>
          <a:p>
            <a:r>
              <a:rPr lang="en-US" sz="2800" i="1" dirty="0" smtClean="0"/>
              <a:t>Two types of theological truths</a:t>
            </a:r>
            <a:endParaRPr lang="en-US" sz="2800" dirty="0" smtClean="0"/>
          </a:p>
          <a:p>
            <a:pPr lvl="1"/>
            <a:r>
              <a:rPr lang="en-US" sz="2600" dirty="0" smtClean="0"/>
              <a:t>1) General, universal, theological truths</a:t>
            </a:r>
          </a:p>
          <a:p>
            <a:pPr lvl="2"/>
            <a:r>
              <a:rPr lang="en-US" sz="2400" dirty="0" smtClean="0"/>
              <a:t>Broad truths that undergird the whole of the Bible</a:t>
            </a:r>
          </a:p>
          <a:p>
            <a:pPr lvl="2"/>
            <a:r>
              <a:rPr lang="en-US" sz="2400" dirty="0" smtClean="0"/>
              <a:t>Commonly convey truths about God, his character, and his actions </a:t>
            </a:r>
          </a:p>
          <a:p>
            <a:pPr lvl="1"/>
            <a:r>
              <a:rPr lang="en-US" sz="2600" dirty="0" smtClean="0"/>
              <a:t>2) Context-specific theological truths</a:t>
            </a:r>
          </a:p>
          <a:p>
            <a:pPr lvl="2"/>
            <a:r>
              <a:rPr lang="en-US" sz="2400" dirty="0" smtClean="0"/>
              <a:t>Truths based on the general, universal, theological truths, yet more narrowly focused into a specific setting</a:t>
            </a:r>
          </a:p>
        </p:txBody>
      </p:sp>
      <p:pic>
        <p:nvPicPr>
          <p:cNvPr id="4" name="Picture 3"/>
          <p:cNvPicPr>
            <a:picLocks noChangeAspect="1"/>
          </p:cNvPicPr>
          <p:nvPr/>
        </p:nvPicPr>
        <p:blipFill>
          <a:blip r:embed="rId2"/>
          <a:stretch>
            <a:fillRect/>
          </a:stretch>
        </p:blipFill>
        <p:spPr>
          <a:xfrm>
            <a:off x="8367221" y="30909"/>
            <a:ext cx="3728588" cy="2340502"/>
          </a:xfrm>
          <a:prstGeom prst="rect">
            <a:avLst/>
          </a:prstGeom>
        </p:spPr>
      </p:pic>
    </p:spTree>
    <p:extLst>
      <p:ext uri="{BB962C8B-B14F-4D97-AF65-F5344CB8AC3E}">
        <p14:creationId xmlns:p14="http://schemas.microsoft.com/office/powerpoint/2010/main" val="16749929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Theological Truths</a:t>
            </a:r>
            <a:endParaRPr lang="en-US" dirty="0"/>
          </a:p>
        </p:txBody>
      </p:sp>
      <p:graphicFrame>
        <p:nvGraphicFramePr>
          <p:cNvPr id="6" name="Content Placeholder 4"/>
          <p:cNvGraphicFramePr>
            <a:graphicFrameLocks/>
          </p:cNvGraphicFramePr>
          <p:nvPr>
            <p:extLst>
              <p:ext uri="{D42A27DB-BD31-4B8C-83A1-F6EECF244321}">
                <p14:modId xmlns:p14="http://schemas.microsoft.com/office/powerpoint/2010/main" val="1330912133"/>
              </p:ext>
            </p:extLst>
          </p:nvPr>
        </p:nvGraphicFramePr>
        <p:xfrm>
          <a:off x="2975507" y="2351276"/>
          <a:ext cx="8146521" cy="4482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4157269" y="1434660"/>
            <a:ext cx="4192909" cy="892552"/>
          </a:xfrm>
          <a:prstGeom prst="rect">
            <a:avLst/>
          </a:prstGeom>
          <a:noFill/>
        </p:spPr>
        <p:txBody>
          <a:bodyPr wrap="square" rtlCol="0">
            <a:spAutoFit/>
          </a:bodyPr>
          <a:lstStyle/>
          <a:p>
            <a:pPr algn="ctr"/>
            <a:r>
              <a:rPr lang="en-US" sz="2600" b="1" u="sng" dirty="0" smtClean="0">
                <a:solidFill>
                  <a:schemeClr val="tx1">
                    <a:lumMod val="75000"/>
                    <a:lumOff val="25000"/>
                  </a:schemeClr>
                </a:solidFill>
              </a:rPr>
              <a:t>God is Holy </a:t>
            </a:r>
          </a:p>
          <a:p>
            <a:pPr algn="ctr"/>
            <a:r>
              <a:rPr lang="en-US" sz="2600" dirty="0" smtClean="0">
                <a:solidFill>
                  <a:schemeClr val="tx1">
                    <a:lumMod val="75000"/>
                    <a:lumOff val="25000"/>
                  </a:schemeClr>
                </a:solidFill>
              </a:rPr>
              <a:t>Lev. 11</a:t>
            </a:r>
            <a:endParaRPr lang="en-US" sz="2600" dirty="0">
              <a:solidFill>
                <a:schemeClr val="tx1">
                  <a:lumMod val="75000"/>
                  <a:lumOff val="25000"/>
                </a:schemeClr>
              </a:solidFill>
            </a:endParaRPr>
          </a:p>
        </p:txBody>
      </p:sp>
      <p:sp>
        <p:nvSpPr>
          <p:cNvPr id="8" name="TextBox 7"/>
          <p:cNvSpPr txBox="1"/>
          <p:nvPr/>
        </p:nvSpPr>
        <p:spPr>
          <a:xfrm>
            <a:off x="2330494" y="6341019"/>
            <a:ext cx="5849215" cy="492443"/>
          </a:xfrm>
          <a:prstGeom prst="rect">
            <a:avLst/>
          </a:prstGeom>
          <a:noFill/>
        </p:spPr>
        <p:txBody>
          <a:bodyPr wrap="square" rtlCol="0">
            <a:spAutoFit/>
          </a:bodyPr>
          <a:lstStyle/>
          <a:p>
            <a:pPr algn="ctr"/>
            <a:r>
              <a:rPr lang="en-US" sz="2600" b="1" dirty="0" smtClean="0">
                <a:solidFill>
                  <a:schemeClr val="tx1">
                    <a:lumMod val="75000"/>
                    <a:lumOff val="25000"/>
                  </a:schemeClr>
                </a:solidFill>
              </a:rPr>
              <a:t>Practice: 2 Corinthians 8:1-15</a:t>
            </a:r>
            <a:endParaRPr lang="en-US" sz="2600" b="1" dirty="0">
              <a:solidFill>
                <a:schemeClr val="tx1">
                  <a:lumMod val="75000"/>
                  <a:lumOff val="25000"/>
                </a:schemeClr>
              </a:solidFill>
            </a:endParaRPr>
          </a:p>
        </p:txBody>
      </p:sp>
      <p:pic>
        <p:nvPicPr>
          <p:cNvPr id="10" name="Picture 9"/>
          <p:cNvPicPr>
            <a:picLocks noChangeAspect="1"/>
          </p:cNvPicPr>
          <p:nvPr/>
        </p:nvPicPr>
        <p:blipFill>
          <a:blip r:embed="rId7"/>
          <a:stretch>
            <a:fillRect/>
          </a:stretch>
        </p:blipFill>
        <p:spPr>
          <a:xfrm>
            <a:off x="7593193" y="264408"/>
            <a:ext cx="4485573" cy="2815675"/>
          </a:xfrm>
          <a:prstGeom prst="rect">
            <a:avLst/>
          </a:prstGeom>
        </p:spPr>
      </p:pic>
    </p:spTree>
    <p:extLst>
      <p:ext uri="{BB962C8B-B14F-4D97-AF65-F5344CB8AC3E}">
        <p14:creationId xmlns:p14="http://schemas.microsoft.com/office/powerpoint/2010/main" val="4302285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a:bodyPr>
          <a:lstStyle/>
          <a:p>
            <a:r>
              <a:rPr lang="en-US" sz="2800" u="sng" dirty="0" smtClean="0"/>
              <a:t>Sections of 2 Peter</a:t>
            </a:r>
            <a:r>
              <a:rPr lang="en-US" sz="2800" dirty="0" smtClean="0"/>
              <a:t>:</a:t>
            </a:r>
          </a:p>
          <a:p>
            <a:pPr lvl="1"/>
            <a:r>
              <a:rPr lang="en-US" sz="2400" b="1" dirty="0" smtClean="0"/>
              <a:t>Theme</a:t>
            </a:r>
            <a:r>
              <a:rPr lang="en-US" sz="2400" dirty="0" smtClean="0"/>
              <a:t>: The truth of the gospels is a foundation that stands against false teachers and prophecy</a:t>
            </a:r>
          </a:p>
          <a:p>
            <a:pPr lvl="2"/>
            <a:r>
              <a:rPr lang="en-US" sz="2400" dirty="0" smtClean="0"/>
              <a:t>1) Truth of the Gospel 1:3-21</a:t>
            </a:r>
          </a:p>
          <a:p>
            <a:pPr lvl="2"/>
            <a:r>
              <a:rPr lang="en-US" sz="2400" dirty="0" smtClean="0"/>
              <a:t>2) Warning about false teachers &amp; prediction about their final judgement: 2:1-22</a:t>
            </a:r>
          </a:p>
          <a:p>
            <a:pPr lvl="2"/>
            <a:r>
              <a:rPr lang="en-US" sz="2400" dirty="0" smtClean="0"/>
              <a:t>3) Second coming of Christ: 3:1-18a</a:t>
            </a:r>
          </a:p>
          <a:p>
            <a:pPr lvl="3"/>
            <a:r>
              <a:rPr lang="en-US" sz="2200" dirty="0" smtClean="0">
                <a:solidFill>
                  <a:srgbClr val="00B050"/>
                </a:solidFill>
              </a:rPr>
              <a:t>A)</a:t>
            </a:r>
            <a:r>
              <a:rPr lang="en-US" sz="2200" dirty="0" smtClean="0"/>
              <a:t> Peter’s purpose restated, </a:t>
            </a:r>
            <a:r>
              <a:rPr lang="en-US" sz="2200" dirty="0" smtClean="0">
                <a:solidFill>
                  <a:srgbClr val="00B050"/>
                </a:solidFill>
              </a:rPr>
              <a:t>B)</a:t>
            </a:r>
            <a:r>
              <a:rPr lang="en-US" sz="2200" dirty="0" smtClean="0"/>
              <a:t> The </a:t>
            </a:r>
            <a:r>
              <a:rPr lang="en-US" sz="2200" dirty="0"/>
              <a:t>certainty of </a:t>
            </a:r>
            <a:r>
              <a:rPr lang="en-US" sz="2200" dirty="0" smtClean="0"/>
              <a:t>judgement, </a:t>
            </a:r>
            <a:r>
              <a:rPr lang="en-US" sz="2200" dirty="0" smtClean="0">
                <a:solidFill>
                  <a:srgbClr val="00B050"/>
                </a:solidFill>
              </a:rPr>
              <a:t>C)</a:t>
            </a:r>
            <a:r>
              <a:rPr lang="en-US" sz="2200" dirty="0" smtClean="0"/>
              <a:t> ethical implications of Christ’s coming, &amp; </a:t>
            </a:r>
            <a:r>
              <a:rPr lang="en-US" sz="2200" dirty="0" smtClean="0">
                <a:solidFill>
                  <a:srgbClr val="00B050"/>
                </a:solidFill>
              </a:rPr>
              <a:t>D)</a:t>
            </a:r>
            <a:r>
              <a:rPr lang="en-US" sz="2200" dirty="0" smtClean="0"/>
              <a:t> Christ’s coming &amp; judgement </a:t>
            </a:r>
            <a:r>
              <a:rPr lang="en-US" sz="2200" dirty="0"/>
              <a:t>as a basis for standing firm against false teaching</a:t>
            </a:r>
            <a:r>
              <a:rPr lang="en-US" sz="2200" dirty="0" smtClean="0"/>
              <a:t>.</a:t>
            </a:r>
            <a:endParaRPr lang="en-US" sz="2200" dirty="0"/>
          </a:p>
        </p:txBody>
      </p:sp>
    </p:spTree>
    <p:extLst>
      <p:ext uri="{BB962C8B-B14F-4D97-AF65-F5344CB8AC3E}">
        <p14:creationId xmlns:p14="http://schemas.microsoft.com/office/powerpoint/2010/main" val="11417373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fontScale="85000" lnSpcReduction="10000"/>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smtClean="0">
                <a:solidFill>
                  <a:srgbClr val="00B050"/>
                </a:solidFill>
              </a:rPr>
              <a:t>A)</a:t>
            </a:r>
            <a:r>
              <a:rPr lang="en-US" sz="2400" dirty="0" smtClean="0"/>
              <a:t> Peter’s purpose restated v1,2 </a:t>
            </a:r>
            <a:r>
              <a:rPr lang="en-US" sz="2400" dirty="0" smtClean="0">
                <a:solidFill>
                  <a:srgbClr val="00B050"/>
                </a:solidFill>
              </a:rPr>
              <a:t>B)</a:t>
            </a:r>
            <a:r>
              <a:rPr lang="en-US" sz="2400" dirty="0" smtClean="0"/>
              <a:t> The certainty of judgement v3-11</a:t>
            </a:r>
          </a:p>
          <a:p>
            <a:pPr lvl="2"/>
            <a:r>
              <a:rPr lang="en-US" sz="2400" b="1" baseline="30000" dirty="0" smtClean="0">
                <a:solidFill>
                  <a:srgbClr val="0000FF"/>
                </a:solidFill>
              </a:rPr>
              <a:t>1</a:t>
            </a:r>
            <a:r>
              <a:rPr lang="en-US" sz="2400" dirty="0" smtClean="0">
                <a:solidFill>
                  <a:srgbClr val="0000FF"/>
                </a:solidFill>
              </a:rPr>
              <a:t> </a:t>
            </a:r>
            <a:r>
              <a:rPr lang="en-US" sz="2400" dirty="0">
                <a:solidFill>
                  <a:srgbClr val="0000FF"/>
                </a:solidFill>
              </a:rPr>
              <a:t>This is now the second letter that I am writing to you, beloved. I am stirring up your sincere mind by way of reminder,</a:t>
            </a:r>
            <a:r>
              <a:rPr lang="en-US" sz="2400" b="1" baseline="30000" dirty="0">
                <a:solidFill>
                  <a:srgbClr val="0000FF"/>
                </a:solidFill>
              </a:rPr>
              <a:t>2 </a:t>
            </a:r>
            <a:r>
              <a:rPr lang="en-US" sz="2400" dirty="0">
                <a:solidFill>
                  <a:srgbClr val="0000FF"/>
                </a:solidFill>
              </a:rPr>
              <a:t>that you should remember the predictions of the holy prophets and the commandment of the Lord and Savior through your apostles, </a:t>
            </a:r>
            <a:r>
              <a:rPr lang="en-US" sz="2400" b="1" baseline="30000" dirty="0">
                <a:solidFill>
                  <a:srgbClr val="0000FF"/>
                </a:solidFill>
              </a:rPr>
              <a:t>3 </a:t>
            </a:r>
            <a:r>
              <a:rPr lang="en-US" sz="2400" dirty="0">
                <a:solidFill>
                  <a:srgbClr val="0000FF"/>
                </a:solidFill>
              </a:rPr>
              <a:t>knowing this first of all, that scoffers will come in the last days with scoffing, following their own sinful desires. </a:t>
            </a:r>
            <a:r>
              <a:rPr lang="en-US" sz="2400" b="1" baseline="30000" dirty="0">
                <a:solidFill>
                  <a:srgbClr val="0000FF"/>
                </a:solidFill>
              </a:rPr>
              <a:t>4 </a:t>
            </a:r>
            <a:r>
              <a:rPr lang="en-US" sz="2400" dirty="0">
                <a:solidFill>
                  <a:srgbClr val="0000FF"/>
                </a:solidFill>
              </a:rPr>
              <a:t>They will say, “Where is the promise of his coming? For ever since the fathers fell asleep, all things are continuing as they were from the beginning of creation.” </a:t>
            </a:r>
            <a:r>
              <a:rPr lang="en-US" sz="2400" b="1" baseline="30000" dirty="0">
                <a:solidFill>
                  <a:srgbClr val="0000FF"/>
                </a:solidFill>
              </a:rPr>
              <a:t>5 </a:t>
            </a:r>
            <a:r>
              <a:rPr lang="en-US" sz="2400" dirty="0">
                <a:solidFill>
                  <a:srgbClr val="0000FF"/>
                </a:solidFill>
              </a:rPr>
              <a:t>For they deliberately overlook this fact, that the heavens existed long ago, and the earth was formed out of water and through water by the word of God,</a:t>
            </a:r>
            <a:endParaRPr lang="en-US" sz="2400" dirty="0" smtClean="0">
              <a:solidFill>
                <a:srgbClr val="0000FF"/>
              </a:solidFill>
            </a:endParaRPr>
          </a:p>
          <a:p>
            <a:pPr lvl="2"/>
            <a:endParaRPr lang="en-US" sz="2400" dirty="0"/>
          </a:p>
        </p:txBody>
      </p:sp>
      <p:sp>
        <p:nvSpPr>
          <p:cNvPr id="12" name="Rectangle 11"/>
          <p:cNvSpPr/>
          <p:nvPr/>
        </p:nvSpPr>
        <p:spPr>
          <a:xfrm>
            <a:off x="7825210" y="3151598"/>
            <a:ext cx="2373867" cy="27130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32814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a:solidFill>
                  <a:srgbClr val="00B050"/>
                </a:solidFill>
              </a:rPr>
              <a:t>A)</a:t>
            </a:r>
            <a:r>
              <a:rPr lang="en-US" sz="2400" dirty="0"/>
              <a:t> Peter’s purpose restated </a:t>
            </a:r>
            <a:r>
              <a:rPr lang="en-US" sz="2400" dirty="0" smtClean="0"/>
              <a:t>v1,2</a:t>
            </a:r>
          </a:p>
          <a:p>
            <a:pPr lvl="2"/>
            <a:r>
              <a:rPr lang="en-US" sz="2400" dirty="0" smtClean="0"/>
              <a:t>Who is being addressed?</a:t>
            </a:r>
          </a:p>
          <a:p>
            <a:pPr lvl="2"/>
            <a:r>
              <a:rPr lang="en-US" sz="2400" dirty="0" smtClean="0">
                <a:solidFill>
                  <a:srgbClr val="0000FF"/>
                </a:solidFill>
              </a:rPr>
              <a:t>1:</a:t>
            </a:r>
            <a:r>
              <a:rPr lang="en-US" sz="2400" b="1" baseline="30000" dirty="0" smtClean="0">
                <a:solidFill>
                  <a:srgbClr val="0000FF"/>
                </a:solidFill>
              </a:rPr>
              <a:t>1</a:t>
            </a:r>
            <a:r>
              <a:rPr lang="en-US" sz="2400" dirty="0" smtClean="0">
                <a:solidFill>
                  <a:srgbClr val="0000FF"/>
                </a:solidFill>
              </a:rPr>
              <a:t>Simeon Peter</a:t>
            </a:r>
            <a:r>
              <a:rPr lang="en-US" sz="2400" dirty="0">
                <a:solidFill>
                  <a:srgbClr val="0000FF"/>
                </a:solidFill>
              </a:rPr>
              <a:t>, a </a:t>
            </a:r>
            <a:r>
              <a:rPr lang="en-US" sz="2400" dirty="0" smtClean="0">
                <a:solidFill>
                  <a:srgbClr val="0000FF"/>
                </a:solidFill>
              </a:rPr>
              <a:t>servant </a:t>
            </a:r>
            <a:r>
              <a:rPr lang="en-US" sz="2400" dirty="0">
                <a:solidFill>
                  <a:srgbClr val="0000FF"/>
                </a:solidFill>
              </a:rPr>
              <a:t>and apostle of Jesus </a:t>
            </a:r>
            <a:r>
              <a:rPr lang="en-US" sz="2400" dirty="0" smtClean="0">
                <a:solidFill>
                  <a:srgbClr val="0000FF"/>
                </a:solidFill>
              </a:rPr>
              <a:t>Christ, to </a:t>
            </a:r>
            <a:r>
              <a:rPr lang="en-US" sz="2400" dirty="0">
                <a:solidFill>
                  <a:srgbClr val="0000FF"/>
                </a:solidFill>
              </a:rPr>
              <a:t>those who have obtained a faith of equal standing with ours by the righteousness of our God and Savior Jesus Christ:</a:t>
            </a:r>
            <a:endParaRPr lang="en-US" sz="2400" dirty="0" smtClean="0">
              <a:solidFill>
                <a:srgbClr val="0000FF"/>
              </a:solidFill>
            </a:endParaRPr>
          </a:p>
          <a:p>
            <a:pPr lvl="2"/>
            <a:r>
              <a:rPr lang="en-US" sz="2400" b="1" dirty="0" smtClean="0">
                <a:solidFill>
                  <a:srgbClr val="0000FF"/>
                </a:solidFill>
              </a:rPr>
              <a:t> </a:t>
            </a:r>
            <a:r>
              <a:rPr lang="en-US" sz="2400" dirty="0" smtClean="0">
                <a:solidFill>
                  <a:srgbClr val="0000FF"/>
                </a:solidFill>
              </a:rPr>
              <a:t>3:</a:t>
            </a:r>
            <a:r>
              <a:rPr lang="en-US" sz="2400" baseline="30000" dirty="0" smtClean="0">
                <a:solidFill>
                  <a:srgbClr val="0000FF"/>
                </a:solidFill>
              </a:rPr>
              <a:t>1</a:t>
            </a:r>
            <a:r>
              <a:rPr lang="en-US" sz="2400" dirty="0">
                <a:solidFill>
                  <a:srgbClr val="0000FF"/>
                </a:solidFill>
              </a:rPr>
              <a:t> This is now the second letter that I am writing to you, </a:t>
            </a:r>
            <a:r>
              <a:rPr lang="en-US" sz="2400" dirty="0" smtClean="0">
                <a:solidFill>
                  <a:srgbClr val="0000FF"/>
                </a:solidFill>
              </a:rPr>
              <a:t>beloved.  In both of them I </a:t>
            </a:r>
            <a:r>
              <a:rPr lang="en-US" sz="2400" dirty="0">
                <a:solidFill>
                  <a:srgbClr val="0000FF"/>
                </a:solidFill>
              </a:rPr>
              <a:t>am stirring up your sincere mind</a:t>
            </a:r>
            <a:endParaRPr lang="en-US" sz="2400" dirty="0" smtClean="0"/>
          </a:p>
        </p:txBody>
      </p:sp>
      <p:cxnSp>
        <p:nvCxnSpPr>
          <p:cNvPr id="6" name="Straight Connector 5"/>
          <p:cNvCxnSpPr/>
          <p:nvPr/>
        </p:nvCxnSpPr>
        <p:spPr>
          <a:xfrm>
            <a:off x="5926667" y="4374312"/>
            <a:ext cx="388524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578773" y="4073011"/>
            <a:ext cx="1273386" cy="29125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4781973" y="5980853"/>
            <a:ext cx="1144694" cy="677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49039" y="6310096"/>
            <a:ext cx="1647050" cy="39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2546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a:t>
            </a:r>
            <a:endParaRPr lang="en-US" dirty="0"/>
          </a:p>
        </p:txBody>
      </p:sp>
      <p:sp>
        <p:nvSpPr>
          <p:cNvPr id="3" name="Content Placeholder 2"/>
          <p:cNvSpPr>
            <a:spLocks noGrp="1"/>
          </p:cNvSpPr>
          <p:nvPr>
            <p:ph idx="1"/>
          </p:nvPr>
        </p:nvSpPr>
        <p:spPr>
          <a:xfrm>
            <a:off x="2406426" y="1548210"/>
            <a:ext cx="8834730" cy="5091129"/>
          </a:xfrm>
        </p:spPr>
        <p:txBody>
          <a:bodyPr>
            <a:normAutofit fontScale="92500" lnSpcReduction="20000"/>
          </a:bodyPr>
          <a:lstStyle/>
          <a:p>
            <a:r>
              <a:rPr lang="en-US" sz="2800" u="sng" dirty="0" smtClean="0"/>
              <a:t>Sections of 2 Peter</a:t>
            </a:r>
            <a:r>
              <a:rPr lang="en-US" sz="2800" dirty="0" smtClean="0"/>
              <a:t>:</a:t>
            </a:r>
          </a:p>
          <a:p>
            <a:pPr lvl="1"/>
            <a:r>
              <a:rPr lang="en-US" sz="2600" dirty="0" smtClean="0"/>
              <a:t>3) Second coming of Christ: 3:1-18a</a:t>
            </a:r>
          </a:p>
          <a:p>
            <a:pPr lvl="2"/>
            <a:r>
              <a:rPr lang="en-US" sz="2400" dirty="0" smtClean="0">
                <a:solidFill>
                  <a:srgbClr val="00B050"/>
                </a:solidFill>
              </a:rPr>
              <a:t>A)</a:t>
            </a:r>
            <a:r>
              <a:rPr lang="en-US" sz="2400" dirty="0" smtClean="0"/>
              <a:t> Peter’s purpose restated v1,2 </a:t>
            </a:r>
            <a:r>
              <a:rPr lang="en-US" sz="2400" dirty="0">
                <a:solidFill>
                  <a:srgbClr val="00B050"/>
                </a:solidFill>
              </a:rPr>
              <a:t>B)</a:t>
            </a:r>
            <a:r>
              <a:rPr lang="en-US" sz="2400" dirty="0"/>
              <a:t> The certainty of </a:t>
            </a:r>
            <a:r>
              <a:rPr lang="en-US" sz="2400" dirty="0" smtClean="0"/>
              <a:t>judgement v3-11</a:t>
            </a:r>
          </a:p>
          <a:p>
            <a:pPr lvl="2"/>
            <a:r>
              <a:rPr lang="en-US" sz="2400" b="1" baseline="30000" dirty="0" smtClean="0">
                <a:solidFill>
                  <a:srgbClr val="0000FF"/>
                </a:solidFill>
              </a:rPr>
              <a:t>1b</a:t>
            </a:r>
            <a:r>
              <a:rPr lang="en-US" sz="2400" dirty="0" smtClean="0">
                <a:solidFill>
                  <a:srgbClr val="0000FF"/>
                </a:solidFill>
              </a:rPr>
              <a:t>…I </a:t>
            </a:r>
            <a:r>
              <a:rPr lang="en-US" sz="2400" dirty="0">
                <a:solidFill>
                  <a:srgbClr val="0000FF"/>
                </a:solidFill>
              </a:rPr>
              <a:t>am stirring up your sincere mind by way of reminder,</a:t>
            </a:r>
            <a:r>
              <a:rPr lang="en-US" sz="2400" b="1" baseline="30000" dirty="0">
                <a:solidFill>
                  <a:srgbClr val="0000FF"/>
                </a:solidFill>
              </a:rPr>
              <a:t>2 </a:t>
            </a:r>
            <a:r>
              <a:rPr lang="en-US" sz="2400" dirty="0">
                <a:solidFill>
                  <a:srgbClr val="0000FF"/>
                </a:solidFill>
              </a:rPr>
              <a:t>that you should remember the predictions of the holy prophets and the commandment of the Lord and Savior through your apostles, </a:t>
            </a:r>
            <a:r>
              <a:rPr lang="en-US" sz="2400" b="1" baseline="30000" dirty="0">
                <a:solidFill>
                  <a:srgbClr val="0000FF"/>
                </a:solidFill>
              </a:rPr>
              <a:t>3 </a:t>
            </a:r>
            <a:r>
              <a:rPr lang="en-US" sz="2400" dirty="0">
                <a:solidFill>
                  <a:srgbClr val="0000FF"/>
                </a:solidFill>
              </a:rPr>
              <a:t>knowing this first of all, that scoffers will come in the last days with scoffing, following their own sinful desires. </a:t>
            </a:r>
            <a:r>
              <a:rPr lang="en-US" sz="2400" b="1" baseline="30000" dirty="0">
                <a:solidFill>
                  <a:srgbClr val="0000FF"/>
                </a:solidFill>
              </a:rPr>
              <a:t>4 </a:t>
            </a:r>
            <a:r>
              <a:rPr lang="en-US" sz="2400" dirty="0">
                <a:solidFill>
                  <a:srgbClr val="0000FF"/>
                </a:solidFill>
              </a:rPr>
              <a:t>They will say, “Where is the promise of his coming? For ever since the fathers fell asleep, all things are continuing as they were from the beginning of creation.” </a:t>
            </a:r>
            <a:r>
              <a:rPr lang="en-US" sz="2400" b="1" baseline="30000" dirty="0">
                <a:solidFill>
                  <a:srgbClr val="0000FF"/>
                </a:solidFill>
              </a:rPr>
              <a:t>5 </a:t>
            </a:r>
            <a:r>
              <a:rPr lang="en-US" sz="2400" dirty="0">
                <a:solidFill>
                  <a:srgbClr val="0000FF"/>
                </a:solidFill>
              </a:rPr>
              <a:t>For they deliberately overlook this fact, that the heavens existed long ago, and the earth was formed out of water and through water by the word of God,</a:t>
            </a:r>
            <a:endParaRPr lang="en-US" sz="2400" dirty="0" smtClean="0">
              <a:solidFill>
                <a:srgbClr val="0000FF"/>
              </a:solidFill>
            </a:endParaRPr>
          </a:p>
          <a:p>
            <a:pPr lvl="2"/>
            <a:endParaRPr lang="en-US" sz="2400" dirty="0"/>
          </a:p>
        </p:txBody>
      </p:sp>
      <p:cxnSp>
        <p:nvCxnSpPr>
          <p:cNvPr id="10" name="Straight Connector 9"/>
          <p:cNvCxnSpPr/>
          <p:nvPr/>
        </p:nvCxnSpPr>
        <p:spPr>
          <a:xfrm flipV="1">
            <a:off x="3597761" y="4441371"/>
            <a:ext cx="1165070" cy="412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8832500" y="4170066"/>
            <a:ext cx="1225899" cy="27130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5222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25844</TotalTime>
  <Words>1025</Words>
  <Application>Microsoft Macintosh PowerPoint</Application>
  <PresentationFormat>Custom</PresentationFormat>
  <Paragraphs>115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Wisp</vt:lpstr>
      <vt:lpstr>SCC University</vt:lpstr>
      <vt:lpstr>Study Tactics – Quick Review</vt:lpstr>
      <vt:lpstr>Meaning</vt:lpstr>
      <vt:lpstr>Theological Truths</vt:lpstr>
      <vt:lpstr>Theological Truths</vt:lpstr>
      <vt:lpstr>2 Peter</vt:lpstr>
      <vt:lpstr>2 Peter</vt:lpstr>
      <vt:lpstr>2 Peter</vt:lpstr>
      <vt:lpstr>2 Peter</vt:lpstr>
      <vt:lpstr>2 Peter</vt:lpstr>
      <vt:lpstr>2 Peter</vt:lpstr>
      <vt:lpstr>2 Peter</vt:lpstr>
      <vt:lpstr>2 Peter</vt:lpstr>
      <vt:lpstr>2 Peter</vt:lpstr>
      <vt:lpstr>2 Peter</vt:lpstr>
      <vt:lpstr>2 Peter</vt:lpstr>
      <vt:lpstr>2 Peter</vt:lpstr>
      <vt:lpstr>2 Peter</vt:lpstr>
      <vt:lpstr>2 Peter</vt:lpstr>
      <vt:lpstr>2 Peter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SCC University</dc:title>
  <dc:creator>Will Gardner</dc:creator>
  <cp:lastModifiedBy>Paul Allen</cp:lastModifiedBy>
  <cp:revision>564</cp:revision>
  <dcterms:created xsi:type="dcterms:W3CDTF">2018-11-02T13:09:28Z</dcterms:created>
  <dcterms:modified xsi:type="dcterms:W3CDTF">2019-03-26T12:24:45Z</dcterms:modified>
</cp:coreProperties>
</file>