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399" r:id="rId3"/>
    <p:sldId id="461" r:id="rId4"/>
    <p:sldId id="462" r:id="rId5"/>
    <p:sldId id="463" r:id="rId6"/>
    <p:sldId id="464" r:id="rId7"/>
    <p:sldId id="465" r:id="rId8"/>
    <p:sldId id="447" r:id="rId9"/>
    <p:sldId id="448" r:id="rId10"/>
    <p:sldId id="451" r:id="rId11"/>
    <p:sldId id="417" r:id="rId12"/>
    <p:sldId id="466" r:id="rId13"/>
    <p:sldId id="429" r:id="rId14"/>
    <p:sldId id="431" r:id="rId15"/>
    <p:sldId id="439" r:id="rId16"/>
    <p:sldId id="444" r:id="rId17"/>
    <p:sldId id="440" r:id="rId18"/>
    <p:sldId id="445" r:id="rId19"/>
    <p:sldId id="453" r:id="rId20"/>
    <p:sldId id="446" r:id="rId21"/>
    <p:sldId id="454" r:id="rId22"/>
    <p:sldId id="457" r:id="rId23"/>
    <p:sldId id="467" r:id="rId24"/>
    <p:sldId id="460" r:id="rId25"/>
    <p:sldId id="470" r:id="rId26"/>
    <p:sldId id="468" r:id="rId27"/>
    <p:sldId id="473" r:id="rId28"/>
    <p:sldId id="472" r:id="rId29"/>
    <p:sldId id="474" r:id="rId30"/>
    <p:sldId id="475" r:id="rId31"/>
    <p:sldId id="476" r:id="rId32"/>
    <p:sldId id="469" r:id="rId33"/>
    <p:sldId id="47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8F8F8"/>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6015" autoAdjust="0"/>
  </p:normalViewPr>
  <p:slideViewPr>
    <p:cSldViewPr snapToGrid="0">
      <p:cViewPr varScale="1">
        <p:scale>
          <a:sx n="118" d="100"/>
          <a:sy n="118" d="100"/>
        </p:scale>
        <p:origin x="-152" y="-104"/>
      </p:cViewPr>
      <p:guideLst>
        <p:guide orient="horz" pos="2160"/>
        <p:guide pos="3840"/>
      </p:guideLst>
    </p:cSldViewPr>
  </p:slideViewPr>
  <p:outlineViewPr>
    <p:cViewPr>
      <p:scale>
        <a:sx n="33" d="100"/>
        <a:sy n="33" d="100"/>
      </p:scale>
      <p:origin x="0" y="-7038"/>
    </p:cViewPr>
  </p:outlin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3/5/19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3/5/19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90463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3/5/19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4055862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3/5/19</a:t>
            </a:fld>
            <a:endParaRPr lang="en-US" dirty="0"/>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94865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3/5/19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768806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3/5/19</a:t>
            </a:fld>
            <a:endParaRPr lang="en-US" dirty="0"/>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02502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3/5/19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0350349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562588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438889921"/>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1032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39302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01401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3/5/19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00147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9106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3/5/19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9674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41027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505373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pPr/>
              <a:t>3/5/19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332452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igonier.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SCC University</a:t>
            </a:r>
            <a:endParaRPr lang="en-US" dirty="0"/>
          </a:p>
        </p:txBody>
      </p:sp>
      <p:sp>
        <p:nvSpPr>
          <p:cNvPr id="3" name="Subtitle 2"/>
          <p:cNvSpPr>
            <a:spLocks noGrp="1"/>
          </p:cNvSpPr>
          <p:nvPr>
            <p:ph type="subTitle" idx="1"/>
          </p:nvPr>
        </p:nvSpPr>
        <p:spPr/>
        <p:txBody>
          <a:bodyPr/>
          <a:lstStyle/>
          <a:p>
            <a:r>
              <a:rPr lang="en-US" dirty="0" smtClean="0"/>
              <a:t>What we believe and why we believe it!</a:t>
            </a:r>
            <a:endParaRPr lang="en-US" dirty="0"/>
          </a:p>
        </p:txBody>
      </p:sp>
    </p:spTree>
    <p:extLst>
      <p:ext uri="{BB962C8B-B14F-4D97-AF65-F5344CB8AC3E}">
        <p14:creationId xmlns:p14="http://schemas.microsoft.com/office/powerpoint/2010/main" val="35784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Pre-Context</a:t>
            </a:r>
            <a:endParaRPr lang="en-US" dirty="0"/>
          </a:p>
        </p:txBody>
      </p:sp>
      <p:sp>
        <p:nvSpPr>
          <p:cNvPr id="3" name="Content Placeholder 2"/>
          <p:cNvSpPr>
            <a:spLocks noGrp="1"/>
          </p:cNvSpPr>
          <p:nvPr>
            <p:ph idx="1"/>
          </p:nvPr>
        </p:nvSpPr>
        <p:spPr>
          <a:xfrm>
            <a:off x="2136613" y="1623646"/>
            <a:ext cx="9824309" cy="5093677"/>
          </a:xfrm>
        </p:spPr>
        <p:txBody>
          <a:bodyPr>
            <a:normAutofit lnSpcReduction="10000"/>
          </a:bodyPr>
          <a:lstStyle/>
          <a:p>
            <a:r>
              <a:rPr lang="en-US" sz="2800" u="sng" dirty="0" smtClean="0"/>
              <a:t>Literary Context</a:t>
            </a:r>
            <a:r>
              <a:rPr lang="en-US" sz="2800" dirty="0" smtClean="0"/>
              <a:t>: Solution</a:t>
            </a:r>
            <a:endParaRPr lang="en-US" sz="2400" dirty="0"/>
          </a:p>
          <a:p>
            <a:pPr lvl="1"/>
            <a:r>
              <a:rPr lang="en-US" sz="2600" dirty="0" smtClean="0"/>
              <a:t>Total objectivity?</a:t>
            </a:r>
          </a:p>
          <a:p>
            <a:pPr lvl="2"/>
            <a:r>
              <a:rPr lang="en-US" sz="2400" dirty="0" smtClean="0"/>
              <a:t>Impossible: Besides we have a living/intimate relationship with God through Christ Jesus, we don’t want to exclude that for the purpose of being “objective”</a:t>
            </a:r>
          </a:p>
          <a:p>
            <a:pPr lvl="2"/>
            <a:r>
              <a:rPr lang="en-US" sz="2400" dirty="0" smtClean="0"/>
              <a:t>Approach the text through faith and in the Spirit</a:t>
            </a:r>
          </a:p>
          <a:p>
            <a:pPr lvl="3"/>
            <a:r>
              <a:rPr lang="en-US" sz="2200" dirty="0" smtClean="0"/>
              <a:t>Maintain Foundational Truths</a:t>
            </a:r>
          </a:p>
          <a:p>
            <a:pPr lvl="4"/>
            <a:r>
              <a:rPr lang="en-US" sz="2200" dirty="0" smtClean="0"/>
              <a:t>1) The Bible is the Word of God, therefore, trustworthy and true; 2) The Bible is not contradictory; it is unified, yet diverse.  Nevertheless, God is bigger than we, and as such is not easy to comprehend thus the Bible will also be difficult and or mysterious at times and; 3) </a:t>
            </a:r>
            <a:r>
              <a:rPr lang="en-US" sz="2200" dirty="0"/>
              <a:t>Apostle’s Creed or Nicene </a:t>
            </a:r>
            <a:r>
              <a:rPr lang="en-US" sz="2200" dirty="0" smtClean="0"/>
              <a:t>Creed</a:t>
            </a:r>
          </a:p>
        </p:txBody>
      </p:sp>
    </p:spTree>
    <p:extLst>
      <p:ext uri="{BB962C8B-B14F-4D97-AF65-F5344CB8AC3E}">
        <p14:creationId xmlns:p14="http://schemas.microsoft.com/office/powerpoint/2010/main" val="3526411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456122" y="1637916"/>
            <a:ext cx="9735878" cy="5091129"/>
          </a:xfrm>
        </p:spPr>
        <p:txBody>
          <a:bodyPr>
            <a:normAutofit/>
          </a:bodyPr>
          <a:lstStyle/>
          <a:p>
            <a:r>
              <a:rPr lang="en-US" sz="2800" u="sng" dirty="0" smtClean="0"/>
              <a:t>Sections of Romans Ch. 1-11</a:t>
            </a:r>
            <a:r>
              <a:rPr lang="en-US" sz="2800" dirty="0" smtClean="0"/>
              <a:t>:</a:t>
            </a:r>
          </a:p>
          <a:p>
            <a:pPr lvl="1"/>
            <a:r>
              <a:rPr lang="en-US" sz="2400" b="1" dirty="0" smtClean="0"/>
              <a:t>Theme</a:t>
            </a:r>
            <a:r>
              <a:rPr lang="en-US" sz="2400" dirty="0" smtClean="0"/>
              <a:t>: Gospel reveals the righteousness of God </a:t>
            </a:r>
          </a:p>
          <a:p>
            <a:pPr lvl="1"/>
            <a:r>
              <a:rPr lang="en-US" sz="2400" dirty="0" smtClean="0"/>
              <a:t>1) Universal </a:t>
            </a:r>
            <a:r>
              <a:rPr lang="en-US" sz="2400" dirty="0"/>
              <a:t>nature of man = </a:t>
            </a:r>
            <a:r>
              <a:rPr lang="en-US" sz="2400" dirty="0" smtClean="0"/>
              <a:t>sinful/unrighteous </a:t>
            </a:r>
            <a:r>
              <a:rPr lang="en-US" sz="2400" i="1" dirty="0" smtClean="0"/>
              <a:t>1:18-3:20</a:t>
            </a:r>
            <a:endParaRPr lang="en-US" sz="2400" i="1" dirty="0"/>
          </a:p>
          <a:p>
            <a:pPr lvl="1"/>
            <a:r>
              <a:rPr lang="en-US" sz="2400" dirty="0" smtClean="0"/>
              <a:t>2) God’s Righteousness for </a:t>
            </a:r>
            <a:r>
              <a:rPr lang="en-US" sz="2400" dirty="0"/>
              <a:t>Justification: </a:t>
            </a:r>
            <a:r>
              <a:rPr lang="en-US" sz="2400" dirty="0" smtClean="0"/>
              <a:t>3:21-5:21</a:t>
            </a:r>
          </a:p>
          <a:p>
            <a:pPr lvl="1"/>
            <a:r>
              <a:rPr lang="en-US" sz="2400" dirty="0" smtClean="0"/>
              <a:t>3) Grace reigns through </a:t>
            </a:r>
            <a:r>
              <a:rPr lang="en-US" sz="2400" dirty="0"/>
              <a:t>righteousness: Ch. </a:t>
            </a:r>
            <a:r>
              <a:rPr lang="en-US" sz="2400" dirty="0" smtClean="0"/>
              <a:t>6-8</a:t>
            </a:r>
          </a:p>
          <a:p>
            <a:pPr lvl="1"/>
            <a:r>
              <a:rPr lang="en-US" sz="2400" dirty="0" smtClean="0"/>
              <a:t>4) </a:t>
            </a:r>
            <a:r>
              <a:rPr lang="en-US" sz="2400" b="1" dirty="0" smtClean="0"/>
              <a:t>God demonstrates </a:t>
            </a:r>
            <a:r>
              <a:rPr lang="en-US" sz="2400" b="1" i="1" dirty="0" smtClean="0"/>
              <a:t>his</a:t>
            </a:r>
            <a:r>
              <a:rPr lang="en-US" sz="2400" b="1" dirty="0" smtClean="0"/>
              <a:t> righteousness</a:t>
            </a:r>
            <a:r>
              <a:rPr lang="en-US" sz="2400" dirty="0" smtClean="0"/>
              <a:t>: Ch. 9-11</a:t>
            </a:r>
          </a:p>
          <a:p>
            <a:pPr lvl="2"/>
            <a:r>
              <a:rPr lang="en-US" sz="2200" dirty="0" smtClean="0"/>
              <a:t>Ch. 9 – God’s righteousness est. in history</a:t>
            </a:r>
          </a:p>
          <a:p>
            <a:pPr lvl="2"/>
            <a:r>
              <a:rPr lang="en-US" sz="2200" dirty="0" smtClean="0"/>
              <a:t>Ch. 10 – God’s righteousness received only by faith</a:t>
            </a:r>
          </a:p>
          <a:p>
            <a:pPr lvl="2"/>
            <a:r>
              <a:rPr lang="en-US" sz="2200" dirty="0" smtClean="0"/>
              <a:t>Ch. 11 – Righteousness revealed in Jew and gentile</a:t>
            </a:r>
          </a:p>
          <a:p>
            <a:pPr lvl="3"/>
            <a:endParaRPr lang="en-US" sz="2000" dirty="0"/>
          </a:p>
          <a:p>
            <a:pPr lvl="3"/>
            <a:endParaRPr lang="en-US" sz="2200" dirty="0" smtClean="0"/>
          </a:p>
          <a:p>
            <a:pPr lvl="3"/>
            <a:endParaRPr lang="en-US" sz="2200" dirty="0"/>
          </a:p>
        </p:txBody>
      </p:sp>
    </p:spTree>
    <p:extLst>
      <p:ext uri="{BB962C8B-B14F-4D97-AF65-F5344CB8AC3E}">
        <p14:creationId xmlns:p14="http://schemas.microsoft.com/office/powerpoint/2010/main" val="1128506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589212" y="1717430"/>
            <a:ext cx="8915400" cy="4988169"/>
          </a:xfrm>
        </p:spPr>
        <p:txBody>
          <a:bodyPr>
            <a:normAutofit/>
          </a:bodyPr>
          <a:lstStyle/>
          <a:p>
            <a:r>
              <a:rPr lang="en-US" sz="2800" u="sng" dirty="0" smtClean="0"/>
              <a:t>Sections</a:t>
            </a:r>
            <a:r>
              <a:rPr lang="en-US" sz="2800" dirty="0" smtClean="0"/>
              <a:t>:</a:t>
            </a:r>
          </a:p>
          <a:p>
            <a:pPr lvl="1"/>
            <a:r>
              <a:rPr lang="en-US" sz="2600" dirty="0" smtClean="0"/>
              <a:t>2) </a:t>
            </a:r>
            <a:r>
              <a:rPr lang="en-US" sz="2600" i="1" dirty="0" smtClean="0"/>
              <a:t>God’s Righteousness for Justification</a:t>
            </a:r>
          </a:p>
          <a:p>
            <a:pPr lvl="2"/>
            <a:r>
              <a:rPr lang="en-US" sz="2400" dirty="0" smtClean="0"/>
              <a:t>3:21-5:21</a:t>
            </a:r>
          </a:p>
          <a:p>
            <a:pPr lvl="2"/>
            <a:r>
              <a:rPr lang="en-US" sz="2400" b="1" dirty="0" smtClean="0"/>
              <a:t>A.</a:t>
            </a:r>
            <a:r>
              <a:rPr lang="en-US" sz="2400" dirty="0" smtClean="0"/>
              <a:t> Provided in Christ by faith</a:t>
            </a:r>
          </a:p>
          <a:p>
            <a:pPr lvl="2"/>
            <a:r>
              <a:rPr lang="en-US" sz="2400" b="1" dirty="0" smtClean="0"/>
              <a:t>B.</a:t>
            </a:r>
            <a:r>
              <a:rPr lang="en-US" sz="2400" dirty="0" smtClean="0"/>
              <a:t>  Proved by the example of Abraham</a:t>
            </a:r>
          </a:p>
          <a:p>
            <a:pPr lvl="2"/>
            <a:r>
              <a:rPr lang="en-US" sz="2400" b="1" dirty="0" smtClean="0"/>
              <a:t>C.</a:t>
            </a:r>
            <a:r>
              <a:rPr lang="en-US" sz="2400" dirty="0" smtClean="0"/>
              <a:t>  Guarantees blessings for the righteous</a:t>
            </a:r>
          </a:p>
          <a:p>
            <a:pPr lvl="2"/>
            <a:r>
              <a:rPr lang="en-US" sz="2400" b="1" dirty="0" smtClean="0"/>
              <a:t>D.</a:t>
            </a:r>
            <a:r>
              <a:rPr lang="en-US" sz="2400" dirty="0" smtClean="0"/>
              <a:t> Rooted in the obedience of Christ – the New Adam</a:t>
            </a:r>
          </a:p>
          <a:p>
            <a:pPr lvl="3"/>
            <a:r>
              <a:rPr lang="en-US" sz="2200" dirty="0" smtClean="0"/>
              <a:t>Reiterates point #1!</a:t>
            </a:r>
          </a:p>
          <a:p>
            <a:pPr lvl="3"/>
            <a:r>
              <a:rPr lang="en-US" sz="2200" dirty="0" smtClean="0"/>
              <a:t>Magnifies the work of Christ on the cross</a:t>
            </a:r>
          </a:p>
          <a:p>
            <a:pPr lvl="3"/>
            <a:endParaRPr lang="en-US" sz="2200" dirty="0"/>
          </a:p>
        </p:txBody>
      </p:sp>
    </p:spTree>
    <p:extLst>
      <p:ext uri="{BB962C8B-B14F-4D97-AF65-F5344CB8AC3E}">
        <p14:creationId xmlns:p14="http://schemas.microsoft.com/office/powerpoint/2010/main" val="29320628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8862" y="215532"/>
            <a:ext cx="8911687" cy="1280890"/>
          </a:xfrm>
        </p:spPr>
        <p:txBody>
          <a:bodyPr/>
          <a:lstStyle/>
          <a:p>
            <a:r>
              <a:rPr lang="en-US" dirty="0"/>
              <a:t>Romans</a:t>
            </a:r>
          </a:p>
        </p:txBody>
      </p:sp>
      <p:sp>
        <p:nvSpPr>
          <p:cNvPr id="3" name="Content Placeholder 2"/>
          <p:cNvSpPr>
            <a:spLocks noGrp="1"/>
          </p:cNvSpPr>
          <p:nvPr>
            <p:ph idx="1"/>
          </p:nvPr>
        </p:nvSpPr>
        <p:spPr>
          <a:xfrm>
            <a:off x="1684421" y="1315948"/>
            <a:ext cx="10507579" cy="5542052"/>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A. </a:t>
            </a:r>
            <a:r>
              <a:rPr lang="en-US" sz="2400" u="sng" dirty="0" smtClean="0"/>
              <a:t>Sin’s dominion broken and its influence resisted</a:t>
            </a:r>
            <a:r>
              <a:rPr lang="en-US" sz="2400" dirty="0" smtClean="0"/>
              <a:t>: ch.6</a:t>
            </a:r>
          </a:p>
          <a:p>
            <a:pPr lvl="3"/>
            <a:r>
              <a:rPr lang="en-US" sz="2200" dirty="0">
                <a:solidFill>
                  <a:srgbClr val="0000FF"/>
                </a:solidFill>
              </a:rPr>
              <a:t>6:</a:t>
            </a:r>
            <a:r>
              <a:rPr lang="en-US" sz="2200" b="1" baseline="30000" dirty="0">
                <a:solidFill>
                  <a:srgbClr val="0000FF"/>
                </a:solidFill>
              </a:rPr>
              <a:t>14 </a:t>
            </a:r>
            <a:r>
              <a:rPr lang="en-US" sz="2200" dirty="0">
                <a:solidFill>
                  <a:srgbClr val="0000FF"/>
                </a:solidFill>
              </a:rPr>
              <a:t>For sin will have no dominion over you, since you are not under law but under grace</a:t>
            </a:r>
            <a:r>
              <a:rPr lang="en-US" sz="2200" dirty="0"/>
              <a:t>.</a:t>
            </a:r>
          </a:p>
          <a:p>
            <a:pPr lvl="4"/>
            <a:r>
              <a:rPr lang="en-US" sz="2200" dirty="0"/>
              <a:t>Indicative statement NOT am </a:t>
            </a:r>
            <a:r>
              <a:rPr lang="en-US" sz="2200" dirty="0" smtClean="0"/>
              <a:t>imperative</a:t>
            </a:r>
          </a:p>
          <a:p>
            <a:pPr lvl="4"/>
            <a:r>
              <a:rPr lang="en-US" sz="2000" dirty="0">
                <a:solidFill>
                  <a:srgbClr val="0000FF"/>
                </a:solidFill>
              </a:rPr>
              <a:t>6:</a:t>
            </a:r>
            <a:r>
              <a:rPr lang="en-US" sz="2000" baseline="30000" dirty="0">
                <a:solidFill>
                  <a:srgbClr val="0000FF"/>
                </a:solidFill>
              </a:rPr>
              <a:t>3</a:t>
            </a:r>
            <a:r>
              <a:rPr lang="en-US" sz="2000" dirty="0">
                <a:solidFill>
                  <a:srgbClr val="0000FF"/>
                </a:solidFill>
              </a:rPr>
              <a:t>Do you not know that all of us who have been baptized into Christ Jesus </a:t>
            </a:r>
            <a:r>
              <a:rPr lang="en-US" sz="2000" b="1" dirty="0">
                <a:solidFill>
                  <a:srgbClr val="0000FF"/>
                </a:solidFill>
              </a:rPr>
              <a:t>were baptized into his death</a:t>
            </a:r>
            <a:r>
              <a:rPr lang="en-US" sz="2000" dirty="0" smtClean="0"/>
              <a:t>?</a:t>
            </a:r>
            <a:endParaRPr lang="en-US" sz="2000" dirty="0"/>
          </a:p>
          <a:p>
            <a:pPr lvl="3"/>
            <a:r>
              <a:rPr lang="en-US" sz="2200" dirty="0" smtClean="0">
                <a:solidFill>
                  <a:srgbClr val="0000FF"/>
                </a:solidFill>
              </a:rPr>
              <a:t>6:</a:t>
            </a:r>
            <a:r>
              <a:rPr lang="en-US" sz="2200" b="1" baseline="30000" dirty="0" smtClean="0">
                <a:solidFill>
                  <a:srgbClr val="0000FF"/>
                </a:solidFill>
              </a:rPr>
              <a:t>17</a:t>
            </a:r>
            <a:r>
              <a:rPr lang="en-US" sz="2200" dirty="0" smtClean="0">
                <a:solidFill>
                  <a:srgbClr val="0000FF"/>
                </a:solidFill>
              </a:rPr>
              <a:t>But </a:t>
            </a:r>
            <a:r>
              <a:rPr lang="en-US" sz="2200" u="sng" dirty="0" smtClean="0">
                <a:solidFill>
                  <a:srgbClr val="0000FF"/>
                </a:solidFill>
              </a:rPr>
              <a:t>thanks be to G	od</a:t>
            </a:r>
            <a:r>
              <a:rPr lang="en-US" sz="2200" dirty="0" smtClean="0">
                <a:solidFill>
                  <a:srgbClr val="0000FF"/>
                </a:solidFill>
              </a:rPr>
              <a:t>…you…have become obedient from the heart…</a:t>
            </a:r>
            <a:r>
              <a:rPr lang="en-US" sz="2200" b="1" baseline="30000" dirty="0" smtClean="0">
                <a:solidFill>
                  <a:srgbClr val="0000FF"/>
                </a:solidFill>
              </a:rPr>
              <a:t>18</a:t>
            </a:r>
            <a:r>
              <a:rPr lang="en-US" sz="2200" dirty="0" smtClean="0">
                <a:solidFill>
                  <a:srgbClr val="0000FF"/>
                </a:solidFill>
              </a:rPr>
              <a:t>having been set free from sin, </a:t>
            </a:r>
            <a:r>
              <a:rPr lang="en-US" sz="2200" b="1" dirty="0" smtClean="0">
                <a:solidFill>
                  <a:srgbClr val="0000FF"/>
                </a:solidFill>
              </a:rPr>
              <a:t>have become slaves of righteousness </a:t>
            </a:r>
            <a:r>
              <a:rPr lang="en-US" sz="2200" dirty="0" smtClean="0"/>
              <a:t>(another indicative)</a:t>
            </a:r>
          </a:p>
          <a:p>
            <a:pPr lvl="3"/>
            <a:r>
              <a:rPr lang="en-US" sz="2200" dirty="0" smtClean="0">
                <a:solidFill>
                  <a:srgbClr val="0000FF"/>
                </a:solidFill>
              </a:rPr>
              <a:t>6:</a:t>
            </a:r>
            <a:r>
              <a:rPr lang="en-US" sz="2200" b="1" baseline="30000" dirty="0" smtClean="0">
                <a:solidFill>
                  <a:srgbClr val="0000FF"/>
                </a:solidFill>
              </a:rPr>
              <a:t>23 </a:t>
            </a:r>
            <a:r>
              <a:rPr lang="en-US" sz="2200" dirty="0" smtClean="0">
                <a:solidFill>
                  <a:srgbClr val="0000FF"/>
                </a:solidFill>
              </a:rPr>
              <a:t>For the wages of sin is death, but the free gift of God is eternal life in Christ Jesus our Lord</a:t>
            </a:r>
            <a:r>
              <a:rPr lang="en-US" sz="2200" dirty="0" smtClean="0"/>
              <a:t>.</a:t>
            </a:r>
          </a:p>
          <a:p>
            <a:pPr lvl="3"/>
            <a:endParaRPr lang="en-US" sz="2000" dirty="0" smtClean="0"/>
          </a:p>
          <a:p>
            <a:pPr lvl="3"/>
            <a:endParaRPr lang="en-US" sz="2000" dirty="0"/>
          </a:p>
          <a:p>
            <a:pPr lvl="3"/>
            <a:endParaRPr lang="en-US" sz="2200" dirty="0" smtClean="0"/>
          </a:p>
          <a:p>
            <a:pPr lvl="3"/>
            <a:endParaRPr lang="en-US" sz="2200" dirty="0"/>
          </a:p>
        </p:txBody>
      </p:sp>
    </p:spTree>
    <p:extLst>
      <p:ext uri="{BB962C8B-B14F-4D97-AF65-F5344CB8AC3E}">
        <p14:creationId xmlns:p14="http://schemas.microsoft.com/office/powerpoint/2010/main" val="9177090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7" y="1602747"/>
            <a:ext cx="9694366" cy="5135983"/>
          </a:xfrm>
        </p:spPr>
        <p:txBody>
          <a:bodyPr>
            <a:normAutofit lnSpcReduction="10000"/>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B.</a:t>
            </a:r>
            <a:r>
              <a:rPr lang="en-US" sz="2400" dirty="0" smtClean="0"/>
              <a:t> </a:t>
            </a:r>
            <a:r>
              <a:rPr lang="en-US" sz="2400" u="sng" dirty="0" smtClean="0"/>
              <a:t>Dead </a:t>
            </a:r>
            <a:r>
              <a:rPr lang="en-US" sz="2400" u="sng" dirty="0"/>
              <a:t>to the Law’s condemnation though not yet made </a:t>
            </a:r>
            <a:r>
              <a:rPr lang="en-US" sz="2400" u="sng" dirty="0" smtClean="0"/>
              <a:t>sinless</a:t>
            </a:r>
            <a:r>
              <a:rPr lang="en-US" sz="2400" dirty="0" smtClean="0"/>
              <a:t>: ch.7</a:t>
            </a:r>
          </a:p>
          <a:p>
            <a:pPr lvl="3"/>
            <a:r>
              <a:rPr lang="en-US" sz="2200" dirty="0" smtClean="0"/>
              <a:t>The law no longer holds power for condemnation BUT the law remains for good for those in Christ</a:t>
            </a:r>
          </a:p>
          <a:p>
            <a:pPr lvl="3"/>
            <a:r>
              <a:rPr lang="en-US" sz="2400" dirty="0">
                <a:solidFill>
                  <a:srgbClr val="0000FF"/>
                </a:solidFill>
              </a:rPr>
              <a:t>7:</a:t>
            </a:r>
            <a:r>
              <a:rPr lang="en-US" sz="2400" b="1" baseline="30000" dirty="0">
                <a:solidFill>
                  <a:srgbClr val="0000FF"/>
                </a:solidFill>
              </a:rPr>
              <a:t> 13 </a:t>
            </a:r>
            <a:r>
              <a:rPr lang="en-US" sz="2400" b="1" dirty="0">
                <a:solidFill>
                  <a:srgbClr val="0000FF"/>
                </a:solidFill>
              </a:rPr>
              <a:t>Did that which is good, then, bring death to me? </a:t>
            </a:r>
            <a:r>
              <a:rPr lang="en-US" sz="2400" dirty="0"/>
              <a:t>[is the law bad]</a:t>
            </a:r>
            <a:r>
              <a:rPr lang="en-US" sz="2400" b="1" dirty="0">
                <a:solidFill>
                  <a:srgbClr val="0000FF"/>
                </a:solidFill>
              </a:rPr>
              <a:t> By no means! </a:t>
            </a:r>
            <a:r>
              <a:rPr lang="en-US" sz="2400" dirty="0"/>
              <a:t>[it has a purpose]</a:t>
            </a:r>
          </a:p>
          <a:p>
            <a:pPr lvl="4"/>
            <a:r>
              <a:rPr lang="en-US" sz="2400" b="1" baseline="30000" dirty="0">
                <a:solidFill>
                  <a:srgbClr val="0000FF"/>
                </a:solidFill>
              </a:rPr>
              <a:t>13 </a:t>
            </a:r>
            <a:r>
              <a:rPr lang="en-US" sz="2400" u="sng" dirty="0">
                <a:solidFill>
                  <a:srgbClr val="0000FF"/>
                </a:solidFill>
              </a:rPr>
              <a:t>sin might be shown to be sin</a:t>
            </a:r>
            <a:r>
              <a:rPr lang="en-US" sz="2400" dirty="0">
                <a:solidFill>
                  <a:srgbClr val="0000FF"/>
                </a:solidFill>
              </a:rPr>
              <a:t>, </a:t>
            </a:r>
          </a:p>
          <a:p>
            <a:pPr lvl="4"/>
            <a:r>
              <a:rPr lang="en-US" sz="2400" u="sng" dirty="0"/>
              <a:t>[I] </a:t>
            </a:r>
            <a:r>
              <a:rPr lang="en-US" sz="2400" b="1" baseline="30000" dirty="0">
                <a:solidFill>
                  <a:srgbClr val="0000FF"/>
                </a:solidFill>
              </a:rPr>
              <a:t>13 </a:t>
            </a:r>
            <a:r>
              <a:rPr lang="en-US" sz="2400" u="sng" dirty="0">
                <a:solidFill>
                  <a:srgbClr val="0000FF"/>
                </a:solidFill>
              </a:rPr>
              <a:t>might become sinful beyond measure</a:t>
            </a:r>
            <a:r>
              <a:rPr lang="en-US" sz="2400" dirty="0"/>
              <a:t>. </a:t>
            </a:r>
          </a:p>
          <a:p>
            <a:pPr lvl="3"/>
            <a:r>
              <a:rPr lang="en-US" sz="2400" b="1" baseline="30000" dirty="0">
                <a:solidFill>
                  <a:srgbClr val="0000FF"/>
                </a:solidFill>
              </a:rPr>
              <a:t>14 </a:t>
            </a:r>
            <a:r>
              <a:rPr lang="en-US" sz="2400" dirty="0"/>
              <a:t>[the law good is also good because]</a:t>
            </a:r>
            <a:r>
              <a:rPr lang="en-US" sz="2400" b="1" i="1" dirty="0">
                <a:solidFill>
                  <a:srgbClr val="0000FF"/>
                </a:solidFill>
              </a:rPr>
              <a:t> …the law is spiritual</a:t>
            </a:r>
            <a:r>
              <a:rPr lang="en-US" sz="2400" dirty="0">
                <a:solidFill>
                  <a:srgbClr val="0000FF"/>
                </a:solidFill>
              </a:rPr>
              <a:t>, but </a:t>
            </a:r>
            <a:r>
              <a:rPr lang="en-US" sz="2400" b="1" i="1" dirty="0">
                <a:solidFill>
                  <a:srgbClr val="0000FF"/>
                </a:solidFill>
              </a:rPr>
              <a:t>I am of the flesh</a:t>
            </a:r>
            <a:r>
              <a:rPr lang="en-US" sz="2400" dirty="0">
                <a:solidFill>
                  <a:srgbClr val="0000FF"/>
                </a:solidFill>
              </a:rPr>
              <a:t>, sold under sin. </a:t>
            </a:r>
            <a:endParaRPr lang="en-US" sz="2200" dirty="0"/>
          </a:p>
        </p:txBody>
      </p:sp>
    </p:spTree>
    <p:extLst>
      <p:ext uri="{BB962C8B-B14F-4D97-AF65-F5344CB8AC3E}">
        <p14:creationId xmlns:p14="http://schemas.microsoft.com/office/powerpoint/2010/main" val="2195507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a:t>B.</a:t>
            </a:r>
            <a:r>
              <a:rPr lang="en-US" sz="2400" dirty="0"/>
              <a:t> </a:t>
            </a:r>
            <a:r>
              <a:rPr lang="en-US" sz="2400" u="sng" dirty="0"/>
              <a:t>Dead to the Law’s condemnation though not yet made sinless</a:t>
            </a:r>
            <a:r>
              <a:rPr lang="en-US" sz="2400" dirty="0"/>
              <a:t>: ch.7</a:t>
            </a:r>
          </a:p>
          <a:p>
            <a:pPr lvl="3"/>
            <a:r>
              <a:rPr lang="en-US" sz="2400" dirty="0" smtClean="0"/>
              <a:t>When I sin, if it’s my fleshes fault, not my “will’s” fault, am I okay to just keep sinning?</a:t>
            </a:r>
          </a:p>
          <a:p>
            <a:pPr lvl="3"/>
            <a:r>
              <a:rPr lang="en-US" sz="2400" dirty="0">
                <a:solidFill>
                  <a:srgbClr val="0000FF"/>
                </a:solidFill>
              </a:rPr>
              <a:t>6</a:t>
            </a:r>
            <a:r>
              <a:rPr lang="en-US" sz="2400" dirty="0" smtClean="0">
                <a:solidFill>
                  <a:srgbClr val="0000FF"/>
                </a:solidFill>
              </a:rPr>
              <a:t>:</a:t>
            </a:r>
            <a:r>
              <a:rPr lang="en-US" sz="2400" b="1" baseline="30000" dirty="0" smtClean="0">
                <a:solidFill>
                  <a:srgbClr val="0000FF"/>
                </a:solidFill>
              </a:rPr>
              <a:t>15</a:t>
            </a:r>
            <a:r>
              <a:rPr lang="en-US" sz="2400" b="1" baseline="30000" dirty="0">
                <a:solidFill>
                  <a:srgbClr val="0000FF"/>
                </a:solidFill>
              </a:rPr>
              <a:t> </a:t>
            </a:r>
            <a:r>
              <a:rPr lang="en-US" sz="2400" dirty="0">
                <a:solidFill>
                  <a:srgbClr val="0000FF"/>
                </a:solidFill>
              </a:rPr>
              <a:t>What then? Are we to sin because we are not under law but under grace? </a:t>
            </a:r>
            <a:r>
              <a:rPr lang="en-US" sz="2400" b="1" dirty="0">
                <a:solidFill>
                  <a:srgbClr val="0000FF"/>
                </a:solidFill>
              </a:rPr>
              <a:t>By no means</a:t>
            </a:r>
            <a:r>
              <a:rPr lang="en-US" sz="2400" dirty="0">
                <a:solidFill>
                  <a:srgbClr val="0000FF"/>
                </a:solidFill>
              </a:rPr>
              <a:t>! </a:t>
            </a:r>
            <a:endParaRPr lang="en-US" sz="2400" dirty="0" smtClean="0">
              <a:solidFill>
                <a:srgbClr val="0000FF"/>
              </a:solidFill>
            </a:endParaRPr>
          </a:p>
          <a:p>
            <a:pPr lvl="3"/>
            <a:r>
              <a:rPr lang="en-US" sz="2400" dirty="0">
                <a:solidFill>
                  <a:srgbClr val="0000FF"/>
                </a:solidFill>
              </a:rPr>
              <a:t>7:</a:t>
            </a:r>
            <a:r>
              <a:rPr lang="en-US" sz="2400" baseline="30000" dirty="0">
                <a:solidFill>
                  <a:srgbClr val="0000FF"/>
                </a:solidFill>
              </a:rPr>
              <a:t>24a </a:t>
            </a:r>
            <a:r>
              <a:rPr lang="en-US" sz="2400" dirty="0">
                <a:solidFill>
                  <a:srgbClr val="0000FF"/>
                </a:solidFill>
              </a:rPr>
              <a:t>Wretched man that I am! </a:t>
            </a:r>
          </a:p>
          <a:p>
            <a:pPr lvl="3"/>
            <a:r>
              <a:rPr lang="en-US" sz="2400" dirty="0">
                <a:solidFill>
                  <a:srgbClr val="0000FF"/>
                </a:solidFill>
              </a:rPr>
              <a:t>7:</a:t>
            </a:r>
            <a:r>
              <a:rPr lang="en-US" sz="2400" baseline="30000" dirty="0">
                <a:solidFill>
                  <a:srgbClr val="0000FF"/>
                </a:solidFill>
              </a:rPr>
              <a:t>24b</a:t>
            </a:r>
            <a:r>
              <a:rPr lang="en-US" sz="2400" dirty="0">
                <a:solidFill>
                  <a:srgbClr val="0000FF"/>
                </a:solidFill>
              </a:rPr>
              <a:t>Who will deliver me from this body of death? </a:t>
            </a:r>
          </a:p>
        </p:txBody>
      </p:sp>
    </p:spTree>
    <p:extLst>
      <p:ext uri="{BB962C8B-B14F-4D97-AF65-F5344CB8AC3E}">
        <p14:creationId xmlns:p14="http://schemas.microsoft.com/office/powerpoint/2010/main" val="3056421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u="sng" dirty="0" smtClean="0"/>
              <a:t>Dead </a:t>
            </a:r>
            <a:r>
              <a:rPr lang="en-US" sz="2400" u="sng" dirty="0"/>
              <a:t>to the Law’s condemnation though not yet made </a:t>
            </a:r>
            <a:r>
              <a:rPr lang="en-US" sz="2400" u="sng" dirty="0" smtClean="0"/>
              <a:t>sinless</a:t>
            </a:r>
            <a:r>
              <a:rPr lang="en-US" sz="2400" dirty="0" smtClean="0"/>
              <a:t>: ch.7</a:t>
            </a:r>
          </a:p>
          <a:p>
            <a:pPr lvl="3"/>
            <a:r>
              <a:rPr lang="en-US" sz="2400" dirty="0" smtClean="0">
                <a:solidFill>
                  <a:srgbClr val="0000FF"/>
                </a:solidFill>
              </a:rPr>
              <a:t>7:</a:t>
            </a:r>
            <a:r>
              <a:rPr lang="en-US" sz="2400" b="1" baseline="30000" dirty="0">
                <a:solidFill>
                  <a:srgbClr val="0000FF"/>
                </a:solidFill>
              </a:rPr>
              <a:t> 25 </a:t>
            </a:r>
            <a:r>
              <a:rPr lang="en-US" sz="2400" dirty="0">
                <a:solidFill>
                  <a:srgbClr val="0000FF"/>
                </a:solidFill>
              </a:rPr>
              <a:t>Thanks be to God through Jesus Christ our Lord! So then, I myself serve the law of God with my mind, but with my flesh I serve the law of sin</a:t>
            </a:r>
            <a:r>
              <a:rPr lang="en-US" sz="2400" dirty="0" smtClean="0"/>
              <a:t>.</a:t>
            </a:r>
          </a:p>
          <a:p>
            <a:pPr lvl="3"/>
            <a:r>
              <a:rPr lang="en-US" sz="2400" dirty="0" smtClean="0"/>
              <a:t>We have dual being that will not be fully satisfied in the here and now BUT this does not mean we stay the same.</a:t>
            </a:r>
          </a:p>
        </p:txBody>
      </p:sp>
    </p:spTree>
    <p:extLst>
      <p:ext uri="{BB962C8B-B14F-4D97-AF65-F5344CB8AC3E}">
        <p14:creationId xmlns:p14="http://schemas.microsoft.com/office/powerpoint/2010/main" val="290372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lnSpcReduction="10000"/>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C. </a:t>
            </a:r>
            <a:r>
              <a:rPr lang="en-US" sz="2400" u="sng" dirty="0" smtClean="0"/>
              <a:t>Those </a:t>
            </a:r>
            <a:r>
              <a:rPr lang="en-US" sz="2400" u="sng" dirty="0"/>
              <a:t>living by the Spirit prove victors over the </a:t>
            </a:r>
            <a:r>
              <a:rPr lang="en-US" sz="2400" u="sng" dirty="0" smtClean="0"/>
              <a:t>flesh</a:t>
            </a:r>
            <a:r>
              <a:rPr lang="en-US" sz="2400" dirty="0" smtClean="0"/>
              <a:t>:     </a:t>
            </a:r>
            <a:r>
              <a:rPr lang="en-US" sz="2200" dirty="0" err="1" smtClean="0"/>
              <a:t>ch.</a:t>
            </a:r>
            <a:r>
              <a:rPr lang="en-US" sz="2200" dirty="0" smtClean="0"/>
              <a:t> 8</a:t>
            </a:r>
          </a:p>
          <a:p>
            <a:pPr lvl="3"/>
            <a:r>
              <a:rPr lang="en-US" sz="2200" b="1" u="sng" dirty="0" smtClean="0">
                <a:solidFill>
                  <a:srgbClr val="0000FF"/>
                </a:solidFill>
              </a:rPr>
              <a:t>8:</a:t>
            </a:r>
            <a:r>
              <a:rPr lang="en-US" sz="2200" b="1" u="sng" baseline="30000" dirty="0" smtClean="0">
                <a:solidFill>
                  <a:srgbClr val="0000FF"/>
                </a:solidFill>
              </a:rPr>
              <a:t>1</a:t>
            </a:r>
            <a:r>
              <a:rPr lang="en-US" sz="2200" b="1" u="sng" dirty="0" smtClean="0">
                <a:solidFill>
                  <a:srgbClr val="0000FF"/>
                </a:solidFill>
              </a:rPr>
              <a:t>There </a:t>
            </a:r>
            <a:r>
              <a:rPr lang="en-US" sz="2200" b="1" u="sng" dirty="0">
                <a:solidFill>
                  <a:srgbClr val="0000FF"/>
                </a:solidFill>
              </a:rPr>
              <a:t>is therefore now no condemnation for those who are in Christ Jesus</a:t>
            </a:r>
            <a:r>
              <a:rPr lang="en-US" sz="2200" dirty="0" smtClean="0">
                <a:solidFill>
                  <a:srgbClr val="0000FF"/>
                </a:solidFill>
              </a:rPr>
              <a:t>. </a:t>
            </a:r>
            <a:r>
              <a:rPr lang="en-US" sz="2200" baseline="30000" dirty="0" smtClean="0">
                <a:solidFill>
                  <a:srgbClr val="0000FF"/>
                </a:solidFill>
              </a:rPr>
              <a:t>2</a:t>
            </a:r>
            <a:r>
              <a:rPr lang="en-US" sz="2200" dirty="0" smtClean="0">
                <a:solidFill>
                  <a:srgbClr val="0000FF"/>
                </a:solidFill>
              </a:rPr>
              <a:t>For </a:t>
            </a:r>
            <a:r>
              <a:rPr lang="en-US" sz="2200" dirty="0">
                <a:solidFill>
                  <a:srgbClr val="0000FF"/>
                </a:solidFill>
              </a:rPr>
              <a:t>the law of the Spirit of life has set </a:t>
            </a:r>
            <a:r>
              <a:rPr lang="en-US" sz="2200" dirty="0" smtClean="0">
                <a:solidFill>
                  <a:srgbClr val="0000FF"/>
                </a:solidFill>
              </a:rPr>
              <a:t>you </a:t>
            </a:r>
            <a:r>
              <a:rPr lang="en-US" sz="2200" dirty="0">
                <a:solidFill>
                  <a:srgbClr val="0000FF"/>
                </a:solidFill>
              </a:rPr>
              <a:t>free in Christ Jesus from the law of sin and death. </a:t>
            </a:r>
            <a:r>
              <a:rPr lang="en-US" sz="2200" baseline="30000" dirty="0" smtClean="0">
                <a:solidFill>
                  <a:srgbClr val="0000FF"/>
                </a:solidFill>
              </a:rPr>
              <a:t>3</a:t>
            </a:r>
            <a:r>
              <a:rPr lang="en-US" sz="2200" dirty="0" smtClean="0">
                <a:solidFill>
                  <a:srgbClr val="0000FF"/>
                </a:solidFill>
              </a:rPr>
              <a:t>For </a:t>
            </a:r>
            <a:r>
              <a:rPr lang="en-US" sz="2200" dirty="0">
                <a:solidFill>
                  <a:srgbClr val="0000FF"/>
                </a:solidFill>
              </a:rPr>
              <a:t>God has done what the law, weakened by the flesh, could not do. By sending his own Son in the likeness of sinful flesh and for sin</a:t>
            </a:r>
            <a:r>
              <a:rPr lang="en-US" sz="2200" dirty="0" smtClean="0">
                <a:solidFill>
                  <a:srgbClr val="0000FF"/>
                </a:solidFill>
              </a:rPr>
              <a:t>, </a:t>
            </a:r>
            <a:r>
              <a:rPr lang="en-US" sz="2200" dirty="0">
                <a:solidFill>
                  <a:srgbClr val="0000FF"/>
                </a:solidFill>
              </a:rPr>
              <a:t>he condemned sin in the flesh, </a:t>
            </a:r>
            <a:r>
              <a:rPr lang="en-US" sz="2200" baseline="30000" dirty="0" smtClean="0">
                <a:solidFill>
                  <a:srgbClr val="0000FF"/>
                </a:solidFill>
              </a:rPr>
              <a:t>4</a:t>
            </a:r>
            <a:r>
              <a:rPr lang="en-US" sz="2200" dirty="0" smtClean="0">
                <a:solidFill>
                  <a:srgbClr val="0000FF"/>
                </a:solidFill>
              </a:rPr>
              <a:t>in </a:t>
            </a:r>
            <a:r>
              <a:rPr lang="en-US" sz="2200" dirty="0">
                <a:solidFill>
                  <a:srgbClr val="0000FF"/>
                </a:solidFill>
              </a:rPr>
              <a:t>order that the righteous requirement of the law might be fulfilled in us, </a:t>
            </a:r>
            <a:r>
              <a:rPr lang="en-US" sz="2200" b="1" u="sng" dirty="0">
                <a:solidFill>
                  <a:srgbClr val="0000FF"/>
                </a:solidFill>
              </a:rPr>
              <a:t>who</a:t>
            </a:r>
            <a:r>
              <a:rPr lang="en-US" sz="2200" dirty="0">
                <a:solidFill>
                  <a:srgbClr val="0000FF"/>
                </a:solidFill>
              </a:rPr>
              <a:t> </a:t>
            </a:r>
            <a:r>
              <a:rPr lang="en-US" sz="2200" b="1" u="sng" dirty="0">
                <a:solidFill>
                  <a:srgbClr val="0000FF"/>
                </a:solidFill>
              </a:rPr>
              <a:t>walk not according to the flesh but according to the </a:t>
            </a:r>
            <a:r>
              <a:rPr lang="en-US" sz="2200" b="1" u="sng" dirty="0" smtClean="0">
                <a:solidFill>
                  <a:srgbClr val="0000FF"/>
                </a:solidFill>
              </a:rPr>
              <a:t>Spirit</a:t>
            </a:r>
            <a:r>
              <a:rPr lang="en-US" sz="2200" dirty="0" smtClean="0"/>
              <a:t>.</a:t>
            </a:r>
          </a:p>
          <a:p>
            <a:pPr lvl="3"/>
            <a:r>
              <a:rPr lang="en-US" sz="2200" b="1" dirty="0" smtClean="0"/>
              <a:t>How?</a:t>
            </a:r>
          </a:p>
          <a:p>
            <a:pPr lvl="2"/>
            <a:endParaRPr lang="en-US" sz="2400" dirty="0" smtClean="0"/>
          </a:p>
        </p:txBody>
      </p:sp>
    </p:spTree>
    <p:extLst>
      <p:ext uri="{BB962C8B-B14F-4D97-AF65-F5344CB8AC3E}">
        <p14:creationId xmlns:p14="http://schemas.microsoft.com/office/powerpoint/2010/main" val="3323706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lnSpcReduction="10000"/>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dirty="0" smtClean="0"/>
              <a:t>C. </a:t>
            </a:r>
            <a:r>
              <a:rPr lang="en-US" sz="2400" u="sng" dirty="0" smtClean="0"/>
              <a:t>Those </a:t>
            </a:r>
            <a:r>
              <a:rPr lang="en-US" sz="2400" u="sng" dirty="0"/>
              <a:t>living by the Spirit prove victors over the </a:t>
            </a:r>
            <a:r>
              <a:rPr lang="en-US" sz="2400" u="sng" dirty="0" smtClean="0"/>
              <a:t>flesh</a:t>
            </a:r>
            <a:r>
              <a:rPr lang="en-US" sz="2400" dirty="0" smtClean="0"/>
              <a:t>: </a:t>
            </a:r>
            <a:r>
              <a:rPr lang="en-US" sz="2400" dirty="0" err="1" smtClean="0"/>
              <a:t>ch.</a:t>
            </a:r>
            <a:r>
              <a:rPr lang="en-US" sz="2400" dirty="0" smtClean="0"/>
              <a:t> 8</a:t>
            </a:r>
          </a:p>
          <a:p>
            <a:pPr lvl="3"/>
            <a:r>
              <a:rPr lang="en-US" sz="2400" dirty="0" smtClean="0">
                <a:solidFill>
                  <a:srgbClr val="0000FF"/>
                </a:solidFill>
              </a:rPr>
              <a:t>8:</a:t>
            </a:r>
            <a:r>
              <a:rPr lang="en-US" sz="2400" b="1" baseline="30000" dirty="0" smtClean="0">
                <a:solidFill>
                  <a:srgbClr val="0000FF"/>
                </a:solidFill>
              </a:rPr>
              <a:t>13</a:t>
            </a:r>
            <a:r>
              <a:rPr lang="en-US" sz="2400" dirty="0" smtClean="0">
                <a:solidFill>
                  <a:srgbClr val="0000FF"/>
                </a:solidFill>
              </a:rPr>
              <a:t>…if </a:t>
            </a:r>
            <a:r>
              <a:rPr lang="en-US" sz="2400" b="1" u="sng" dirty="0">
                <a:solidFill>
                  <a:srgbClr val="0000FF"/>
                </a:solidFill>
              </a:rPr>
              <a:t>by the Spirit</a:t>
            </a:r>
            <a:r>
              <a:rPr lang="en-US" sz="2400" dirty="0">
                <a:solidFill>
                  <a:srgbClr val="0000FF"/>
                </a:solidFill>
              </a:rPr>
              <a:t> you put to death the deeds of the body, you will live. </a:t>
            </a:r>
            <a:r>
              <a:rPr lang="en-US" sz="2400" b="1" baseline="30000" dirty="0">
                <a:solidFill>
                  <a:srgbClr val="0000FF"/>
                </a:solidFill>
              </a:rPr>
              <a:t>14 </a:t>
            </a:r>
            <a:r>
              <a:rPr lang="en-US" sz="2400" dirty="0">
                <a:solidFill>
                  <a:srgbClr val="0000FF"/>
                </a:solidFill>
              </a:rPr>
              <a:t>For all who are led by the Spirit of God are </a:t>
            </a:r>
            <a:r>
              <a:rPr lang="en-US" sz="2400" dirty="0" smtClean="0">
                <a:solidFill>
                  <a:srgbClr val="0000FF"/>
                </a:solidFill>
              </a:rPr>
              <a:t>sons of </a:t>
            </a:r>
            <a:r>
              <a:rPr lang="en-US" sz="2400" dirty="0">
                <a:solidFill>
                  <a:srgbClr val="0000FF"/>
                </a:solidFill>
              </a:rPr>
              <a:t>God. </a:t>
            </a:r>
            <a:r>
              <a:rPr lang="en-US" sz="2400" baseline="30000" dirty="0">
                <a:solidFill>
                  <a:srgbClr val="0000FF"/>
                </a:solidFill>
              </a:rPr>
              <a:t>15 </a:t>
            </a:r>
            <a:r>
              <a:rPr lang="en-US" sz="2400" dirty="0">
                <a:solidFill>
                  <a:srgbClr val="0000FF"/>
                </a:solidFill>
              </a:rPr>
              <a:t>For you did not receive the spirit of slavery to fall back into fear, but you have received the Spirit of adoption as sons, by whom we cry, “Abba! Father</a:t>
            </a:r>
            <a:r>
              <a:rPr lang="en-US" sz="2400" dirty="0" smtClean="0">
                <a:solidFill>
                  <a:srgbClr val="0000FF"/>
                </a:solidFill>
              </a:rPr>
              <a:t>!”</a:t>
            </a:r>
          </a:p>
          <a:p>
            <a:pPr lvl="3"/>
            <a:r>
              <a:rPr lang="en-US" sz="2400" dirty="0">
                <a:solidFill>
                  <a:srgbClr val="0000FF"/>
                </a:solidFill>
              </a:rPr>
              <a:t>8:</a:t>
            </a:r>
            <a:r>
              <a:rPr lang="en-US" sz="2400" baseline="30000" dirty="0" smtClean="0">
                <a:solidFill>
                  <a:srgbClr val="0000FF"/>
                </a:solidFill>
              </a:rPr>
              <a:t>17</a:t>
            </a:r>
            <a:r>
              <a:rPr lang="en-US" sz="2400" baseline="30000" dirty="0">
                <a:solidFill>
                  <a:srgbClr val="0000FF"/>
                </a:solidFill>
              </a:rPr>
              <a:t> </a:t>
            </a:r>
            <a:r>
              <a:rPr lang="en-US" sz="2400" dirty="0">
                <a:solidFill>
                  <a:srgbClr val="0000FF"/>
                </a:solidFill>
              </a:rPr>
              <a:t>and if children, then heirs—heirs of God and fellow heirs with Christ, provided we suffer with him in order that we may also be glorified with him.</a:t>
            </a:r>
            <a:endParaRPr lang="en-US" sz="2200" dirty="0" smtClean="0">
              <a:solidFill>
                <a:srgbClr val="0000FF"/>
              </a:solidFill>
            </a:endParaRPr>
          </a:p>
        </p:txBody>
      </p:sp>
      <p:sp>
        <p:nvSpPr>
          <p:cNvPr id="4" name="Rectangle 3"/>
          <p:cNvSpPr/>
          <p:nvPr/>
        </p:nvSpPr>
        <p:spPr>
          <a:xfrm>
            <a:off x="5076091" y="4069819"/>
            <a:ext cx="1899139" cy="36341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869722" y="4739944"/>
            <a:ext cx="2579078" cy="36341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54967" y="5510737"/>
            <a:ext cx="4955833" cy="36341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672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fontScale="92500" lnSpcReduction="10000"/>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u="sng" dirty="0"/>
              <a:t>Those living by the Spirit prove victors over the </a:t>
            </a:r>
            <a:r>
              <a:rPr lang="en-US" sz="2400" u="sng" dirty="0" smtClean="0"/>
              <a:t>flesh</a:t>
            </a:r>
            <a:r>
              <a:rPr lang="en-US" sz="2400" dirty="0" smtClean="0"/>
              <a:t>: </a:t>
            </a:r>
            <a:r>
              <a:rPr lang="en-US" sz="2400" dirty="0" err="1" smtClean="0"/>
              <a:t>ch.</a:t>
            </a:r>
            <a:r>
              <a:rPr lang="en-US" sz="2400" dirty="0" smtClean="0"/>
              <a:t> 8</a:t>
            </a:r>
          </a:p>
          <a:p>
            <a:pPr lvl="3"/>
            <a:r>
              <a:rPr lang="en-US" sz="2400" dirty="0" smtClean="0">
                <a:solidFill>
                  <a:srgbClr val="0000FF"/>
                </a:solidFill>
              </a:rPr>
              <a:t>8:</a:t>
            </a:r>
            <a:r>
              <a:rPr lang="en-US" sz="2400" b="1" baseline="30000" dirty="0" smtClean="0">
                <a:solidFill>
                  <a:srgbClr val="0000FF"/>
                </a:solidFill>
              </a:rPr>
              <a:t>17</a:t>
            </a:r>
            <a:r>
              <a:rPr lang="en-US" sz="2400" b="1" baseline="30000" dirty="0">
                <a:solidFill>
                  <a:srgbClr val="0000FF"/>
                </a:solidFill>
              </a:rPr>
              <a:t> </a:t>
            </a:r>
            <a:r>
              <a:rPr lang="en-US" sz="2400" dirty="0">
                <a:solidFill>
                  <a:srgbClr val="0000FF"/>
                </a:solidFill>
              </a:rPr>
              <a:t>and if children, then heirs—heirs of God and fellow heirs with Christ, </a:t>
            </a:r>
            <a:r>
              <a:rPr lang="en-US" sz="2400" u="sng" dirty="0">
                <a:solidFill>
                  <a:srgbClr val="0000FF"/>
                </a:solidFill>
              </a:rPr>
              <a:t>provided we suffer with him </a:t>
            </a:r>
            <a:r>
              <a:rPr lang="en-US" sz="2400" dirty="0">
                <a:solidFill>
                  <a:srgbClr val="0000FF"/>
                </a:solidFill>
              </a:rPr>
              <a:t>in order </a:t>
            </a:r>
            <a:r>
              <a:rPr lang="en-US" sz="2400" dirty="0" smtClean="0">
                <a:solidFill>
                  <a:srgbClr val="0000FF"/>
                </a:solidFill>
              </a:rPr>
              <a:t>that </a:t>
            </a:r>
            <a:r>
              <a:rPr lang="en-US" sz="2400" dirty="0">
                <a:solidFill>
                  <a:srgbClr val="0000FF"/>
                </a:solidFill>
              </a:rPr>
              <a:t>we may also be glorified with him</a:t>
            </a:r>
            <a:r>
              <a:rPr lang="en-US" sz="2400" dirty="0" smtClean="0">
                <a:solidFill>
                  <a:srgbClr val="0000FF"/>
                </a:solidFill>
              </a:rPr>
              <a:t>.</a:t>
            </a:r>
          </a:p>
          <a:p>
            <a:pPr lvl="4"/>
            <a:r>
              <a:rPr lang="en-US" sz="2400" b="1" dirty="0" smtClean="0">
                <a:solidFill>
                  <a:srgbClr val="0000FF"/>
                </a:solidFill>
              </a:rPr>
              <a:t>2 Cor. 4</a:t>
            </a:r>
            <a:r>
              <a:rPr lang="en-US" sz="2400" dirty="0" smtClean="0">
                <a:solidFill>
                  <a:srgbClr val="0000FF"/>
                </a:solidFill>
              </a:rPr>
              <a:t>:</a:t>
            </a:r>
            <a:r>
              <a:rPr lang="en-US" sz="2400" b="1" baseline="30000" dirty="0">
                <a:solidFill>
                  <a:srgbClr val="0000FF"/>
                </a:solidFill>
              </a:rPr>
              <a:t>16 </a:t>
            </a:r>
            <a:r>
              <a:rPr lang="en-US" sz="2400" dirty="0">
                <a:solidFill>
                  <a:srgbClr val="0000FF"/>
                </a:solidFill>
              </a:rPr>
              <a:t>So we do not lose heart. Though </a:t>
            </a:r>
            <a:r>
              <a:rPr lang="en-US" sz="2400" u="sng" dirty="0">
                <a:solidFill>
                  <a:srgbClr val="0000FF"/>
                </a:solidFill>
              </a:rPr>
              <a:t>our outer </a:t>
            </a:r>
            <a:r>
              <a:rPr lang="en-US" sz="2400" u="sng" dirty="0" smtClean="0">
                <a:solidFill>
                  <a:srgbClr val="0000FF"/>
                </a:solidFill>
              </a:rPr>
              <a:t>self</a:t>
            </a:r>
            <a:r>
              <a:rPr lang="en-US" sz="2400" u="sng" dirty="0">
                <a:solidFill>
                  <a:srgbClr val="0000FF"/>
                </a:solidFill>
              </a:rPr>
              <a:t> is wasting away</a:t>
            </a:r>
            <a:r>
              <a:rPr lang="en-US" sz="2400" dirty="0">
                <a:solidFill>
                  <a:srgbClr val="0000FF"/>
                </a:solidFill>
              </a:rPr>
              <a:t>, our inner self is being renewed day by day. </a:t>
            </a:r>
            <a:r>
              <a:rPr lang="en-US" sz="2400" b="1" baseline="30000" dirty="0">
                <a:solidFill>
                  <a:srgbClr val="0000FF"/>
                </a:solidFill>
              </a:rPr>
              <a:t>17 </a:t>
            </a:r>
            <a:r>
              <a:rPr lang="en-US" sz="2400" dirty="0">
                <a:solidFill>
                  <a:srgbClr val="0000FF"/>
                </a:solidFill>
              </a:rPr>
              <a:t>For this light momentary affliction is preparing for us an eternal weight of glory beyond all comparison</a:t>
            </a:r>
            <a:r>
              <a:rPr lang="en-US" sz="2400" dirty="0" smtClean="0"/>
              <a:t>,</a:t>
            </a:r>
          </a:p>
          <a:p>
            <a:pPr lvl="3"/>
            <a:r>
              <a:rPr lang="en-US" sz="2400" dirty="0" smtClean="0">
                <a:solidFill>
                  <a:srgbClr val="0000FF"/>
                </a:solidFill>
              </a:rPr>
              <a:t>8:</a:t>
            </a:r>
            <a:r>
              <a:rPr lang="en-US" sz="2400" b="1" baseline="30000" dirty="0" smtClean="0">
                <a:solidFill>
                  <a:srgbClr val="0000FF"/>
                </a:solidFill>
              </a:rPr>
              <a:t>18</a:t>
            </a:r>
            <a:r>
              <a:rPr lang="en-US" sz="2400" b="1" baseline="30000" dirty="0">
                <a:solidFill>
                  <a:srgbClr val="0000FF"/>
                </a:solidFill>
              </a:rPr>
              <a:t> </a:t>
            </a:r>
            <a:r>
              <a:rPr lang="en-US" sz="2400" dirty="0">
                <a:solidFill>
                  <a:srgbClr val="0000FF"/>
                </a:solidFill>
              </a:rPr>
              <a:t>For I consider that the sufferings of this present time are not worth comparing with the glory that is to be revealed to us</a:t>
            </a:r>
            <a:r>
              <a:rPr lang="en-US" sz="2400" dirty="0"/>
              <a:t>.</a:t>
            </a:r>
            <a:endParaRPr lang="en-US" sz="2200" dirty="0" smtClean="0">
              <a:solidFill>
                <a:srgbClr val="0000FF"/>
              </a:solidFill>
            </a:endParaRPr>
          </a:p>
        </p:txBody>
      </p:sp>
    </p:spTree>
    <p:extLst>
      <p:ext uri="{BB962C8B-B14F-4D97-AF65-F5344CB8AC3E}">
        <p14:creationId xmlns:p14="http://schemas.microsoft.com/office/powerpoint/2010/main" val="1016918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Tactics – Quick Review</a:t>
            </a:r>
            <a:endParaRPr lang="en-US" dirty="0"/>
          </a:p>
        </p:txBody>
      </p:sp>
      <p:sp>
        <p:nvSpPr>
          <p:cNvPr id="3" name="Content Placeholder 2"/>
          <p:cNvSpPr>
            <a:spLocks noGrp="1"/>
          </p:cNvSpPr>
          <p:nvPr>
            <p:ph idx="1"/>
          </p:nvPr>
        </p:nvSpPr>
        <p:spPr>
          <a:xfrm>
            <a:off x="2460258" y="2063262"/>
            <a:ext cx="8915400" cy="3777622"/>
          </a:xfrm>
        </p:spPr>
        <p:txBody>
          <a:bodyPr>
            <a:normAutofit/>
          </a:bodyPr>
          <a:lstStyle/>
          <a:p>
            <a:r>
              <a:rPr lang="en-US" sz="2800" dirty="0" smtClean="0"/>
              <a:t>3 Basics Stages</a:t>
            </a:r>
          </a:p>
          <a:p>
            <a:pPr lvl="1"/>
            <a:r>
              <a:rPr lang="en-US" sz="2600" dirty="0" smtClean="0"/>
              <a:t>Observation</a:t>
            </a:r>
          </a:p>
          <a:p>
            <a:pPr lvl="1"/>
            <a:r>
              <a:rPr lang="en-US" sz="2600" b="1" dirty="0" smtClean="0">
                <a:solidFill>
                  <a:srgbClr val="00B0F0"/>
                </a:solidFill>
              </a:rPr>
              <a:t>Interpretation</a:t>
            </a:r>
          </a:p>
          <a:p>
            <a:pPr lvl="1"/>
            <a:r>
              <a:rPr lang="en-US" sz="2600" dirty="0" smtClean="0"/>
              <a:t>Application</a:t>
            </a:r>
          </a:p>
          <a:p>
            <a:pPr lvl="1"/>
            <a:endParaRPr lang="en-US" sz="2600" dirty="0"/>
          </a:p>
        </p:txBody>
      </p:sp>
      <p:pic>
        <p:nvPicPr>
          <p:cNvPr id="4" name="Picture 3"/>
          <p:cNvPicPr>
            <a:picLocks noChangeAspect="1"/>
          </p:cNvPicPr>
          <p:nvPr/>
        </p:nvPicPr>
        <p:blipFill>
          <a:blip r:embed="rId2"/>
          <a:stretch>
            <a:fillRect/>
          </a:stretch>
        </p:blipFill>
        <p:spPr>
          <a:xfrm>
            <a:off x="5806461" y="2719754"/>
            <a:ext cx="6219009" cy="3903785"/>
          </a:xfrm>
          <a:prstGeom prst="rect">
            <a:avLst/>
          </a:prstGeom>
        </p:spPr>
      </p:pic>
    </p:spTree>
    <p:extLst>
      <p:ext uri="{BB962C8B-B14F-4D97-AF65-F5344CB8AC3E}">
        <p14:creationId xmlns:p14="http://schemas.microsoft.com/office/powerpoint/2010/main" val="38799973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lnSpcReduction="10000"/>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i="1" dirty="0" smtClean="0"/>
              <a:t>Up to this point</a:t>
            </a:r>
          </a:p>
          <a:p>
            <a:pPr lvl="3"/>
            <a:r>
              <a:rPr lang="en-US" sz="2200" dirty="0" smtClean="0"/>
              <a:t>This whole treatise is not an apologetic speech but a love letter of encouragement. </a:t>
            </a:r>
          </a:p>
          <a:p>
            <a:pPr lvl="3"/>
            <a:r>
              <a:rPr lang="en-US" sz="2200" dirty="0" smtClean="0"/>
              <a:t>He is saying you are now slaves of a new master (INDICATIVE) so by nature you are going to have a “new” occupation. </a:t>
            </a:r>
          </a:p>
          <a:p>
            <a:pPr lvl="3"/>
            <a:r>
              <a:rPr lang="en-US" sz="2200" dirty="0" smtClean="0"/>
              <a:t>BUT that new occupation is at odds with your old self and you know this to be true because you battle with the old (sinful self).  </a:t>
            </a:r>
          </a:p>
          <a:p>
            <a:pPr lvl="3"/>
            <a:r>
              <a:rPr lang="en-US" sz="2200" dirty="0" smtClean="0"/>
              <a:t>BUT have peace knowing that if you, with/through the Spirit, set your mind on Christ, the Spirit will strengthen you. </a:t>
            </a:r>
          </a:p>
        </p:txBody>
      </p:sp>
    </p:spTree>
    <p:extLst>
      <p:ext uri="{BB962C8B-B14F-4D97-AF65-F5344CB8AC3E}">
        <p14:creationId xmlns:p14="http://schemas.microsoft.com/office/powerpoint/2010/main" val="13441734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C. </a:t>
            </a:r>
            <a:r>
              <a:rPr lang="en-US" sz="2400" u="sng" dirty="0" smtClean="0"/>
              <a:t>Those </a:t>
            </a:r>
            <a:r>
              <a:rPr lang="en-US" sz="2400" u="sng" dirty="0"/>
              <a:t>living by the Spirit prove victors over the </a:t>
            </a:r>
            <a:r>
              <a:rPr lang="en-US" sz="2400" u="sng" dirty="0" smtClean="0"/>
              <a:t>flesh</a:t>
            </a:r>
            <a:r>
              <a:rPr lang="en-US" sz="2400" dirty="0" smtClean="0"/>
              <a:t>: ch.8</a:t>
            </a:r>
          </a:p>
          <a:p>
            <a:pPr lvl="3"/>
            <a:r>
              <a:rPr lang="en-US" sz="2400" dirty="0" smtClean="0"/>
              <a:t>Further encourages us by saying</a:t>
            </a:r>
          </a:p>
          <a:p>
            <a:pPr lvl="4"/>
            <a:r>
              <a:rPr lang="en-US" sz="2400" dirty="0" smtClean="0"/>
              <a:t>We are not alone - </a:t>
            </a:r>
            <a:r>
              <a:rPr lang="en-US" sz="2400" dirty="0" smtClean="0">
                <a:solidFill>
                  <a:srgbClr val="0000FF"/>
                </a:solidFill>
              </a:rPr>
              <a:t>8:</a:t>
            </a:r>
            <a:r>
              <a:rPr lang="en-US" sz="2400" b="1" baseline="30000" dirty="0" smtClean="0">
                <a:solidFill>
                  <a:srgbClr val="0000FF"/>
                </a:solidFill>
              </a:rPr>
              <a:t>22</a:t>
            </a:r>
            <a:r>
              <a:rPr lang="en-US" sz="2400" b="1" baseline="30000" dirty="0">
                <a:solidFill>
                  <a:srgbClr val="0000FF"/>
                </a:solidFill>
              </a:rPr>
              <a:t> </a:t>
            </a:r>
            <a:r>
              <a:rPr lang="en-US" sz="2400" dirty="0">
                <a:solidFill>
                  <a:srgbClr val="0000FF"/>
                </a:solidFill>
              </a:rPr>
              <a:t>For we know that the </a:t>
            </a:r>
            <a:r>
              <a:rPr lang="en-US" sz="2400" b="1" dirty="0">
                <a:solidFill>
                  <a:srgbClr val="0000FF"/>
                </a:solidFill>
              </a:rPr>
              <a:t>whole creation has been groaning</a:t>
            </a:r>
            <a:r>
              <a:rPr lang="en-US" sz="2400" dirty="0">
                <a:solidFill>
                  <a:srgbClr val="0000FF"/>
                </a:solidFill>
              </a:rPr>
              <a:t> together in the pains of childbirth until now</a:t>
            </a:r>
            <a:r>
              <a:rPr lang="en-US" sz="2400" dirty="0" smtClean="0">
                <a:solidFill>
                  <a:srgbClr val="0000FF"/>
                </a:solidFill>
              </a:rPr>
              <a:t>. </a:t>
            </a:r>
            <a:r>
              <a:rPr lang="en-US" sz="2400" dirty="0"/>
              <a:t> </a:t>
            </a:r>
            <a:endParaRPr lang="en-US" sz="2400" dirty="0" smtClean="0"/>
          </a:p>
          <a:p>
            <a:pPr lvl="4"/>
            <a:r>
              <a:rPr lang="en-US" sz="2400" dirty="0" smtClean="0"/>
              <a:t>We have a helper </a:t>
            </a:r>
            <a:r>
              <a:rPr lang="en-US" sz="2400" dirty="0" smtClean="0">
                <a:solidFill>
                  <a:srgbClr val="0000FF"/>
                </a:solidFill>
              </a:rPr>
              <a:t>- 8:</a:t>
            </a:r>
            <a:r>
              <a:rPr lang="en-US" sz="2400" b="1" baseline="30000" dirty="0" smtClean="0">
                <a:solidFill>
                  <a:srgbClr val="0000FF"/>
                </a:solidFill>
              </a:rPr>
              <a:t>26</a:t>
            </a:r>
            <a:r>
              <a:rPr lang="en-US" sz="2400" b="1" baseline="30000" dirty="0">
                <a:solidFill>
                  <a:srgbClr val="0000FF"/>
                </a:solidFill>
              </a:rPr>
              <a:t> </a:t>
            </a:r>
            <a:r>
              <a:rPr lang="en-US" sz="2400" dirty="0">
                <a:solidFill>
                  <a:srgbClr val="0000FF"/>
                </a:solidFill>
              </a:rPr>
              <a:t>Likewise </a:t>
            </a:r>
            <a:r>
              <a:rPr lang="en-US" sz="2400" b="1" dirty="0">
                <a:solidFill>
                  <a:srgbClr val="0000FF"/>
                </a:solidFill>
              </a:rPr>
              <a:t>the Spirit helps </a:t>
            </a:r>
            <a:r>
              <a:rPr lang="en-US" sz="2400" dirty="0">
                <a:solidFill>
                  <a:srgbClr val="0000FF"/>
                </a:solidFill>
              </a:rPr>
              <a:t>us in our weakness. For we do not know what to pray for as we ought, but the Spirit himself intercedes for us</a:t>
            </a:r>
            <a:endParaRPr lang="en-US" sz="2200" dirty="0" smtClean="0">
              <a:solidFill>
                <a:srgbClr val="0000FF"/>
              </a:solidFill>
            </a:endParaRPr>
          </a:p>
        </p:txBody>
      </p:sp>
    </p:spTree>
    <p:extLst>
      <p:ext uri="{BB962C8B-B14F-4D97-AF65-F5344CB8AC3E}">
        <p14:creationId xmlns:p14="http://schemas.microsoft.com/office/powerpoint/2010/main" val="385160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255253"/>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C. </a:t>
            </a:r>
            <a:r>
              <a:rPr lang="en-US" sz="2400" u="sng" dirty="0" smtClean="0"/>
              <a:t>Those </a:t>
            </a:r>
            <a:r>
              <a:rPr lang="en-US" sz="2400" u="sng" dirty="0"/>
              <a:t>living by the Spirit prove victors over the </a:t>
            </a:r>
            <a:r>
              <a:rPr lang="en-US" sz="2400" u="sng" dirty="0" smtClean="0"/>
              <a:t>flesh</a:t>
            </a:r>
            <a:r>
              <a:rPr lang="en-US" sz="2400" dirty="0" smtClean="0"/>
              <a:t>: ch.8</a:t>
            </a:r>
          </a:p>
          <a:p>
            <a:pPr lvl="3"/>
            <a:r>
              <a:rPr lang="en-US" sz="2400" dirty="0" smtClean="0"/>
              <a:t>Provides MORE encouragement by saying…</a:t>
            </a:r>
            <a:endParaRPr lang="en-US" sz="2400" dirty="0" smtClean="0">
              <a:solidFill>
                <a:srgbClr val="0000FF"/>
              </a:solidFill>
            </a:endParaRPr>
          </a:p>
          <a:p>
            <a:pPr lvl="3"/>
            <a:r>
              <a:rPr lang="en-US" sz="2400" dirty="0" smtClean="0">
                <a:solidFill>
                  <a:srgbClr val="0000FF"/>
                </a:solidFill>
              </a:rPr>
              <a:t>8:</a:t>
            </a:r>
            <a:r>
              <a:rPr lang="en-US" sz="2400" b="1" baseline="30000" dirty="0" smtClean="0">
                <a:solidFill>
                  <a:srgbClr val="0000FF"/>
                </a:solidFill>
              </a:rPr>
              <a:t>29</a:t>
            </a:r>
            <a:r>
              <a:rPr lang="en-US" sz="2400" b="1" baseline="30000" dirty="0">
                <a:solidFill>
                  <a:srgbClr val="0000FF"/>
                </a:solidFill>
              </a:rPr>
              <a:t> </a:t>
            </a:r>
            <a:r>
              <a:rPr lang="en-US" sz="2400" dirty="0">
                <a:solidFill>
                  <a:srgbClr val="0000FF"/>
                </a:solidFill>
              </a:rPr>
              <a:t>For those whom he foreknew </a:t>
            </a:r>
            <a:r>
              <a:rPr lang="en-US" sz="2400" dirty="0" smtClean="0">
                <a:solidFill>
                  <a:srgbClr val="0000FF"/>
                </a:solidFill>
              </a:rPr>
              <a:t>he also predestined</a:t>
            </a:r>
            <a:r>
              <a:rPr lang="en-US" sz="2400" dirty="0">
                <a:solidFill>
                  <a:srgbClr val="0000FF"/>
                </a:solidFill>
              </a:rPr>
              <a:t> </a:t>
            </a:r>
            <a:r>
              <a:rPr lang="en-US" sz="2400" dirty="0" smtClean="0">
                <a:solidFill>
                  <a:srgbClr val="0000FF"/>
                </a:solidFill>
              </a:rPr>
              <a:t>to </a:t>
            </a:r>
            <a:r>
              <a:rPr lang="en-US" sz="2400" dirty="0">
                <a:solidFill>
                  <a:srgbClr val="0000FF"/>
                </a:solidFill>
              </a:rPr>
              <a:t>be conformed to the image of his Son, in order that he might be the firstborn among many brothers. </a:t>
            </a:r>
            <a:r>
              <a:rPr lang="en-US" sz="2400" baseline="30000" dirty="0">
                <a:solidFill>
                  <a:srgbClr val="0000FF"/>
                </a:solidFill>
              </a:rPr>
              <a:t>30 </a:t>
            </a:r>
            <a:r>
              <a:rPr lang="en-US" sz="2400" dirty="0">
                <a:solidFill>
                  <a:srgbClr val="0000FF"/>
                </a:solidFill>
              </a:rPr>
              <a:t>And those whom he predestined he also called, and those whom he called he also justified, and those whom he justified he also glorified</a:t>
            </a:r>
            <a:r>
              <a:rPr lang="en-US" sz="2400" dirty="0" smtClean="0">
                <a:solidFill>
                  <a:srgbClr val="0000FF"/>
                </a:solidFill>
              </a:rPr>
              <a:t>. </a:t>
            </a:r>
          </a:p>
          <a:p>
            <a:pPr lvl="3"/>
            <a:r>
              <a:rPr lang="en-US" sz="2400" i="1" dirty="0"/>
              <a:t>O</a:t>
            </a:r>
            <a:r>
              <a:rPr lang="en-US" sz="2400" i="1" dirty="0" smtClean="0"/>
              <a:t>rder </a:t>
            </a:r>
            <a:r>
              <a:rPr lang="en-US" sz="2400" i="1" dirty="0" err="1" smtClean="0"/>
              <a:t>salutis</a:t>
            </a:r>
            <a:r>
              <a:rPr lang="en-US" sz="2400" i="1" dirty="0" smtClean="0"/>
              <a:t> – Chain of Salvation</a:t>
            </a:r>
          </a:p>
          <a:p>
            <a:pPr lvl="3"/>
            <a:endParaRPr lang="en-US" sz="2200" dirty="0" smtClean="0"/>
          </a:p>
        </p:txBody>
      </p:sp>
      <p:sp>
        <p:nvSpPr>
          <p:cNvPr id="4" name="Rectangle 3"/>
          <p:cNvSpPr/>
          <p:nvPr/>
        </p:nvSpPr>
        <p:spPr>
          <a:xfrm>
            <a:off x="9812215" y="4118621"/>
            <a:ext cx="1899139" cy="36341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4056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600" dirty="0" smtClean="0">
                <a:solidFill>
                  <a:srgbClr val="0000FF"/>
                </a:solidFill>
              </a:rPr>
              <a:t>8:</a:t>
            </a:r>
            <a:r>
              <a:rPr lang="en-US" sz="2600" b="1" baseline="30000" dirty="0" smtClean="0">
                <a:solidFill>
                  <a:srgbClr val="0000FF"/>
                </a:solidFill>
              </a:rPr>
              <a:t>29</a:t>
            </a:r>
            <a:r>
              <a:rPr lang="en-US" sz="2600" b="1" baseline="30000" dirty="0">
                <a:solidFill>
                  <a:srgbClr val="0000FF"/>
                </a:solidFill>
              </a:rPr>
              <a:t> </a:t>
            </a:r>
            <a:r>
              <a:rPr lang="en-US" sz="2600" dirty="0" smtClean="0">
                <a:solidFill>
                  <a:srgbClr val="0000FF"/>
                </a:solidFill>
              </a:rPr>
              <a:t>For those whom he foreknew he also </a:t>
            </a:r>
            <a:r>
              <a:rPr lang="en-US" sz="2600" b="1" dirty="0" smtClean="0">
                <a:solidFill>
                  <a:srgbClr val="0000FF"/>
                </a:solidFill>
              </a:rPr>
              <a:t>predestined</a:t>
            </a:r>
          </a:p>
          <a:p>
            <a:pPr lvl="2"/>
            <a:r>
              <a:rPr lang="en-US" sz="2600" dirty="0" smtClean="0"/>
              <a:t>John 3:</a:t>
            </a:r>
            <a:r>
              <a:rPr lang="en-US" sz="2600" b="1" baseline="30000" dirty="0"/>
              <a:t>16 </a:t>
            </a:r>
            <a:r>
              <a:rPr lang="en-US" sz="2600" dirty="0">
                <a:solidFill>
                  <a:srgbClr val="0000FF"/>
                </a:solidFill>
              </a:rPr>
              <a:t>“For God so loved the </a:t>
            </a:r>
            <a:r>
              <a:rPr lang="en-US" sz="2600" dirty="0" smtClean="0">
                <a:solidFill>
                  <a:srgbClr val="0000FF"/>
                </a:solidFill>
              </a:rPr>
              <a:t>world,</a:t>
            </a:r>
            <a:r>
              <a:rPr lang="en-US" sz="2600" dirty="0">
                <a:solidFill>
                  <a:srgbClr val="0000FF"/>
                </a:solidFill>
              </a:rPr>
              <a:t> </a:t>
            </a:r>
            <a:r>
              <a:rPr lang="en-US" sz="2600" dirty="0" smtClean="0">
                <a:solidFill>
                  <a:srgbClr val="0000FF"/>
                </a:solidFill>
              </a:rPr>
              <a:t>that </a:t>
            </a:r>
            <a:r>
              <a:rPr lang="en-US" sz="2600" dirty="0">
                <a:solidFill>
                  <a:srgbClr val="0000FF"/>
                </a:solidFill>
              </a:rPr>
              <a:t>he gave his only Son, that whoever believes in him should not perish but have eternal life</a:t>
            </a:r>
            <a:r>
              <a:rPr lang="en-US" sz="2600" dirty="0" smtClean="0">
                <a:solidFill>
                  <a:srgbClr val="0000FF"/>
                </a:solidFill>
              </a:rPr>
              <a:t>.</a:t>
            </a:r>
          </a:p>
          <a:p>
            <a:pPr lvl="2"/>
            <a:r>
              <a:rPr lang="en-US" sz="2600" dirty="0" smtClean="0"/>
              <a:t>2 Pet 3:</a:t>
            </a:r>
            <a:r>
              <a:rPr lang="en-US" sz="2600" b="1" baseline="30000" dirty="0"/>
              <a:t>9 </a:t>
            </a:r>
            <a:r>
              <a:rPr lang="en-US" sz="2600" dirty="0">
                <a:solidFill>
                  <a:srgbClr val="0000FF"/>
                </a:solidFill>
              </a:rPr>
              <a:t>The Lord is not slow to fulfill his promise as some count slowness, but is patient toward </a:t>
            </a:r>
            <a:r>
              <a:rPr lang="en-US" sz="2400" dirty="0" smtClean="0">
                <a:solidFill>
                  <a:srgbClr val="0000FF"/>
                </a:solidFill>
              </a:rPr>
              <a:t>you,</a:t>
            </a:r>
            <a:r>
              <a:rPr lang="en-US" sz="2400" baseline="30000" dirty="0">
                <a:solidFill>
                  <a:srgbClr val="0000FF"/>
                </a:solidFill>
              </a:rPr>
              <a:t> </a:t>
            </a:r>
            <a:r>
              <a:rPr lang="en-US" sz="2400" dirty="0" smtClean="0">
                <a:solidFill>
                  <a:srgbClr val="0000FF"/>
                </a:solidFill>
              </a:rPr>
              <a:t>not </a:t>
            </a:r>
            <a:r>
              <a:rPr lang="en-US" sz="2400" dirty="0">
                <a:solidFill>
                  <a:srgbClr val="0000FF"/>
                </a:solidFill>
              </a:rPr>
              <a:t>wishing that any should perish, but that all should reach repentance.</a:t>
            </a:r>
            <a:endParaRPr lang="en-US" sz="2200" dirty="0" smtClean="0">
              <a:solidFill>
                <a:srgbClr val="0000FF"/>
              </a:solidFill>
            </a:endParaRPr>
          </a:p>
        </p:txBody>
      </p:sp>
    </p:spTree>
    <p:extLst>
      <p:ext uri="{BB962C8B-B14F-4D97-AF65-F5344CB8AC3E}">
        <p14:creationId xmlns:p14="http://schemas.microsoft.com/office/powerpoint/2010/main" val="703305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C.</a:t>
            </a:r>
            <a:r>
              <a:rPr lang="en-US" sz="2400" dirty="0" smtClean="0"/>
              <a:t> </a:t>
            </a:r>
            <a:r>
              <a:rPr lang="en-US" sz="2400" u="sng" dirty="0" smtClean="0"/>
              <a:t>Those </a:t>
            </a:r>
            <a:r>
              <a:rPr lang="en-US" sz="2400" u="sng" dirty="0"/>
              <a:t>living by the Spirit prove victors over the </a:t>
            </a:r>
            <a:r>
              <a:rPr lang="en-US" sz="2400" u="sng" dirty="0" smtClean="0"/>
              <a:t>flesh</a:t>
            </a:r>
            <a:r>
              <a:rPr lang="en-US" sz="2400" dirty="0" smtClean="0"/>
              <a:t>: ch.8</a:t>
            </a:r>
          </a:p>
          <a:p>
            <a:pPr lvl="3"/>
            <a:r>
              <a:rPr lang="en-US" sz="2400" dirty="0" smtClean="0">
                <a:solidFill>
                  <a:srgbClr val="0000FF"/>
                </a:solidFill>
              </a:rPr>
              <a:t>8:</a:t>
            </a:r>
            <a:r>
              <a:rPr lang="en-US" sz="2400" b="1" baseline="30000" dirty="0">
                <a:solidFill>
                  <a:srgbClr val="0000FF"/>
                </a:solidFill>
              </a:rPr>
              <a:t>29 </a:t>
            </a:r>
            <a:r>
              <a:rPr lang="en-US" sz="2400" dirty="0">
                <a:solidFill>
                  <a:srgbClr val="0000FF"/>
                </a:solidFill>
              </a:rPr>
              <a:t>For those whom he </a:t>
            </a:r>
            <a:r>
              <a:rPr lang="en-US" sz="2400" b="1" i="1" dirty="0">
                <a:solidFill>
                  <a:srgbClr val="0000FF"/>
                </a:solidFill>
              </a:rPr>
              <a:t>foreknew</a:t>
            </a:r>
            <a:r>
              <a:rPr lang="en-US" sz="2400" dirty="0">
                <a:solidFill>
                  <a:srgbClr val="0000FF"/>
                </a:solidFill>
              </a:rPr>
              <a:t> </a:t>
            </a:r>
            <a:r>
              <a:rPr lang="en-US" sz="2400" dirty="0" smtClean="0">
                <a:solidFill>
                  <a:srgbClr val="0000FF"/>
                </a:solidFill>
              </a:rPr>
              <a:t>he also </a:t>
            </a:r>
            <a:r>
              <a:rPr lang="en-US" sz="2400" b="1" i="1" dirty="0" smtClean="0">
                <a:solidFill>
                  <a:srgbClr val="0000FF"/>
                </a:solidFill>
              </a:rPr>
              <a:t>predestined</a:t>
            </a:r>
            <a:endParaRPr lang="en-US" sz="2400" b="1" i="1" dirty="0">
              <a:solidFill>
                <a:srgbClr val="0000FF"/>
              </a:solidFill>
            </a:endParaRPr>
          </a:p>
          <a:p>
            <a:pPr lvl="3"/>
            <a:r>
              <a:rPr lang="en-US" sz="2400" u="sng" dirty="0" smtClean="0"/>
              <a:t>Predestination</a:t>
            </a:r>
            <a:r>
              <a:rPr lang="en-US" sz="2400" dirty="0" smtClean="0"/>
              <a:t>: God decided to save some members of the human race and allow others to perish.</a:t>
            </a:r>
          </a:p>
          <a:p>
            <a:pPr lvl="3"/>
            <a:r>
              <a:rPr lang="en-US" sz="2400" u="sng" dirty="0" smtClean="0"/>
              <a:t>Prescient interpretation</a:t>
            </a:r>
            <a:r>
              <a:rPr lang="en-US" sz="2400" dirty="0" smtClean="0"/>
              <a:t>: God makes a choice on the basis of his foreknowledge </a:t>
            </a:r>
            <a:r>
              <a:rPr lang="en-US" sz="2400" dirty="0"/>
              <a:t>of human decisions or </a:t>
            </a:r>
            <a:r>
              <a:rPr lang="en-US" sz="2400" dirty="0" smtClean="0"/>
              <a:t>act</a:t>
            </a:r>
          </a:p>
          <a:p>
            <a:pPr lvl="4"/>
            <a:r>
              <a:rPr lang="en-US" sz="2400" dirty="0" smtClean="0"/>
              <a:t>He chooses those whom he knows will choose him</a:t>
            </a:r>
          </a:p>
          <a:p>
            <a:pPr lvl="4"/>
            <a:r>
              <a:rPr lang="en-US" sz="2400" dirty="0" smtClean="0"/>
              <a:t>Does any one find problems with this interpretation?</a:t>
            </a:r>
          </a:p>
        </p:txBody>
      </p:sp>
    </p:spTree>
    <p:extLst>
      <p:ext uri="{BB962C8B-B14F-4D97-AF65-F5344CB8AC3E}">
        <p14:creationId xmlns:p14="http://schemas.microsoft.com/office/powerpoint/2010/main" val="3984591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1371600" y="1602747"/>
            <a:ext cx="10732167" cy="5135983"/>
          </a:xfrm>
        </p:spPr>
        <p:txBody>
          <a:bodyPr>
            <a:normAutofit lnSpcReduction="10000"/>
          </a:bodyPr>
          <a:lstStyle/>
          <a:p>
            <a:r>
              <a:rPr lang="en-US" sz="2800" u="sng" dirty="0"/>
              <a:t>Sections of Romans Ch. 1-11</a:t>
            </a:r>
            <a:r>
              <a:rPr lang="en-US" sz="2800" dirty="0"/>
              <a:t>: Section 3: </a:t>
            </a:r>
            <a:r>
              <a:rPr lang="en-US" sz="2800" dirty="0" err="1"/>
              <a:t>ch.</a:t>
            </a:r>
            <a:r>
              <a:rPr lang="en-US" sz="2800" dirty="0"/>
              <a:t> 6-8</a:t>
            </a:r>
          </a:p>
          <a:p>
            <a:pPr lvl="1"/>
            <a:r>
              <a:rPr lang="en-US" sz="2600" i="1" dirty="0" smtClean="0"/>
              <a:t>3) Grace </a:t>
            </a:r>
            <a:r>
              <a:rPr lang="en-US" sz="2600" i="1" dirty="0"/>
              <a:t>reigns through righteousness</a:t>
            </a:r>
          </a:p>
          <a:p>
            <a:pPr lvl="2"/>
            <a:r>
              <a:rPr lang="en-US" sz="2400" b="1" dirty="0" smtClean="0"/>
              <a:t>C.</a:t>
            </a:r>
            <a:r>
              <a:rPr lang="en-US" sz="2400" dirty="0" smtClean="0"/>
              <a:t> </a:t>
            </a:r>
            <a:r>
              <a:rPr lang="en-US" sz="2400" u="sng" dirty="0" smtClean="0"/>
              <a:t>Those </a:t>
            </a:r>
            <a:r>
              <a:rPr lang="en-US" sz="2400" u="sng" dirty="0"/>
              <a:t>living by the Spirit prove victors over the </a:t>
            </a:r>
            <a:r>
              <a:rPr lang="en-US" sz="2400" u="sng" dirty="0" smtClean="0"/>
              <a:t>flesh</a:t>
            </a:r>
            <a:r>
              <a:rPr lang="en-US" sz="2400" dirty="0" smtClean="0"/>
              <a:t>: </a:t>
            </a:r>
            <a:r>
              <a:rPr lang="en-US" sz="2400" dirty="0" err="1" smtClean="0"/>
              <a:t>ch.</a:t>
            </a:r>
            <a:r>
              <a:rPr lang="en-US" sz="2400" dirty="0" smtClean="0"/>
              <a:t> 8</a:t>
            </a:r>
          </a:p>
          <a:p>
            <a:pPr lvl="3"/>
            <a:r>
              <a:rPr lang="en-US" sz="2400" dirty="0" smtClean="0">
                <a:solidFill>
                  <a:srgbClr val="0000FF"/>
                </a:solidFill>
              </a:rPr>
              <a:t>8:</a:t>
            </a:r>
            <a:r>
              <a:rPr lang="en-US" sz="2400" b="1" baseline="30000" dirty="0">
                <a:solidFill>
                  <a:srgbClr val="0000FF"/>
                </a:solidFill>
              </a:rPr>
              <a:t>29 </a:t>
            </a:r>
            <a:r>
              <a:rPr lang="en-US" sz="2400" dirty="0">
                <a:solidFill>
                  <a:srgbClr val="0000FF"/>
                </a:solidFill>
              </a:rPr>
              <a:t>For those whom he foreknew </a:t>
            </a:r>
            <a:r>
              <a:rPr lang="en-US" sz="2400" dirty="0" smtClean="0">
                <a:solidFill>
                  <a:srgbClr val="0000FF"/>
                </a:solidFill>
              </a:rPr>
              <a:t>he also predestined</a:t>
            </a:r>
            <a:r>
              <a:rPr lang="en-US" sz="2400" b="1" dirty="0" smtClean="0">
                <a:solidFill>
                  <a:srgbClr val="0000FF"/>
                </a:solidFill>
              </a:rPr>
              <a:t>*</a:t>
            </a:r>
            <a:endParaRPr lang="en-US" sz="2400" b="1" dirty="0">
              <a:solidFill>
                <a:srgbClr val="0000FF"/>
              </a:solidFill>
            </a:endParaRPr>
          </a:p>
          <a:p>
            <a:pPr lvl="3"/>
            <a:r>
              <a:rPr lang="en-US" sz="2400" u="sng" dirty="0" smtClean="0"/>
              <a:t>Reformed interpretation</a:t>
            </a:r>
            <a:r>
              <a:rPr lang="en-US" sz="2400" dirty="0" smtClean="0"/>
              <a:t>: the ultimate decision for salvation rests with God and not with us – does not rest on foreseen decisions or response by human beings</a:t>
            </a:r>
          </a:p>
          <a:p>
            <a:pPr lvl="4"/>
            <a:r>
              <a:rPr lang="en-US" sz="2400" dirty="0" smtClean="0"/>
              <a:t>Man’s “decision” flows from the sovereign grace of God.</a:t>
            </a:r>
          </a:p>
          <a:p>
            <a:pPr lvl="4"/>
            <a:r>
              <a:rPr lang="en-US" sz="2400" dirty="0" smtClean="0"/>
              <a:t>Free will exists – it is just that fallen man has no desire for God and will not choose him except by the free/unmerited gift of grace</a:t>
            </a:r>
          </a:p>
          <a:p>
            <a:pPr lvl="4"/>
            <a:r>
              <a:rPr lang="en-US" sz="2400" dirty="0"/>
              <a:t>Does any one find problems with </a:t>
            </a:r>
            <a:r>
              <a:rPr lang="en-US" sz="2400" dirty="0" smtClean="0"/>
              <a:t>this interpretation?</a:t>
            </a:r>
            <a:endParaRPr lang="en-US" sz="2400" dirty="0"/>
          </a:p>
        </p:txBody>
      </p:sp>
      <p:sp>
        <p:nvSpPr>
          <p:cNvPr id="4" name="TextBox 3"/>
          <p:cNvSpPr txBox="1"/>
          <p:nvPr/>
        </p:nvSpPr>
        <p:spPr>
          <a:xfrm>
            <a:off x="7483597" y="222738"/>
            <a:ext cx="4021015" cy="1200329"/>
          </a:xfrm>
          <a:prstGeom prst="rect">
            <a:avLst/>
          </a:prstGeom>
          <a:noFill/>
        </p:spPr>
        <p:txBody>
          <a:bodyPr wrap="square" rtlCol="0">
            <a:spAutoFit/>
          </a:bodyPr>
          <a:lstStyle/>
          <a:p>
            <a:r>
              <a:rPr lang="en-US" b="1" dirty="0">
                <a:solidFill>
                  <a:srgbClr val="0000FF"/>
                </a:solidFill>
              </a:rPr>
              <a:t>* </a:t>
            </a:r>
            <a:r>
              <a:rPr lang="en-US" dirty="0" smtClean="0">
                <a:solidFill>
                  <a:schemeClr val="tx1">
                    <a:lumMod val="75000"/>
                    <a:lumOff val="25000"/>
                  </a:schemeClr>
                </a:solidFill>
              </a:rPr>
              <a:t>So which interpretation of predestination is correct? Let’s see what else Paul has to say before we decide.</a:t>
            </a:r>
            <a:endParaRPr lang="en-US" dirty="0">
              <a:solidFill>
                <a:schemeClr val="tx1">
                  <a:lumMod val="75000"/>
                  <a:lumOff val="25000"/>
                </a:schemeClr>
              </a:solidFill>
            </a:endParaRPr>
          </a:p>
        </p:txBody>
      </p:sp>
    </p:spTree>
    <p:extLst>
      <p:ext uri="{BB962C8B-B14F-4D97-AF65-F5344CB8AC3E}">
        <p14:creationId xmlns:p14="http://schemas.microsoft.com/office/powerpoint/2010/main" val="3421689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lnSpcReduction="10000"/>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a:t>4</a:t>
            </a:r>
            <a:r>
              <a:rPr lang="en-US" sz="2600" i="1" dirty="0" smtClean="0"/>
              <a:t>) </a:t>
            </a:r>
            <a:r>
              <a:rPr lang="en-US" sz="2800" i="1" dirty="0"/>
              <a:t>God demonstrates his righteousness</a:t>
            </a:r>
            <a:endParaRPr lang="en-US" sz="2600" i="1" dirty="0"/>
          </a:p>
          <a:p>
            <a:pPr lvl="2"/>
            <a:r>
              <a:rPr lang="en-US" sz="2400" dirty="0" smtClean="0"/>
              <a:t>A. </a:t>
            </a:r>
            <a:r>
              <a:rPr lang="en-US" sz="2400" u="sng" dirty="0"/>
              <a:t>God’s righteousness est. in </a:t>
            </a:r>
            <a:r>
              <a:rPr lang="en-US" sz="2400" u="sng" dirty="0" smtClean="0"/>
              <a:t>history</a:t>
            </a:r>
            <a:r>
              <a:rPr lang="en-US" sz="2400" dirty="0" smtClean="0"/>
              <a:t>: ch.9</a:t>
            </a:r>
          </a:p>
          <a:p>
            <a:pPr lvl="3"/>
            <a:r>
              <a:rPr lang="en-US" sz="2200" dirty="0" smtClean="0"/>
              <a:t>9:</a:t>
            </a:r>
            <a:r>
              <a:rPr lang="en-US" sz="2200" dirty="0"/>
              <a:t> </a:t>
            </a:r>
            <a:r>
              <a:rPr lang="en-US" sz="2200" b="1" baseline="30000" dirty="0"/>
              <a:t>1</a:t>
            </a:r>
            <a:r>
              <a:rPr lang="en-US" sz="2200" dirty="0" smtClean="0">
                <a:solidFill>
                  <a:srgbClr val="0000FF"/>
                </a:solidFill>
              </a:rPr>
              <a:t>I </a:t>
            </a:r>
            <a:r>
              <a:rPr lang="en-US" sz="2200" dirty="0">
                <a:solidFill>
                  <a:srgbClr val="0000FF"/>
                </a:solidFill>
              </a:rPr>
              <a:t>am speaking the truth in Christ—I am not lying; my conscience bears me witness in the Holy </a:t>
            </a:r>
            <a:r>
              <a:rPr lang="en-US" sz="2200" dirty="0" smtClean="0">
                <a:solidFill>
                  <a:srgbClr val="0000FF"/>
                </a:solidFill>
              </a:rPr>
              <a:t>Spirit</a:t>
            </a:r>
          </a:p>
          <a:p>
            <a:pPr lvl="4"/>
            <a:r>
              <a:rPr lang="en-US" sz="2200" dirty="0" smtClean="0"/>
              <a:t>Context: speaking about the “new” circumstance HIS people, the people of Israel, are now in.</a:t>
            </a:r>
          </a:p>
          <a:p>
            <a:pPr lvl="3"/>
            <a:r>
              <a:rPr lang="en-US" sz="2200" dirty="0" smtClean="0"/>
              <a:t>He highlights how God has operated in a “predestinating” manner all along. </a:t>
            </a:r>
          </a:p>
          <a:p>
            <a:pPr lvl="4"/>
            <a:r>
              <a:rPr lang="en-US" sz="2200" dirty="0" smtClean="0"/>
              <a:t>Romans 9:6-18</a:t>
            </a:r>
          </a:p>
          <a:p>
            <a:pPr lvl="5"/>
            <a:r>
              <a:rPr lang="en-US" sz="2200" dirty="0" smtClean="0"/>
              <a:t>Gen. 17:7,8 Isaac over Ishmael / Gen. 48:13-20 Jacob over Esau</a:t>
            </a:r>
          </a:p>
        </p:txBody>
      </p:sp>
    </p:spTree>
    <p:extLst>
      <p:ext uri="{BB962C8B-B14F-4D97-AF65-F5344CB8AC3E}">
        <p14:creationId xmlns:p14="http://schemas.microsoft.com/office/powerpoint/2010/main" val="48470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1676400" y="1602747"/>
            <a:ext cx="10427367" cy="5255253"/>
          </a:xfrm>
        </p:spPr>
        <p:txBody>
          <a:bodyPr>
            <a:normAutofit fontScale="92500" lnSpcReduction="10000"/>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a:t>4</a:t>
            </a:r>
            <a:r>
              <a:rPr lang="en-US" sz="2600" i="1" dirty="0" smtClean="0"/>
              <a:t>) </a:t>
            </a:r>
            <a:r>
              <a:rPr lang="en-US" sz="2800" i="1" dirty="0"/>
              <a:t>God demonstrates his righteousness</a:t>
            </a:r>
            <a:endParaRPr lang="en-US" sz="2600" i="1" dirty="0"/>
          </a:p>
          <a:p>
            <a:pPr lvl="2"/>
            <a:r>
              <a:rPr lang="en-US" sz="2400" dirty="0" smtClean="0"/>
              <a:t>A. </a:t>
            </a:r>
            <a:r>
              <a:rPr lang="en-US" sz="2400" u="sng" dirty="0"/>
              <a:t>God’s righteousness est. in </a:t>
            </a:r>
            <a:r>
              <a:rPr lang="en-US" sz="2400" u="sng" dirty="0" smtClean="0"/>
              <a:t>history</a:t>
            </a:r>
            <a:r>
              <a:rPr lang="en-US" sz="2400" dirty="0" smtClean="0"/>
              <a:t>: ch.9</a:t>
            </a:r>
          </a:p>
          <a:p>
            <a:pPr lvl="3"/>
            <a:r>
              <a:rPr lang="en-US" sz="2400" dirty="0" smtClean="0"/>
              <a:t>9:</a:t>
            </a:r>
            <a:r>
              <a:rPr lang="en-US" sz="2400" dirty="0"/>
              <a:t> </a:t>
            </a:r>
            <a:r>
              <a:rPr lang="en-US" sz="2400" b="1" baseline="30000" dirty="0">
                <a:solidFill>
                  <a:srgbClr val="0000FF"/>
                </a:solidFill>
              </a:rPr>
              <a:t>14 </a:t>
            </a:r>
            <a:r>
              <a:rPr lang="en-US" sz="2400" dirty="0">
                <a:solidFill>
                  <a:srgbClr val="0000FF"/>
                </a:solidFill>
              </a:rPr>
              <a:t>What shall we say then? Is there injustice on God's part? By no means! </a:t>
            </a:r>
            <a:r>
              <a:rPr lang="en-US" sz="2400" b="1" baseline="30000" dirty="0">
                <a:solidFill>
                  <a:srgbClr val="0000FF"/>
                </a:solidFill>
              </a:rPr>
              <a:t>15 </a:t>
            </a:r>
            <a:r>
              <a:rPr lang="en-US" sz="2400" dirty="0">
                <a:solidFill>
                  <a:srgbClr val="0000FF"/>
                </a:solidFill>
              </a:rPr>
              <a:t>For he says to Moses, “I will have mercy on whom I have mercy, and I will have compassion on whom I have compassion.” </a:t>
            </a:r>
            <a:r>
              <a:rPr lang="en-US" sz="2400" b="1" baseline="30000" dirty="0">
                <a:solidFill>
                  <a:srgbClr val="0000FF"/>
                </a:solidFill>
              </a:rPr>
              <a:t>16 </a:t>
            </a:r>
            <a:r>
              <a:rPr lang="en-US" sz="2400" b="1" dirty="0">
                <a:solidFill>
                  <a:srgbClr val="0000FF"/>
                </a:solidFill>
              </a:rPr>
              <a:t>So then it depends not on human will or </a:t>
            </a:r>
            <a:r>
              <a:rPr lang="en-US" sz="2400" b="1" dirty="0" smtClean="0">
                <a:solidFill>
                  <a:srgbClr val="0000FF"/>
                </a:solidFill>
              </a:rPr>
              <a:t>exertion,</a:t>
            </a:r>
            <a:r>
              <a:rPr lang="en-US" sz="2400" b="1" baseline="30000" dirty="0">
                <a:solidFill>
                  <a:srgbClr val="0000FF"/>
                </a:solidFill>
              </a:rPr>
              <a:t> </a:t>
            </a:r>
            <a:r>
              <a:rPr lang="en-US" sz="2400" b="1" dirty="0" smtClean="0">
                <a:solidFill>
                  <a:srgbClr val="0000FF"/>
                </a:solidFill>
              </a:rPr>
              <a:t>but </a:t>
            </a:r>
            <a:r>
              <a:rPr lang="en-US" sz="2400" b="1" dirty="0">
                <a:solidFill>
                  <a:srgbClr val="0000FF"/>
                </a:solidFill>
              </a:rPr>
              <a:t>on God, who has mercy</a:t>
            </a:r>
            <a:r>
              <a:rPr lang="en-US" sz="2400" dirty="0">
                <a:solidFill>
                  <a:srgbClr val="0000FF"/>
                </a:solidFill>
              </a:rPr>
              <a:t>. </a:t>
            </a:r>
            <a:endParaRPr lang="en-US" sz="2400" dirty="0" smtClean="0">
              <a:solidFill>
                <a:srgbClr val="0000FF"/>
              </a:solidFill>
            </a:endParaRPr>
          </a:p>
          <a:p>
            <a:pPr lvl="3"/>
            <a:r>
              <a:rPr lang="en-US" sz="2400" dirty="0" smtClean="0"/>
              <a:t>That’s not FAIR?</a:t>
            </a:r>
          </a:p>
          <a:p>
            <a:pPr lvl="3"/>
            <a:r>
              <a:rPr lang="en-US" sz="2400" dirty="0" smtClean="0"/>
              <a:t>9: </a:t>
            </a:r>
            <a:r>
              <a:rPr lang="en-US" sz="2400" b="1" baseline="30000" dirty="0">
                <a:solidFill>
                  <a:srgbClr val="0000FF"/>
                </a:solidFill>
              </a:rPr>
              <a:t>19 </a:t>
            </a:r>
            <a:r>
              <a:rPr lang="en-US" sz="2400" dirty="0">
                <a:solidFill>
                  <a:srgbClr val="0000FF"/>
                </a:solidFill>
              </a:rPr>
              <a:t>You will say to me then, “Why does he still find fault? For who can resist his will?” </a:t>
            </a:r>
            <a:r>
              <a:rPr lang="en-US" sz="2400" b="1" baseline="30000" dirty="0">
                <a:solidFill>
                  <a:srgbClr val="0000FF"/>
                </a:solidFill>
              </a:rPr>
              <a:t>20 </a:t>
            </a:r>
            <a:r>
              <a:rPr lang="en-US" sz="2400" dirty="0">
                <a:solidFill>
                  <a:srgbClr val="0000FF"/>
                </a:solidFill>
              </a:rPr>
              <a:t>But who are you, O man, to answer back to God? Will what is molded say to its molder, “Why have you made me like this</a:t>
            </a:r>
            <a:r>
              <a:rPr lang="en-US" sz="2400" dirty="0" smtClean="0">
                <a:solidFill>
                  <a:srgbClr val="0000FF"/>
                </a:solidFill>
              </a:rPr>
              <a:t>?”</a:t>
            </a:r>
          </a:p>
          <a:p>
            <a:pPr lvl="3"/>
            <a:r>
              <a:rPr lang="en-US" sz="2400" dirty="0" smtClean="0"/>
              <a:t>It is so not fair that I was born in the U.S. and not Haiti! </a:t>
            </a:r>
          </a:p>
        </p:txBody>
      </p:sp>
    </p:spTree>
    <p:extLst>
      <p:ext uri="{BB962C8B-B14F-4D97-AF65-F5344CB8AC3E}">
        <p14:creationId xmlns:p14="http://schemas.microsoft.com/office/powerpoint/2010/main" val="870389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255253"/>
          </a:xfrm>
        </p:spPr>
        <p:txBody>
          <a:bodyPr>
            <a:normAutofit/>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a:t>4</a:t>
            </a:r>
            <a:r>
              <a:rPr lang="en-US" sz="2600" i="1" dirty="0" smtClean="0"/>
              <a:t>) </a:t>
            </a:r>
            <a:r>
              <a:rPr lang="en-US" sz="2800" i="1" dirty="0"/>
              <a:t>God demonstrates his righteousness</a:t>
            </a:r>
            <a:endParaRPr lang="en-US" sz="2600" i="1" dirty="0"/>
          </a:p>
          <a:p>
            <a:pPr lvl="2"/>
            <a:r>
              <a:rPr lang="en-US" sz="2400" dirty="0"/>
              <a:t>B</a:t>
            </a:r>
            <a:r>
              <a:rPr lang="en-US" sz="2400" dirty="0" smtClean="0"/>
              <a:t>. </a:t>
            </a:r>
            <a:r>
              <a:rPr lang="en-US" sz="2400" u="sng" dirty="0" smtClean="0"/>
              <a:t>Righteousness received only by faith</a:t>
            </a:r>
            <a:r>
              <a:rPr lang="en-US" sz="2400" dirty="0" smtClean="0"/>
              <a:t>: ch.10</a:t>
            </a:r>
          </a:p>
          <a:p>
            <a:pPr lvl="3"/>
            <a:r>
              <a:rPr lang="en-US" sz="2200" dirty="0" smtClean="0"/>
              <a:t>10: </a:t>
            </a:r>
            <a:r>
              <a:rPr lang="en-US" sz="2400" b="1" baseline="30000" dirty="0">
                <a:solidFill>
                  <a:srgbClr val="0000FF"/>
                </a:solidFill>
              </a:rPr>
              <a:t>8 </a:t>
            </a:r>
            <a:r>
              <a:rPr lang="en-US" sz="2400" dirty="0">
                <a:solidFill>
                  <a:srgbClr val="0000FF"/>
                </a:solidFill>
              </a:rPr>
              <a:t>But what does it say? “The word is near you, in your mouth and in your heart</a:t>
            </a:r>
            <a:r>
              <a:rPr lang="en-US" sz="2400" dirty="0" smtClean="0">
                <a:solidFill>
                  <a:srgbClr val="0000FF"/>
                </a:solidFill>
              </a:rPr>
              <a:t>”</a:t>
            </a:r>
            <a:r>
              <a:rPr lang="en-US" sz="2400" b="1" dirty="0" smtClean="0">
                <a:solidFill>
                  <a:srgbClr val="0000FF"/>
                </a:solidFill>
              </a:rPr>
              <a:t>*</a:t>
            </a:r>
            <a:r>
              <a:rPr lang="en-US" sz="2400" dirty="0" smtClean="0">
                <a:solidFill>
                  <a:srgbClr val="0000FF"/>
                </a:solidFill>
              </a:rPr>
              <a:t> </a:t>
            </a:r>
            <a:r>
              <a:rPr lang="en-US" sz="2400" dirty="0">
                <a:solidFill>
                  <a:srgbClr val="0000FF"/>
                </a:solidFill>
              </a:rPr>
              <a:t>(that is, the word of faith that we proclaim); </a:t>
            </a:r>
            <a:r>
              <a:rPr lang="en-US" sz="2400" b="1" baseline="30000" dirty="0">
                <a:solidFill>
                  <a:srgbClr val="0000FF"/>
                </a:solidFill>
              </a:rPr>
              <a:t>9 </a:t>
            </a:r>
            <a:r>
              <a:rPr lang="en-US" sz="2400" dirty="0">
                <a:solidFill>
                  <a:srgbClr val="0000FF"/>
                </a:solidFill>
              </a:rPr>
              <a:t>because, if you confess with your </a:t>
            </a:r>
            <a:r>
              <a:rPr lang="en-US" sz="2400" b="1" dirty="0">
                <a:solidFill>
                  <a:srgbClr val="0000FF"/>
                </a:solidFill>
              </a:rPr>
              <a:t>mouth</a:t>
            </a:r>
            <a:r>
              <a:rPr lang="en-US" sz="2400" dirty="0">
                <a:solidFill>
                  <a:srgbClr val="0000FF"/>
                </a:solidFill>
              </a:rPr>
              <a:t> that Jesus is Lord and believe in your </a:t>
            </a:r>
            <a:r>
              <a:rPr lang="en-US" sz="2400" b="1" dirty="0">
                <a:solidFill>
                  <a:srgbClr val="0000FF"/>
                </a:solidFill>
              </a:rPr>
              <a:t>heart</a:t>
            </a:r>
            <a:r>
              <a:rPr lang="en-US" sz="2400" dirty="0">
                <a:solidFill>
                  <a:srgbClr val="0000FF"/>
                </a:solidFill>
              </a:rPr>
              <a:t> that God raised him from the dead, you will be saved. </a:t>
            </a:r>
            <a:r>
              <a:rPr lang="en-US" sz="2400" b="1" baseline="30000" dirty="0">
                <a:solidFill>
                  <a:srgbClr val="0000FF"/>
                </a:solidFill>
              </a:rPr>
              <a:t>10 </a:t>
            </a:r>
            <a:r>
              <a:rPr lang="en-US" sz="2400" dirty="0">
                <a:solidFill>
                  <a:srgbClr val="0000FF"/>
                </a:solidFill>
              </a:rPr>
              <a:t>For with the </a:t>
            </a:r>
            <a:r>
              <a:rPr lang="en-US" sz="2400" b="1" dirty="0">
                <a:solidFill>
                  <a:srgbClr val="0000FF"/>
                </a:solidFill>
              </a:rPr>
              <a:t>heart</a:t>
            </a:r>
            <a:r>
              <a:rPr lang="en-US" sz="2400" dirty="0">
                <a:solidFill>
                  <a:srgbClr val="0000FF"/>
                </a:solidFill>
              </a:rPr>
              <a:t> one believes and is </a:t>
            </a:r>
            <a:r>
              <a:rPr lang="en-US" sz="2400" u="sng" dirty="0" smtClean="0">
                <a:solidFill>
                  <a:srgbClr val="0000FF"/>
                </a:solidFill>
              </a:rPr>
              <a:t>justified</a:t>
            </a:r>
            <a:r>
              <a:rPr lang="en-US" sz="2400" dirty="0" smtClean="0">
                <a:solidFill>
                  <a:srgbClr val="0000FF"/>
                </a:solidFill>
              </a:rPr>
              <a:t>, </a:t>
            </a:r>
            <a:r>
              <a:rPr lang="en-US" sz="2400" dirty="0">
                <a:solidFill>
                  <a:srgbClr val="0000FF"/>
                </a:solidFill>
              </a:rPr>
              <a:t>and with the </a:t>
            </a:r>
            <a:r>
              <a:rPr lang="en-US" sz="2400" b="1" dirty="0">
                <a:solidFill>
                  <a:srgbClr val="0000FF"/>
                </a:solidFill>
              </a:rPr>
              <a:t>mouth </a:t>
            </a:r>
            <a:r>
              <a:rPr lang="en-US" sz="2400" dirty="0">
                <a:solidFill>
                  <a:srgbClr val="0000FF"/>
                </a:solidFill>
              </a:rPr>
              <a:t>one confesses and is saved. </a:t>
            </a:r>
            <a:endParaRPr lang="en-US" sz="2400" dirty="0" smtClean="0">
              <a:solidFill>
                <a:srgbClr val="0000FF"/>
              </a:solidFill>
            </a:endParaRPr>
          </a:p>
          <a:p>
            <a:pPr lvl="4"/>
            <a:r>
              <a:rPr lang="en-US" sz="2400" dirty="0" smtClean="0">
                <a:solidFill>
                  <a:srgbClr val="0000FF"/>
                </a:solidFill>
              </a:rPr>
              <a:t>*</a:t>
            </a:r>
            <a:r>
              <a:rPr lang="en-US" sz="2400" dirty="0" smtClean="0"/>
              <a:t>Duet. 30:11-15</a:t>
            </a:r>
          </a:p>
          <a:p>
            <a:pPr lvl="3"/>
            <a:endParaRPr lang="en-US" sz="2400" dirty="0" smtClean="0"/>
          </a:p>
        </p:txBody>
      </p:sp>
    </p:spTree>
    <p:extLst>
      <p:ext uri="{BB962C8B-B14F-4D97-AF65-F5344CB8AC3E}">
        <p14:creationId xmlns:p14="http://schemas.microsoft.com/office/powerpoint/2010/main" val="3260208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255253"/>
          </a:xfrm>
        </p:spPr>
        <p:txBody>
          <a:bodyPr>
            <a:normAutofit fontScale="85000" lnSpcReduction="10000"/>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a:t>4</a:t>
            </a:r>
            <a:r>
              <a:rPr lang="en-US" sz="2600" i="1" dirty="0" smtClean="0"/>
              <a:t>) </a:t>
            </a:r>
            <a:r>
              <a:rPr lang="en-US" sz="2800" i="1" dirty="0"/>
              <a:t>God demonstrates his righteousness</a:t>
            </a:r>
            <a:endParaRPr lang="en-US" sz="2600" i="1" dirty="0"/>
          </a:p>
          <a:p>
            <a:pPr lvl="2"/>
            <a:r>
              <a:rPr lang="en-US" sz="2400" dirty="0"/>
              <a:t>B</a:t>
            </a:r>
            <a:r>
              <a:rPr lang="en-US" sz="2400" dirty="0" smtClean="0"/>
              <a:t>. </a:t>
            </a:r>
            <a:r>
              <a:rPr lang="en-US" sz="2400" u="sng" dirty="0" smtClean="0"/>
              <a:t>Righteousness received only by faith</a:t>
            </a:r>
            <a:r>
              <a:rPr lang="en-US" sz="2400" dirty="0" smtClean="0"/>
              <a:t>: ch.10</a:t>
            </a:r>
          </a:p>
          <a:p>
            <a:pPr lvl="3"/>
            <a:r>
              <a:rPr lang="en-US" sz="2200" dirty="0" smtClean="0"/>
              <a:t>10: </a:t>
            </a:r>
            <a:r>
              <a:rPr lang="en-US" sz="2400" b="1" baseline="30000" dirty="0">
                <a:solidFill>
                  <a:srgbClr val="0000FF"/>
                </a:solidFill>
              </a:rPr>
              <a:t>13 </a:t>
            </a:r>
            <a:r>
              <a:rPr lang="en-US" sz="2400" dirty="0">
                <a:solidFill>
                  <a:srgbClr val="0000FF"/>
                </a:solidFill>
              </a:rPr>
              <a:t>For “everyone who calls on the name of the Lord will be saved.”</a:t>
            </a:r>
            <a:r>
              <a:rPr lang="en-US" sz="2400" dirty="0"/>
              <a:t> </a:t>
            </a:r>
            <a:r>
              <a:rPr lang="en-US" sz="2400" dirty="0" smtClean="0"/>
              <a:t>Joel. 2:32 via Acts 2:21</a:t>
            </a:r>
          </a:p>
          <a:p>
            <a:pPr lvl="3"/>
            <a:r>
              <a:rPr lang="en-US" sz="2400" dirty="0" smtClean="0"/>
              <a:t>Let’s see what Jesus says</a:t>
            </a:r>
          </a:p>
          <a:p>
            <a:pPr lvl="4"/>
            <a:r>
              <a:rPr lang="en-US" sz="2400" dirty="0" smtClean="0"/>
              <a:t>Matt. 10:</a:t>
            </a:r>
            <a:r>
              <a:rPr lang="en-US" sz="2400" b="1" baseline="30000" dirty="0"/>
              <a:t> </a:t>
            </a:r>
            <a:r>
              <a:rPr lang="en-US" sz="2400" b="1" baseline="30000" dirty="0">
                <a:solidFill>
                  <a:srgbClr val="0000FF"/>
                </a:solidFill>
              </a:rPr>
              <a:t>5 </a:t>
            </a:r>
            <a:r>
              <a:rPr lang="en-US" sz="2400" dirty="0">
                <a:solidFill>
                  <a:srgbClr val="0000FF"/>
                </a:solidFill>
              </a:rPr>
              <a:t>These twelve Jesus sent out, instructing them, </a:t>
            </a:r>
            <a:r>
              <a:rPr lang="en-US" sz="2400" dirty="0" smtClean="0">
                <a:solidFill>
                  <a:srgbClr val="0000FF"/>
                </a:solidFill>
              </a:rPr>
              <a:t>“… go </a:t>
            </a:r>
            <a:r>
              <a:rPr lang="en-US" sz="2400" dirty="0">
                <a:solidFill>
                  <a:srgbClr val="0000FF"/>
                </a:solidFill>
              </a:rPr>
              <a:t>rather to the lost sheep of the house of </a:t>
            </a:r>
            <a:r>
              <a:rPr lang="en-US" sz="2400" dirty="0" smtClean="0">
                <a:solidFill>
                  <a:srgbClr val="0000FF"/>
                </a:solidFill>
              </a:rPr>
              <a:t>Israel….</a:t>
            </a:r>
            <a:r>
              <a:rPr lang="en-US" sz="2400" b="1" baseline="30000" dirty="0">
                <a:solidFill>
                  <a:srgbClr val="0000FF"/>
                </a:solidFill>
              </a:rPr>
              <a:t> 32 </a:t>
            </a:r>
            <a:r>
              <a:rPr lang="en-US" sz="2400" dirty="0">
                <a:solidFill>
                  <a:srgbClr val="0000FF"/>
                </a:solidFill>
              </a:rPr>
              <a:t>So everyone who acknowledges me before men, I also will acknowledge before my Father who is in heaven, </a:t>
            </a:r>
            <a:r>
              <a:rPr lang="en-US" sz="2400" b="1" baseline="30000" dirty="0">
                <a:solidFill>
                  <a:srgbClr val="0000FF"/>
                </a:solidFill>
              </a:rPr>
              <a:t>33 </a:t>
            </a:r>
            <a:r>
              <a:rPr lang="en-US" sz="2400" dirty="0">
                <a:solidFill>
                  <a:srgbClr val="0000FF"/>
                </a:solidFill>
              </a:rPr>
              <a:t>but whoever denies me before men, I also will deny before my Father who is in heaven</a:t>
            </a:r>
            <a:r>
              <a:rPr lang="en-US" sz="2400" dirty="0" smtClean="0">
                <a:solidFill>
                  <a:srgbClr val="0000FF"/>
                </a:solidFill>
              </a:rPr>
              <a:t>. </a:t>
            </a:r>
            <a:r>
              <a:rPr lang="en-US" sz="2400" b="1" baseline="30000" dirty="0">
                <a:solidFill>
                  <a:srgbClr val="0000FF"/>
                </a:solidFill>
              </a:rPr>
              <a:t>34 </a:t>
            </a:r>
            <a:r>
              <a:rPr lang="en-US" sz="2400" dirty="0">
                <a:solidFill>
                  <a:srgbClr val="0000FF"/>
                </a:solidFill>
              </a:rPr>
              <a:t>“</a:t>
            </a:r>
            <a:r>
              <a:rPr lang="en-US" sz="2400" u="sng" dirty="0">
                <a:solidFill>
                  <a:srgbClr val="0000FF"/>
                </a:solidFill>
              </a:rPr>
              <a:t>Do not think that I have come to bring peace to the earth</a:t>
            </a:r>
            <a:r>
              <a:rPr lang="en-US" sz="2400" dirty="0">
                <a:solidFill>
                  <a:srgbClr val="0000FF"/>
                </a:solidFill>
              </a:rPr>
              <a:t>. I have not come to bring peace, but a sword. </a:t>
            </a:r>
            <a:r>
              <a:rPr lang="en-US" sz="2400" b="1" baseline="30000" dirty="0">
                <a:solidFill>
                  <a:srgbClr val="0000FF"/>
                </a:solidFill>
              </a:rPr>
              <a:t>35 </a:t>
            </a:r>
            <a:r>
              <a:rPr lang="en-US" sz="2400" dirty="0">
                <a:solidFill>
                  <a:srgbClr val="0000FF"/>
                </a:solidFill>
              </a:rPr>
              <a:t>For I have come to set a man against his father, and a daughter against her mother, and a daughter-in-law against her mother-in-law.</a:t>
            </a:r>
            <a:endParaRPr lang="en-US" sz="2400" dirty="0" smtClean="0">
              <a:solidFill>
                <a:srgbClr val="0000FF"/>
              </a:solidFill>
            </a:endParaRPr>
          </a:p>
          <a:p>
            <a:pPr lvl="3"/>
            <a:endParaRPr lang="en-US" sz="2400" dirty="0" smtClean="0"/>
          </a:p>
        </p:txBody>
      </p:sp>
    </p:spTree>
    <p:extLst>
      <p:ext uri="{BB962C8B-B14F-4D97-AF65-F5344CB8AC3E}">
        <p14:creationId xmlns:p14="http://schemas.microsoft.com/office/powerpoint/2010/main" val="137695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904999"/>
            <a:ext cx="8915400" cy="4802493"/>
          </a:xfrm>
        </p:spPr>
        <p:txBody>
          <a:bodyPr>
            <a:normAutofit/>
          </a:bodyPr>
          <a:lstStyle/>
          <a:p>
            <a:r>
              <a:rPr lang="en-US" sz="2800" b="1" u="sng" dirty="0" smtClean="0"/>
              <a:t>Historical-Cultural Context</a:t>
            </a:r>
            <a:r>
              <a:rPr lang="en-US" sz="2800" dirty="0" smtClean="0"/>
              <a:t>: aka - back-ground</a:t>
            </a:r>
          </a:p>
          <a:p>
            <a:pPr lvl="1"/>
            <a:r>
              <a:rPr lang="en-US" sz="2600" dirty="0" smtClean="0"/>
              <a:t>What are we looking for?</a:t>
            </a:r>
          </a:p>
          <a:p>
            <a:pPr lvl="2"/>
            <a:r>
              <a:rPr lang="en-US" sz="2400" dirty="0" smtClean="0"/>
              <a:t>1) Ask questions about the author.</a:t>
            </a:r>
          </a:p>
          <a:p>
            <a:pPr lvl="2"/>
            <a:r>
              <a:rPr lang="en-US" sz="2400" dirty="0" smtClean="0"/>
              <a:t>2) Ask questions about the audience.</a:t>
            </a:r>
          </a:p>
          <a:p>
            <a:pPr lvl="2"/>
            <a:r>
              <a:rPr lang="en-US" sz="2400" dirty="0" smtClean="0"/>
              <a:t>3) Look for historical-cultural elements directly touched on by the scripture.</a:t>
            </a:r>
            <a:endParaRPr lang="en-US" sz="2400" dirty="0"/>
          </a:p>
          <a:p>
            <a:pPr marL="457200" lvl="1" indent="0">
              <a:buNone/>
            </a:pPr>
            <a:endParaRPr lang="en-US" sz="2400" dirty="0" smtClean="0"/>
          </a:p>
        </p:txBody>
      </p:sp>
    </p:spTree>
    <p:extLst>
      <p:ext uri="{BB962C8B-B14F-4D97-AF65-F5344CB8AC3E}">
        <p14:creationId xmlns:p14="http://schemas.microsoft.com/office/powerpoint/2010/main" val="4781802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255253"/>
          </a:xfrm>
        </p:spPr>
        <p:txBody>
          <a:bodyPr>
            <a:normAutofit/>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a:t>4</a:t>
            </a:r>
            <a:r>
              <a:rPr lang="en-US" sz="2600" i="1" dirty="0" smtClean="0"/>
              <a:t>) </a:t>
            </a:r>
            <a:r>
              <a:rPr lang="en-US" sz="2800" i="1" dirty="0"/>
              <a:t>God demonstrates his righteousness</a:t>
            </a:r>
            <a:endParaRPr lang="en-US" sz="2600" i="1" dirty="0"/>
          </a:p>
          <a:p>
            <a:pPr lvl="2"/>
            <a:r>
              <a:rPr lang="en-US" sz="2400" dirty="0"/>
              <a:t>B</a:t>
            </a:r>
            <a:r>
              <a:rPr lang="en-US" sz="2400" dirty="0" smtClean="0"/>
              <a:t>. </a:t>
            </a:r>
            <a:r>
              <a:rPr lang="en-US" sz="2400" u="sng" dirty="0" smtClean="0"/>
              <a:t>Righteousness received only by faith</a:t>
            </a:r>
            <a:r>
              <a:rPr lang="en-US" sz="2400" dirty="0" smtClean="0"/>
              <a:t>: ch.10</a:t>
            </a:r>
          </a:p>
          <a:p>
            <a:pPr lvl="3"/>
            <a:r>
              <a:rPr lang="en-US" sz="2200" dirty="0" smtClean="0"/>
              <a:t>10: </a:t>
            </a:r>
            <a:r>
              <a:rPr lang="en-US" sz="2400" b="1" baseline="30000" dirty="0">
                <a:solidFill>
                  <a:srgbClr val="0000FF"/>
                </a:solidFill>
              </a:rPr>
              <a:t>8 </a:t>
            </a:r>
            <a:r>
              <a:rPr lang="en-US" sz="2400" dirty="0">
                <a:solidFill>
                  <a:srgbClr val="0000FF"/>
                </a:solidFill>
              </a:rPr>
              <a:t>But what does it say? “The word is near you, in your mouth and in your heart</a:t>
            </a:r>
            <a:r>
              <a:rPr lang="en-US" sz="2400" dirty="0" smtClean="0">
                <a:solidFill>
                  <a:srgbClr val="0000FF"/>
                </a:solidFill>
              </a:rPr>
              <a:t>”</a:t>
            </a:r>
            <a:r>
              <a:rPr lang="en-US" sz="2400" b="1" dirty="0" smtClean="0">
                <a:solidFill>
                  <a:srgbClr val="0000FF"/>
                </a:solidFill>
              </a:rPr>
              <a:t>*</a:t>
            </a:r>
            <a:r>
              <a:rPr lang="en-US" sz="2400" dirty="0" smtClean="0">
                <a:solidFill>
                  <a:srgbClr val="0000FF"/>
                </a:solidFill>
              </a:rPr>
              <a:t> </a:t>
            </a:r>
            <a:r>
              <a:rPr lang="en-US" sz="2400" dirty="0">
                <a:solidFill>
                  <a:srgbClr val="0000FF"/>
                </a:solidFill>
              </a:rPr>
              <a:t>(that is, the word of faith that we proclaim); </a:t>
            </a:r>
            <a:r>
              <a:rPr lang="en-US" sz="2400" b="1" baseline="30000" dirty="0">
                <a:solidFill>
                  <a:srgbClr val="0000FF"/>
                </a:solidFill>
              </a:rPr>
              <a:t>9 </a:t>
            </a:r>
            <a:r>
              <a:rPr lang="en-US" sz="2400" dirty="0">
                <a:solidFill>
                  <a:srgbClr val="0000FF"/>
                </a:solidFill>
              </a:rPr>
              <a:t>because, if you confess with your </a:t>
            </a:r>
            <a:r>
              <a:rPr lang="en-US" sz="2400" b="1" dirty="0">
                <a:solidFill>
                  <a:srgbClr val="0000FF"/>
                </a:solidFill>
              </a:rPr>
              <a:t>mouth</a:t>
            </a:r>
            <a:r>
              <a:rPr lang="en-US" sz="2400" dirty="0">
                <a:solidFill>
                  <a:srgbClr val="0000FF"/>
                </a:solidFill>
              </a:rPr>
              <a:t> that Jesus is Lord and believe in your </a:t>
            </a:r>
            <a:r>
              <a:rPr lang="en-US" sz="2400" b="1" dirty="0">
                <a:solidFill>
                  <a:srgbClr val="0000FF"/>
                </a:solidFill>
              </a:rPr>
              <a:t>heart</a:t>
            </a:r>
            <a:r>
              <a:rPr lang="en-US" sz="2400" dirty="0">
                <a:solidFill>
                  <a:srgbClr val="0000FF"/>
                </a:solidFill>
              </a:rPr>
              <a:t> that God raised him from the dead, you will be saved. </a:t>
            </a:r>
            <a:r>
              <a:rPr lang="en-US" sz="2400" b="1" baseline="30000" dirty="0">
                <a:solidFill>
                  <a:srgbClr val="0000FF"/>
                </a:solidFill>
              </a:rPr>
              <a:t>10 </a:t>
            </a:r>
            <a:r>
              <a:rPr lang="en-US" sz="2400" dirty="0">
                <a:solidFill>
                  <a:srgbClr val="0000FF"/>
                </a:solidFill>
              </a:rPr>
              <a:t>For with the </a:t>
            </a:r>
            <a:r>
              <a:rPr lang="en-US" sz="2400" b="1" dirty="0">
                <a:solidFill>
                  <a:srgbClr val="0000FF"/>
                </a:solidFill>
              </a:rPr>
              <a:t>heart</a:t>
            </a:r>
            <a:r>
              <a:rPr lang="en-US" sz="2400" dirty="0">
                <a:solidFill>
                  <a:srgbClr val="0000FF"/>
                </a:solidFill>
              </a:rPr>
              <a:t> one believes and is </a:t>
            </a:r>
            <a:r>
              <a:rPr lang="en-US" sz="2400" u="sng" dirty="0" smtClean="0">
                <a:solidFill>
                  <a:srgbClr val="0000FF"/>
                </a:solidFill>
              </a:rPr>
              <a:t>justified</a:t>
            </a:r>
            <a:r>
              <a:rPr lang="en-US" sz="2400" dirty="0" smtClean="0">
                <a:solidFill>
                  <a:srgbClr val="0000FF"/>
                </a:solidFill>
              </a:rPr>
              <a:t>, </a:t>
            </a:r>
            <a:r>
              <a:rPr lang="en-US" sz="2400" dirty="0">
                <a:solidFill>
                  <a:srgbClr val="0000FF"/>
                </a:solidFill>
              </a:rPr>
              <a:t>and with the </a:t>
            </a:r>
            <a:r>
              <a:rPr lang="en-US" sz="2400" b="1" dirty="0">
                <a:solidFill>
                  <a:srgbClr val="0000FF"/>
                </a:solidFill>
              </a:rPr>
              <a:t>mouth </a:t>
            </a:r>
            <a:r>
              <a:rPr lang="en-US" sz="2400" dirty="0">
                <a:solidFill>
                  <a:srgbClr val="0000FF"/>
                </a:solidFill>
              </a:rPr>
              <a:t>one confesses and is saved. </a:t>
            </a:r>
            <a:endParaRPr lang="en-US" sz="2400" dirty="0" smtClean="0">
              <a:solidFill>
                <a:srgbClr val="0000FF"/>
              </a:solidFill>
            </a:endParaRPr>
          </a:p>
          <a:p>
            <a:pPr lvl="4"/>
            <a:r>
              <a:rPr lang="en-US" sz="2400" dirty="0" smtClean="0">
                <a:solidFill>
                  <a:srgbClr val="0000FF"/>
                </a:solidFill>
              </a:rPr>
              <a:t>*</a:t>
            </a:r>
            <a:r>
              <a:rPr lang="en-US" sz="2400" dirty="0" smtClean="0"/>
              <a:t>Duet. 30:11-15</a:t>
            </a:r>
          </a:p>
          <a:p>
            <a:pPr lvl="3"/>
            <a:endParaRPr lang="en-US" sz="2400" dirty="0" smtClean="0"/>
          </a:p>
        </p:txBody>
      </p:sp>
    </p:spTree>
    <p:extLst>
      <p:ext uri="{BB962C8B-B14F-4D97-AF65-F5344CB8AC3E}">
        <p14:creationId xmlns:p14="http://schemas.microsoft.com/office/powerpoint/2010/main" val="408677821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255253"/>
          </a:xfrm>
        </p:spPr>
        <p:txBody>
          <a:bodyPr>
            <a:normAutofit/>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a:t>4</a:t>
            </a:r>
            <a:r>
              <a:rPr lang="en-US" sz="2600" i="1" dirty="0" smtClean="0"/>
              <a:t>) </a:t>
            </a:r>
            <a:r>
              <a:rPr lang="en-US" sz="2800" i="1" dirty="0"/>
              <a:t>God demonstrates his righteousness</a:t>
            </a:r>
            <a:endParaRPr lang="en-US" sz="2600" i="1" dirty="0"/>
          </a:p>
          <a:p>
            <a:pPr lvl="2"/>
            <a:r>
              <a:rPr lang="en-US" sz="2400" dirty="0" smtClean="0"/>
              <a:t>C. </a:t>
            </a:r>
            <a:r>
              <a:rPr lang="en-US" sz="2400" u="sng" dirty="0" smtClean="0"/>
              <a:t>God’s </a:t>
            </a:r>
            <a:r>
              <a:rPr lang="en-US" sz="2400" u="sng" dirty="0"/>
              <a:t>r</a:t>
            </a:r>
            <a:r>
              <a:rPr lang="en-US" sz="2400" u="sng" dirty="0" smtClean="0"/>
              <a:t>ighteousness to all</a:t>
            </a:r>
            <a:r>
              <a:rPr lang="en-US" sz="2400" dirty="0" smtClean="0"/>
              <a:t>: ch.11</a:t>
            </a:r>
          </a:p>
          <a:p>
            <a:pPr lvl="3"/>
            <a:r>
              <a:rPr lang="en-US" sz="2200" dirty="0" smtClean="0"/>
              <a:t>11: </a:t>
            </a:r>
            <a:r>
              <a:rPr lang="en-US" sz="2400" dirty="0">
                <a:solidFill>
                  <a:srgbClr val="0000FF"/>
                </a:solidFill>
              </a:rPr>
              <a:t>I ask, then, has God rejected his people? By no means! For I myself am an Israelite, a descendant of </a:t>
            </a:r>
            <a:r>
              <a:rPr lang="en-US" sz="2400" dirty="0" smtClean="0">
                <a:solidFill>
                  <a:srgbClr val="0000FF"/>
                </a:solidFill>
              </a:rPr>
              <a:t>Abraham,</a:t>
            </a:r>
            <a:r>
              <a:rPr lang="en-US" sz="2400" baseline="30000" dirty="0">
                <a:solidFill>
                  <a:srgbClr val="0000FF"/>
                </a:solidFill>
              </a:rPr>
              <a:t> </a:t>
            </a:r>
            <a:r>
              <a:rPr lang="en-US" sz="2400" dirty="0" smtClean="0">
                <a:solidFill>
                  <a:srgbClr val="0000FF"/>
                </a:solidFill>
              </a:rPr>
              <a:t>a </a:t>
            </a:r>
            <a:r>
              <a:rPr lang="en-US" sz="2400" dirty="0">
                <a:solidFill>
                  <a:srgbClr val="0000FF"/>
                </a:solidFill>
              </a:rPr>
              <a:t>member of the tribe of Benjamin. </a:t>
            </a:r>
            <a:r>
              <a:rPr lang="en-US" sz="2400" b="1" baseline="30000" dirty="0">
                <a:solidFill>
                  <a:srgbClr val="0000FF"/>
                </a:solidFill>
              </a:rPr>
              <a:t>2 </a:t>
            </a:r>
            <a:r>
              <a:rPr lang="en-US" sz="2400" dirty="0">
                <a:solidFill>
                  <a:srgbClr val="0000FF"/>
                </a:solidFill>
              </a:rPr>
              <a:t>God has not rejected his people whom he </a:t>
            </a:r>
            <a:r>
              <a:rPr lang="en-US" sz="2400" u="sng" dirty="0" smtClean="0">
                <a:solidFill>
                  <a:srgbClr val="0000FF"/>
                </a:solidFill>
              </a:rPr>
              <a:t>foreknew</a:t>
            </a:r>
            <a:r>
              <a:rPr lang="en-US" sz="2400" dirty="0" smtClean="0">
                <a:solidFill>
                  <a:srgbClr val="0000FF"/>
                </a:solidFill>
              </a:rPr>
              <a:t>…</a:t>
            </a:r>
            <a:r>
              <a:rPr lang="en-US" sz="2400" b="1" baseline="30000" dirty="0">
                <a:solidFill>
                  <a:srgbClr val="0000FF"/>
                </a:solidFill>
              </a:rPr>
              <a:t>5 </a:t>
            </a:r>
            <a:r>
              <a:rPr lang="en-US" sz="2400" dirty="0">
                <a:solidFill>
                  <a:srgbClr val="0000FF"/>
                </a:solidFill>
              </a:rPr>
              <a:t>So too at the present time there is a remnant, </a:t>
            </a:r>
            <a:r>
              <a:rPr lang="en-US" sz="2400" b="1" dirty="0">
                <a:solidFill>
                  <a:srgbClr val="0000FF"/>
                </a:solidFill>
              </a:rPr>
              <a:t>chosen by grace</a:t>
            </a:r>
            <a:r>
              <a:rPr lang="en-US" sz="2400" dirty="0">
                <a:solidFill>
                  <a:srgbClr val="0000FF"/>
                </a:solidFill>
              </a:rPr>
              <a:t>. </a:t>
            </a:r>
            <a:endParaRPr lang="en-US" sz="2400" dirty="0" smtClean="0">
              <a:solidFill>
                <a:srgbClr val="0000FF"/>
              </a:solidFill>
            </a:endParaRPr>
          </a:p>
          <a:p>
            <a:pPr lvl="3"/>
            <a:r>
              <a:rPr lang="en-US" sz="2400" dirty="0" smtClean="0"/>
              <a:t>Eph. 2:</a:t>
            </a:r>
            <a:r>
              <a:rPr lang="en-US" sz="2400" b="1" baseline="30000" dirty="0">
                <a:solidFill>
                  <a:srgbClr val="0000FF"/>
                </a:solidFill>
              </a:rPr>
              <a:t>8 </a:t>
            </a:r>
            <a:r>
              <a:rPr lang="en-US" sz="2400" dirty="0">
                <a:solidFill>
                  <a:srgbClr val="0000FF"/>
                </a:solidFill>
              </a:rPr>
              <a:t>For by grace you have been saved through faith. And this is not your own doing; it is the gift of God, </a:t>
            </a:r>
            <a:r>
              <a:rPr lang="en-US" sz="2400" b="1" baseline="30000" dirty="0">
                <a:solidFill>
                  <a:srgbClr val="0000FF"/>
                </a:solidFill>
              </a:rPr>
              <a:t>9 </a:t>
            </a:r>
            <a:r>
              <a:rPr lang="en-US" sz="2400" dirty="0">
                <a:solidFill>
                  <a:srgbClr val="0000FF"/>
                </a:solidFill>
              </a:rPr>
              <a:t>not a result of works, so that no one may boast</a:t>
            </a:r>
            <a:r>
              <a:rPr lang="en-US" sz="2400" dirty="0"/>
              <a:t>.</a:t>
            </a:r>
            <a:endParaRPr lang="en-US" sz="2400" dirty="0" smtClean="0">
              <a:solidFill>
                <a:srgbClr val="0000FF"/>
              </a:solidFill>
            </a:endParaRPr>
          </a:p>
        </p:txBody>
      </p:sp>
    </p:spTree>
    <p:extLst>
      <p:ext uri="{BB962C8B-B14F-4D97-AF65-F5344CB8AC3E}">
        <p14:creationId xmlns:p14="http://schemas.microsoft.com/office/powerpoint/2010/main" val="1714734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40492" y="1438624"/>
            <a:ext cx="10016551" cy="5419376"/>
          </a:xfrm>
        </p:spPr>
        <p:txBody>
          <a:bodyPr>
            <a:normAutofit/>
          </a:bodyPr>
          <a:lstStyle/>
          <a:p>
            <a:r>
              <a:rPr lang="en-US" sz="2800" u="sng" dirty="0"/>
              <a:t>Sections of Romans Ch. 1-11</a:t>
            </a:r>
            <a:r>
              <a:rPr lang="en-US" sz="2800" dirty="0"/>
              <a:t>: Section </a:t>
            </a:r>
            <a:r>
              <a:rPr lang="en-US" sz="2800" dirty="0" smtClean="0"/>
              <a:t>4: ch.9-11 </a:t>
            </a:r>
            <a:endParaRPr lang="en-US" sz="2800" dirty="0"/>
          </a:p>
          <a:p>
            <a:pPr lvl="1"/>
            <a:r>
              <a:rPr lang="en-US" sz="2400" i="1" dirty="0" smtClean="0"/>
              <a:t>Okay – Predestination is Biblical but what is the proper interpretation?</a:t>
            </a:r>
          </a:p>
          <a:p>
            <a:pPr lvl="1"/>
            <a:r>
              <a:rPr lang="en-US" sz="2400" i="1" dirty="0" smtClean="0"/>
              <a:t>Prescient or </a:t>
            </a:r>
            <a:r>
              <a:rPr lang="en-US" sz="2600" i="1" dirty="0" smtClean="0"/>
              <a:t>Reformed</a:t>
            </a:r>
            <a:r>
              <a:rPr lang="en-US" sz="2400" dirty="0" smtClean="0"/>
              <a:t>?</a:t>
            </a:r>
          </a:p>
          <a:p>
            <a:pPr lvl="2"/>
            <a:r>
              <a:rPr lang="en-US" sz="2600" dirty="0" smtClean="0"/>
              <a:t>Let’s ask Jesus</a:t>
            </a:r>
          </a:p>
          <a:p>
            <a:pPr lvl="3"/>
            <a:r>
              <a:rPr lang="en-US" sz="2400" dirty="0" smtClean="0"/>
              <a:t>John 5:25</a:t>
            </a:r>
          </a:p>
          <a:p>
            <a:pPr lvl="4"/>
            <a:r>
              <a:rPr lang="en-US" sz="2400" dirty="0" smtClean="0"/>
              <a:t> Romans 3:11-18</a:t>
            </a:r>
          </a:p>
          <a:p>
            <a:pPr lvl="5"/>
            <a:r>
              <a:rPr lang="en-US" sz="2400" dirty="0" err="1" smtClean="0"/>
              <a:t>Pss</a:t>
            </a:r>
            <a:r>
              <a:rPr lang="en-US" sz="2400" dirty="0" smtClean="0"/>
              <a:t>: 14:1-3; 5:9, 10: 7, 36:1, 140:3; Prov. 1:16’ Is 59:7,8</a:t>
            </a:r>
          </a:p>
          <a:p>
            <a:pPr lvl="3"/>
            <a:r>
              <a:rPr lang="en-US" sz="2400" dirty="0" smtClean="0"/>
              <a:t>John 3:1-15 (</a:t>
            </a:r>
            <a:r>
              <a:rPr lang="en-US" sz="2400" b="1" dirty="0" smtClean="0"/>
              <a:t>5-8</a:t>
            </a:r>
            <a:r>
              <a:rPr lang="en-US" sz="2400" dirty="0" smtClean="0"/>
              <a:t>)</a:t>
            </a:r>
          </a:p>
          <a:p>
            <a:pPr lvl="3"/>
            <a:r>
              <a:rPr lang="en-US" sz="2400" dirty="0" smtClean="0"/>
              <a:t>John 10:1-6</a:t>
            </a:r>
          </a:p>
        </p:txBody>
      </p:sp>
      <p:sp>
        <p:nvSpPr>
          <p:cNvPr id="4" name="TextBox 3"/>
          <p:cNvSpPr txBox="1"/>
          <p:nvPr/>
        </p:nvSpPr>
        <p:spPr>
          <a:xfrm>
            <a:off x="7385538" y="162445"/>
            <a:ext cx="4501662" cy="923330"/>
          </a:xfrm>
          <a:prstGeom prst="rect">
            <a:avLst/>
          </a:prstGeom>
          <a:noFill/>
        </p:spPr>
        <p:txBody>
          <a:bodyPr wrap="square" rtlCol="0">
            <a:spAutoFit/>
          </a:bodyPr>
          <a:lstStyle/>
          <a:p>
            <a:r>
              <a:rPr lang="en-US" dirty="0" smtClean="0">
                <a:solidFill>
                  <a:schemeClr val="tx1">
                    <a:lumMod val="75000"/>
                    <a:lumOff val="25000"/>
                  </a:schemeClr>
                </a:solidFill>
              </a:rPr>
              <a:t>Remember when I put text boxes around the words “adoption,” “sons,” “heirs”</a:t>
            </a:r>
            <a:endParaRPr lang="en-US" dirty="0">
              <a:solidFill>
                <a:schemeClr val="tx1">
                  <a:lumMod val="75000"/>
                  <a:lumOff val="25000"/>
                </a:schemeClr>
              </a:solidFill>
            </a:endParaRPr>
          </a:p>
        </p:txBody>
      </p:sp>
    </p:spTree>
    <p:extLst>
      <p:ext uri="{BB962C8B-B14F-4D97-AF65-F5344CB8AC3E}">
        <p14:creationId xmlns:p14="http://schemas.microsoft.com/office/powerpoint/2010/main" val="3460842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a:t>
            </a:r>
          </a:p>
        </p:txBody>
      </p:sp>
      <p:sp>
        <p:nvSpPr>
          <p:cNvPr id="3" name="Content Placeholder 2"/>
          <p:cNvSpPr>
            <a:spLocks noGrp="1"/>
          </p:cNvSpPr>
          <p:nvPr>
            <p:ph idx="1"/>
          </p:nvPr>
        </p:nvSpPr>
        <p:spPr>
          <a:xfrm>
            <a:off x="2087216" y="1602747"/>
            <a:ext cx="10016551" cy="5135983"/>
          </a:xfrm>
        </p:spPr>
        <p:txBody>
          <a:bodyPr>
            <a:normAutofit/>
          </a:bodyPr>
          <a:lstStyle/>
          <a:p>
            <a:r>
              <a:rPr lang="en-US" sz="2800" u="sng" dirty="0"/>
              <a:t>Sections of Romans Ch. 1-11</a:t>
            </a:r>
            <a:r>
              <a:rPr lang="en-US" sz="2800" dirty="0"/>
              <a:t>: Section </a:t>
            </a:r>
            <a:r>
              <a:rPr lang="en-US" sz="2800" dirty="0" smtClean="0"/>
              <a:t>4: ch.9-11 </a:t>
            </a:r>
            <a:endParaRPr lang="en-US" sz="2800" dirty="0"/>
          </a:p>
          <a:p>
            <a:pPr lvl="1"/>
            <a:r>
              <a:rPr lang="en-US" sz="2600" i="1" dirty="0" smtClean="0"/>
              <a:t>I’m still confused?</a:t>
            </a:r>
          </a:p>
          <a:p>
            <a:pPr lvl="1"/>
            <a:r>
              <a:rPr lang="en-US" sz="2600" i="1" dirty="0" smtClean="0"/>
              <a:t>Your not ALONE!</a:t>
            </a:r>
            <a:endParaRPr lang="en-US" sz="2200" dirty="0" smtClean="0"/>
          </a:p>
          <a:p>
            <a:pPr lvl="2"/>
            <a:r>
              <a:rPr lang="en-US" sz="2400" dirty="0"/>
              <a:t>Romans 11:33-35: </a:t>
            </a:r>
            <a:r>
              <a:rPr lang="en-US" sz="2400" dirty="0">
                <a:solidFill>
                  <a:srgbClr val="0000FF"/>
                </a:solidFill>
              </a:rPr>
              <a:t>"Oh, the depth of the riches and wisdom and knowledge of God! How unsearchable are his judgements and how inscrutable his ways! "For who has known the mind of the Lord, or who has been his counselor?" </a:t>
            </a:r>
            <a:r>
              <a:rPr lang="en-US" sz="2400" dirty="0"/>
              <a:t>(Isa. 40:13) </a:t>
            </a:r>
            <a:r>
              <a:rPr lang="en-US" sz="2400" dirty="0">
                <a:solidFill>
                  <a:srgbClr val="0000FF"/>
                </a:solidFill>
              </a:rPr>
              <a:t>"Or who has given a gift to him that he might be repaid?"</a:t>
            </a:r>
            <a:r>
              <a:rPr lang="en-US" sz="2400" dirty="0"/>
              <a:t> (Job 35:7, 41:11)."</a:t>
            </a:r>
          </a:p>
          <a:p>
            <a:pPr lvl="3"/>
            <a:endParaRPr lang="en-US" sz="2200" dirty="0" smtClean="0"/>
          </a:p>
        </p:txBody>
      </p:sp>
    </p:spTree>
    <p:extLst>
      <p:ext uri="{BB962C8B-B14F-4D97-AF65-F5344CB8AC3E}">
        <p14:creationId xmlns:p14="http://schemas.microsoft.com/office/powerpoint/2010/main" val="1999796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658815"/>
            <a:ext cx="8915400" cy="5035063"/>
          </a:xfrm>
        </p:spPr>
        <p:txBody>
          <a:bodyPr>
            <a:normAutofit/>
          </a:bodyPr>
          <a:lstStyle/>
          <a:p>
            <a:r>
              <a:rPr lang="en-US" sz="2800" b="1" u="sng" dirty="0" smtClean="0"/>
              <a:t>Historical-Cultural Context</a:t>
            </a:r>
            <a:r>
              <a:rPr lang="en-US" sz="2800" dirty="0" smtClean="0"/>
              <a:t>:</a:t>
            </a:r>
          </a:p>
          <a:p>
            <a:pPr lvl="1"/>
            <a:r>
              <a:rPr lang="en-US" sz="2400" dirty="0" smtClean="0"/>
              <a:t>Start with the writer</a:t>
            </a:r>
          </a:p>
          <a:p>
            <a:pPr lvl="2"/>
            <a:r>
              <a:rPr lang="en-US" sz="2200" dirty="0" smtClean="0"/>
              <a:t>1) what is the writer’s background; 2) where do they come from; 3) when do they write; 4) 4hat kind of ministry do they have; 5) what is their relationship with the audience; 6) why are they writing what they are writing; and 7) how was their relationship with God?</a:t>
            </a:r>
          </a:p>
          <a:p>
            <a:pPr lvl="1"/>
            <a:r>
              <a:rPr lang="en-US" sz="2400" dirty="0" smtClean="0"/>
              <a:t>Be mindful of the audience</a:t>
            </a:r>
          </a:p>
          <a:p>
            <a:pPr lvl="2"/>
            <a:r>
              <a:rPr lang="en-US" sz="2200" dirty="0" smtClean="0"/>
              <a:t>This can be a bit more challenging but one good first step is become a historical geographer.</a:t>
            </a:r>
          </a:p>
          <a:p>
            <a:pPr lvl="3"/>
            <a:r>
              <a:rPr lang="en-US" sz="2200" dirty="0" smtClean="0"/>
              <a:t>Location: political, economic, social (customs), and religious environment the audience is in</a:t>
            </a:r>
          </a:p>
        </p:txBody>
      </p:sp>
    </p:spTree>
    <p:extLst>
      <p:ext uri="{BB962C8B-B14F-4D97-AF65-F5344CB8AC3E}">
        <p14:creationId xmlns:p14="http://schemas.microsoft.com/office/powerpoint/2010/main" val="19819215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592925" y="1658815"/>
            <a:ext cx="8915400" cy="5035063"/>
          </a:xfrm>
        </p:spPr>
        <p:txBody>
          <a:bodyPr>
            <a:normAutofit/>
          </a:bodyPr>
          <a:lstStyle/>
          <a:p>
            <a:r>
              <a:rPr lang="en-US" sz="2800" b="1" u="sng" dirty="0" smtClean="0"/>
              <a:t>Historical-Cultural Context</a:t>
            </a:r>
            <a:r>
              <a:rPr lang="en-US" sz="2800" dirty="0" smtClean="0"/>
              <a:t>:</a:t>
            </a:r>
          </a:p>
          <a:p>
            <a:pPr lvl="1"/>
            <a:r>
              <a:rPr lang="en-US" sz="2600" dirty="0" smtClean="0"/>
              <a:t>BE CAREFUL!</a:t>
            </a:r>
          </a:p>
          <a:p>
            <a:pPr lvl="2"/>
            <a:r>
              <a:rPr lang="en-US" sz="2400" dirty="0" smtClean="0"/>
              <a:t>Watch out for inaccuracy – not all resources are created equal so look for reputable publishers</a:t>
            </a:r>
          </a:p>
          <a:p>
            <a:pPr lvl="3"/>
            <a:r>
              <a:rPr lang="en-US" sz="2200" dirty="0">
                <a:hlinkClick r:id="rId2"/>
              </a:rPr>
              <a:t>https://www.ligonier.org</a:t>
            </a:r>
            <a:r>
              <a:rPr lang="en-US" sz="2200" dirty="0" smtClean="0">
                <a:hlinkClick r:id="rId2"/>
              </a:rPr>
              <a:t>/</a:t>
            </a:r>
            <a:r>
              <a:rPr lang="en-US" sz="2200" dirty="0" smtClean="0"/>
              <a:t> </a:t>
            </a:r>
          </a:p>
          <a:p>
            <a:pPr lvl="2"/>
            <a:r>
              <a:rPr lang="en-US" sz="2400" dirty="0" smtClean="0"/>
              <a:t>History is created by “man,” “man” is sinful, so do not elevate background information above the Bible itself.</a:t>
            </a:r>
          </a:p>
          <a:p>
            <a:pPr lvl="2"/>
            <a:r>
              <a:rPr lang="en-US" sz="2400" dirty="0" smtClean="0"/>
              <a:t>Watch out for distractions or simply letting the study of history be the end goal.  </a:t>
            </a:r>
          </a:p>
          <a:p>
            <a:pPr lvl="3"/>
            <a:r>
              <a:rPr lang="en-US" sz="2200" dirty="0" smtClean="0"/>
              <a:t>Pray that additional studies enrich your Bible study  </a:t>
            </a:r>
          </a:p>
        </p:txBody>
      </p:sp>
    </p:spTree>
    <p:extLst>
      <p:ext uri="{BB962C8B-B14F-4D97-AF65-F5344CB8AC3E}">
        <p14:creationId xmlns:p14="http://schemas.microsoft.com/office/powerpoint/2010/main" val="333183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243644" y="1798675"/>
            <a:ext cx="9824309" cy="4802493"/>
          </a:xfrm>
        </p:spPr>
        <p:txBody>
          <a:bodyPr>
            <a:normAutofit lnSpcReduction="10000"/>
          </a:bodyPr>
          <a:lstStyle/>
          <a:p>
            <a:r>
              <a:rPr lang="en-US" sz="2800" u="sng" dirty="0" smtClean="0"/>
              <a:t>Literary Context</a:t>
            </a:r>
            <a:r>
              <a:rPr lang="en-US" sz="2800" dirty="0" smtClean="0"/>
              <a:t>: Surrounding context</a:t>
            </a:r>
          </a:p>
          <a:p>
            <a:pPr lvl="1"/>
            <a:r>
              <a:rPr lang="en-US" sz="2600" dirty="0" smtClean="0"/>
              <a:t>1) </a:t>
            </a:r>
            <a:r>
              <a:rPr lang="en-US" sz="2600" b="1" u="sng" dirty="0" smtClean="0"/>
              <a:t>Immediate Context</a:t>
            </a:r>
          </a:p>
          <a:p>
            <a:pPr lvl="2"/>
            <a:r>
              <a:rPr lang="en-US" sz="2400" dirty="0" smtClean="0"/>
              <a:t>The closer the relationship – the greater the influence is.</a:t>
            </a:r>
          </a:p>
          <a:p>
            <a:pPr lvl="3"/>
            <a:r>
              <a:rPr lang="en-US" sz="2200" dirty="0" smtClean="0"/>
              <a:t>Chapters and Verses are not part of the original document – </a:t>
            </a:r>
            <a:r>
              <a:rPr lang="en-US" sz="2200" u="sng" dirty="0" smtClean="0"/>
              <a:t>they are helpful</a:t>
            </a:r>
            <a:r>
              <a:rPr lang="en-US" sz="2200" dirty="0" smtClean="0"/>
              <a:t> - but don’t elevate them to heights not intended by the author</a:t>
            </a:r>
          </a:p>
          <a:p>
            <a:pPr lvl="1"/>
            <a:r>
              <a:rPr lang="en-US" sz="2600" dirty="0" smtClean="0"/>
              <a:t>2) </a:t>
            </a:r>
            <a:r>
              <a:rPr lang="en-US" sz="2600" b="1" u="sng" dirty="0" smtClean="0"/>
              <a:t>Greater Literary Context</a:t>
            </a:r>
          </a:p>
          <a:p>
            <a:pPr lvl="2"/>
            <a:r>
              <a:rPr lang="en-US" sz="2400" dirty="0" smtClean="0">
                <a:solidFill>
                  <a:srgbClr val="7030A0"/>
                </a:solidFill>
              </a:rPr>
              <a:t>a)</a:t>
            </a:r>
            <a:r>
              <a:rPr lang="en-US" sz="2400" dirty="0" smtClean="0"/>
              <a:t> What is the Unit’s role, function, and/or purpose in the book? </a:t>
            </a:r>
          </a:p>
          <a:p>
            <a:pPr lvl="2"/>
            <a:r>
              <a:rPr lang="en-US" sz="2400" dirty="0" smtClean="0">
                <a:solidFill>
                  <a:srgbClr val="7030A0"/>
                </a:solidFill>
              </a:rPr>
              <a:t>b)</a:t>
            </a:r>
            <a:r>
              <a:rPr lang="en-US" sz="2400" dirty="0" smtClean="0"/>
              <a:t>Why did the author include this section as an important part of the whole? </a:t>
            </a:r>
          </a:p>
          <a:p>
            <a:pPr marL="457200" lvl="1" indent="0">
              <a:buNone/>
            </a:pPr>
            <a:endParaRPr lang="en-US" sz="2400" dirty="0" smtClean="0"/>
          </a:p>
        </p:txBody>
      </p:sp>
    </p:spTree>
    <p:extLst>
      <p:ext uri="{BB962C8B-B14F-4D97-AF65-F5344CB8AC3E}">
        <p14:creationId xmlns:p14="http://schemas.microsoft.com/office/powerpoint/2010/main" val="27840495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Context</a:t>
            </a:r>
            <a:endParaRPr lang="en-US" dirty="0"/>
          </a:p>
        </p:txBody>
      </p:sp>
      <p:sp>
        <p:nvSpPr>
          <p:cNvPr id="3" name="Content Placeholder 2"/>
          <p:cNvSpPr>
            <a:spLocks noGrp="1"/>
          </p:cNvSpPr>
          <p:nvPr>
            <p:ph idx="1"/>
          </p:nvPr>
        </p:nvSpPr>
        <p:spPr>
          <a:xfrm>
            <a:off x="2222379" y="1617921"/>
            <a:ext cx="9824309" cy="4942367"/>
          </a:xfrm>
        </p:spPr>
        <p:txBody>
          <a:bodyPr>
            <a:normAutofit lnSpcReduction="10000"/>
          </a:bodyPr>
          <a:lstStyle/>
          <a:p>
            <a:r>
              <a:rPr lang="en-US" sz="2800" u="sng" dirty="0" smtClean="0"/>
              <a:t>Literary Context</a:t>
            </a:r>
            <a:r>
              <a:rPr lang="en-US" sz="2800" dirty="0" smtClean="0"/>
              <a:t>: Surrounding context</a:t>
            </a:r>
          </a:p>
          <a:p>
            <a:pPr lvl="1"/>
            <a:r>
              <a:rPr lang="en-US" sz="2600" dirty="0"/>
              <a:t>2</a:t>
            </a:r>
            <a:r>
              <a:rPr lang="en-US" sz="2600" dirty="0" smtClean="0"/>
              <a:t>) </a:t>
            </a:r>
            <a:r>
              <a:rPr lang="en-US" sz="2600" b="1" u="sng" dirty="0"/>
              <a:t>Greater Literary Context</a:t>
            </a:r>
            <a:endParaRPr lang="en-US" sz="2600" dirty="0" smtClean="0"/>
          </a:p>
          <a:p>
            <a:pPr lvl="2"/>
            <a:r>
              <a:rPr lang="en-US" sz="2400" u="sng" dirty="0" smtClean="0"/>
              <a:t>Identify Sections</a:t>
            </a:r>
          </a:p>
          <a:p>
            <a:pPr lvl="2"/>
            <a:r>
              <a:rPr lang="en-US" sz="2400" dirty="0" smtClean="0">
                <a:solidFill>
                  <a:srgbClr val="7030A0"/>
                </a:solidFill>
              </a:rPr>
              <a:t>a)</a:t>
            </a:r>
            <a:r>
              <a:rPr lang="en-US" sz="2400" dirty="0" smtClean="0"/>
              <a:t> Look at how the book is divided into paragraphs.</a:t>
            </a:r>
          </a:p>
          <a:p>
            <a:pPr lvl="3"/>
            <a:r>
              <a:rPr lang="en-US" sz="2200" dirty="0" smtClean="0"/>
              <a:t>Compare translations and/or section (if your bible has them)</a:t>
            </a:r>
          </a:p>
          <a:p>
            <a:pPr lvl="3"/>
            <a:r>
              <a:rPr lang="en-US" sz="2200" dirty="0" smtClean="0"/>
              <a:t>Try to identify your own section: </a:t>
            </a:r>
            <a:r>
              <a:rPr lang="en-US" sz="2200" b="1" dirty="0" smtClean="0">
                <a:solidFill>
                  <a:srgbClr val="7030A0"/>
                </a:solidFill>
              </a:rPr>
              <a:t>1) Conjunctions</a:t>
            </a:r>
            <a:r>
              <a:rPr lang="en-US" sz="2200" dirty="0" smtClean="0"/>
              <a:t> (therefore, then, but); </a:t>
            </a:r>
            <a:r>
              <a:rPr lang="en-US" sz="2200" b="1" dirty="0" smtClean="0">
                <a:solidFill>
                  <a:srgbClr val="7030A0"/>
                </a:solidFill>
              </a:rPr>
              <a:t>2) Changes in style </a:t>
            </a:r>
            <a:r>
              <a:rPr lang="en-US" sz="2200" dirty="0" smtClean="0"/>
              <a:t>(greetings, prayers, sermons); 3) </a:t>
            </a:r>
            <a:r>
              <a:rPr lang="en-US" sz="2200" b="1" dirty="0" smtClean="0">
                <a:solidFill>
                  <a:srgbClr val="7030A0"/>
                </a:solidFill>
              </a:rPr>
              <a:t>Changes in topic</a:t>
            </a:r>
            <a:r>
              <a:rPr lang="en-US" sz="2200" dirty="0" smtClean="0"/>
              <a:t> (theory vs. application)</a:t>
            </a:r>
          </a:p>
          <a:p>
            <a:pPr lvl="2"/>
            <a:r>
              <a:rPr lang="en-US" sz="2400" dirty="0">
                <a:solidFill>
                  <a:srgbClr val="7030A0"/>
                </a:solidFill>
              </a:rPr>
              <a:t>b</a:t>
            </a:r>
            <a:r>
              <a:rPr lang="en-US" sz="2400" dirty="0" smtClean="0">
                <a:solidFill>
                  <a:srgbClr val="7030A0"/>
                </a:solidFill>
              </a:rPr>
              <a:t>) </a:t>
            </a:r>
            <a:r>
              <a:rPr lang="en-US" sz="2400" dirty="0" smtClean="0"/>
              <a:t>Summarize the main idea of each section</a:t>
            </a:r>
          </a:p>
          <a:p>
            <a:pPr lvl="2"/>
            <a:r>
              <a:rPr lang="en-US" sz="2400" dirty="0">
                <a:solidFill>
                  <a:srgbClr val="7030A0"/>
                </a:solidFill>
              </a:rPr>
              <a:t>c</a:t>
            </a:r>
            <a:r>
              <a:rPr lang="en-US" sz="2400" dirty="0" smtClean="0">
                <a:solidFill>
                  <a:srgbClr val="7030A0"/>
                </a:solidFill>
              </a:rPr>
              <a:t>) </a:t>
            </a:r>
            <a:r>
              <a:rPr lang="en-US" sz="2400" dirty="0" smtClean="0"/>
              <a:t>Explain how your passage of interest relates to surrounding sections</a:t>
            </a:r>
          </a:p>
          <a:p>
            <a:pPr marL="457200" lvl="1" indent="0">
              <a:buNone/>
            </a:pPr>
            <a:endParaRPr lang="en-US" sz="2400" dirty="0" smtClean="0"/>
          </a:p>
        </p:txBody>
      </p:sp>
    </p:spTree>
    <p:extLst>
      <p:ext uri="{BB962C8B-B14F-4D97-AF65-F5344CB8AC3E}">
        <p14:creationId xmlns:p14="http://schemas.microsoft.com/office/powerpoint/2010/main" val="9198673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Pre-Context</a:t>
            </a:r>
            <a:endParaRPr lang="en-US" dirty="0"/>
          </a:p>
        </p:txBody>
      </p:sp>
      <p:sp>
        <p:nvSpPr>
          <p:cNvPr id="3" name="Content Placeholder 2"/>
          <p:cNvSpPr>
            <a:spLocks noGrp="1"/>
          </p:cNvSpPr>
          <p:nvPr>
            <p:ph idx="1"/>
          </p:nvPr>
        </p:nvSpPr>
        <p:spPr>
          <a:xfrm>
            <a:off x="2136613" y="1553308"/>
            <a:ext cx="9824309" cy="4105168"/>
          </a:xfrm>
        </p:spPr>
        <p:txBody>
          <a:bodyPr>
            <a:normAutofit/>
          </a:bodyPr>
          <a:lstStyle/>
          <a:p>
            <a:r>
              <a:rPr lang="en-US" sz="2800" u="sng" dirty="0" smtClean="0"/>
              <a:t>Literary Context</a:t>
            </a:r>
            <a:r>
              <a:rPr lang="en-US" sz="2800" dirty="0" smtClean="0"/>
              <a:t>: Pre-Text</a:t>
            </a:r>
            <a:endParaRPr lang="en-US" sz="2400" dirty="0"/>
          </a:p>
          <a:p>
            <a:pPr lvl="1"/>
            <a:r>
              <a:rPr lang="en-US" sz="2600" dirty="0" smtClean="0"/>
              <a:t>The world from which the reader approaches the text.</a:t>
            </a:r>
          </a:p>
          <a:p>
            <a:pPr lvl="1"/>
            <a:r>
              <a:rPr lang="en-US" sz="2600" dirty="0" smtClean="0"/>
              <a:t>These “pre-text” influences have been formed both consciously and subconsciously by a variety of different sources – Luke 2:1-7</a:t>
            </a:r>
          </a:p>
          <a:p>
            <a:pPr lvl="2"/>
            <a:endParaRPr lang="en-US"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1376" y="3957584"/>
            <a:ext cx="3476433" cy="27811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8430" y="3957584"/>
            <a:ext cx="3630739" cy="27811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99763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Tactics – </a:t>
            </a:r>
            <a:r>
              <a:rPr lang="en-US" dirty="0" smtClean="0"/>
              <a:t>Pre-Context</a:t>
            </a:r>
            <a:endParaRPr lang="en-US" dirty="0"/>
          </a:p>
        </p:txBody>
      </p:sp>
      <p:sp>
        <p:nvSpPr>
          <p:cNvPr id="3" name="Content Placeholder 2"/>
          <p:cNvSpPr>
            <a:spLocks noGrp="1"/>
          </p:cNvSpPr>
          <p:nvPr>
            <p:ph idx="1"/>
          </p:nvPr>
        </p:nvSpPr>
        <p:spPr>
          <a:xfrm>
            <a:off x="2136613" y="1623645"/>
            <a:ext cx="9824309" cy="5117123"/>
          </a:xfrm>
        </p:spPr>
        <p:txBody>
          <a:bodyPr>
            <a:normAutofit lnSpcReduction="10000"/>
          </a:bodyPr>
          <a:lstStyle/>
          <a:p>
            <a:r>
              <a:rPr lang="en-US" sz="2800" u="sng" dirty="0" smtClean="0"/>
              <a:t>Literary Context</a:t>
            </a:r>
            <a:r>
              <a:rPr lang="en-US" sz="2800" dirty="0" smtClean="0"/>
              <a:t>:</a:t>
            </a:r>
            <a:endParaRPr lang="en-US" sz="2400" dirty="0" smtClean="0"/>
          </a:p>
          <a:p>
            <a:pPr lvl="1"/>
            <a:r>
              <a:rPr lang="en-US" sz="2600" dirty="0" smtClean="0"/>
              <a:t>1) Preunderstanding</a:t>
            </a:r>
          </a:p>
          <a:p>
            <a:pPr lvl="2"/>
            <a:r>
              <a:rPr lang="en-US" sz="2400" dirty="0" smtClean="0"/>
              <a:t>Specific experiences and previous encounters with the text that lead us to assume we already understand it.</a:t>
            </a:r>
          </a:p>
          <a:p>
            <a:pPr lvl="3"/>
            <a:r>
              <a:rPr lang="en-US" sz="2200" dirty="0" smtClean="0"/>
              <a:t>Causes us to approach the text with “pride”</a:t>
            </a:r>
          </a:p>
          <a:p>
            <a:pPr lvl="4"/>
            <a:r>
              <a:rPr lang="en-US" sz="2200" b="1" i="1" dirty="0" smtClean="0"/>
              <a:t>Pride does not listen. It knows</a:t>
            </a:r>
            <a:r>
              <a:rPr lang="en-US" sz="2200" i="1" dirty="0" smtClean="0"/>
              <a:t>. </a:t>
            </a:r>
            <a:r>
              <a:rPr lang="en-US" sz="2200" dirty="0" smtClean="0"/>
              <a:t>– Kevin </a:t>
            </a:r>
            <a:r>
              <a:rPr lang="en-US" sz="2200" dirty="0" err="1" smtClean="0"/>
              <a:t>Vanhoozer</a:t>
            </a:r>
            <a:r>
              <a:rPr lang="en-US" sz="2200" dirty="0" smtClean="0"/>
              <a:t> </a:t>
            </a:r>
          </a:p>
          <a:p>
            <a:pPr lvl="1"/>
            <a:r>
              <a:rPr lang="en-US" sz="2600" dirty="0" smtClean="0"/>
              <a:t>2) </a:t>
            </a:r>
            <a:r>
              <a:rPr lang="en-US" sz="2600" dirty="0"/>
              <a:t>World View – Cultural background</a:t>
            </a:r>
          </a:p>
          <a:p>
            <a:pPr lvl="2"/>
            <a:r>
              <a:rPr lang="en-US" sz="2400" b="1" u="sng" dirty="0"/>
              <a:t>Interpretational Reflex </a:t>
            </a:r>
            <a:r>
              <a:rPr lang="en-US" sz="2400" dirty="0"/>
              <a:t>– automatic transportation of the biblical text into our cultural context</a:t>
            </a:r>
          </a:p>
          <a:p>
            <a:pPr lvl="3"/>
            <a:r>
              <a:rPr lang="en-US" sz="2200" dirty="0"/>
              <a:t>1) Fills in the gaps and ambiguities</a:t>
            </a:r>
          </a:p>
          <a:p>
            <a:pPr lvl="3"/>
            <a:r>
              <a:rPr lang="en-US" sz="2200" dirty="0"/>
              <a:t>2) Creates a parameter of limiting possibilities for a text before we even attempt to assess meaning: Rom 13:1-7</a:t>
            </a:r>
          </a:p>
          <a:p>
            <a:pPr lvl="1"/>
            <a:endParaRPr lang="en-US" sz="2600" dirty="0" smtClean="0"/>
          </a:p>
          <a:p>
            <a:pPr lvl="2"/>
            <a:endParaRPr lang="en-US" sz="2400" dirty="0"/>
          </a:p>
        </p:txBody>
      </p:sp>
    </p:spTree>
    <p:extLst>
      <p:ext uri="{BB962C8B-B14F-4D97-AF65-F5344CB8AC3E}">
        <p14:creationId xmlns:p14="http://schemas.microsoft.com/office/powerpoint/2010/main" val="13141472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23860</TotalTime>
  <Words>2268</Words>
  <Application>Microsoft Macintosh PowerPoint</Application>
  <PresentationFormat>Custom</PresentationFormat>
  <Paragraphs>246</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SCC University</vt:lpstr>
      <vt:lpstr>Study Tactics – Quick Review</vt:lpstr>
      <vt:lpstr>Study Tactics – Context</vt:lpstr>
      <vt:lpstr>Study Tactics – Context</vt:lpstr>
      <vt:lpstr>Study Tactics – Context</vt:lpstr>
      <vt:lpstr>Study Tactics – Context</vt:lpstr>
      <vt:lpstr>Study Tactics – Context</vt:lpstr>
      <vt:lpstr>Study Tactics – Pre-Context</vt:lpstr>
      <vt:lpstr>Study Tactics – Pre-Context</vt:lpstr>
      <vt:lpstr>Study Tactics – Pre-Context</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lpstr>Romans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SCC University</dc:title>
  <dc:creator>Will Gardner</dc:creator>
  <cp:lastModifiedBy>Paul Allen</cp:lastModifiedBy>
  <cp:revision>435</cp:revision>
  <dcterms:created xsi:type="dcterms:W3CDTF">2018-11-02T13:09:28Z</dcterms:created>
  <dcterms:modified xsi:type="dcterms:W3CDTF">2019-03-05T20:00:35Z</dcterms:modified>
</cp:coreProperties>
</file>