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399" r:id="rId3"/>
    <p:sldId id="407" r:id="rId4"/>
    <p:sldId id="408" r:id="rId5"/>
    <p:sldId id="400" r:id="rId6"/>
    <p:sldId id="418" r:id="rId7"/>
    <p:sldId id="421" r:id="rId8"/>
    <p:sldId id="422" r:id="rId9"/>
    <p:sldId id="409" r:id="rId10"/>
    <p:sldId id="413" r:id="rId11"/>
    <p:sldId id="415" r:id="rId12"/>
    <p:sldId id="403" r:id="rId13"/>
    <p:sldId id="404" r:id="rId14"/>
    <p:sldId id="405" r:id="rId15"/>
    <p:sldId id="406" r:id="rId16"/>
    <p:sldId id="416" r:id="rId17"/>
    <p:sldId id="425" r:id="rId18"/>
    <p:sldId id="417" r:id="rId19"/>
    <p:sldId id="423" r:id="rId20"/>
    <p:sldId id="42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6015" autoAdjust="0"/>
  </p:normalViewPr>
  <p:slideViewPr>
    <p:cSldViewPr snapToGrid="0">
      <p:cViewPr varScale="1">
        <p:scale>
          <a:sx n="118" d="100"/>
          <a:sy n="118" d="100"/>
        </p:scale>
        <p:origin x="-152" y="-104"/>
      </p:cViewPr>
      <p:guideLst>
        <p:guide orient="horz" pos="2160"/>
        <p:guide pos="3840"/>
      </p:guideLst>
    </p:cSldViewPr>
  </p:slideViewPr>
  <p:outlineViewPr>
    <p:cViewPr>
      <p:scale>
        <a:sx n="33" d="100"/>
        <a:sy n="33" d="100"/>
      </p:scale>
      <p:origin x="0" y="-7038"/>
    </p:cViewPr>
  </p:outlin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2/11/19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2/11/19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about love </a:t>
            </a:r>
            <a:r>
              <a:rPr lang="en-US" dirty="0" err="1" smtClean="0"/>
              <a:t>leters</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3</a:t>
            </a:fld>
            <a:endParaRPr lang="en-US"/>
          </a:p>
        </p:txBody>
      </p:sp>
    </p:spTree>
    <p:extLst>
      <p:ext uri="{BB962C8B-B14F-4D97-AF65-F5344CB8AC3E}">
        <p14:creationId xmlns:p14="http://schemas.microsoft.com/office/powerpoint/2010/main" val="253169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 Travel – dangerous Sept.</a:t>
            </a:r>
            <a:r>
              <a:rPr lang="en-US" baseline="0" dirty="0" smtClean="0"/>
              <a:t> to Nov; Nov. to March = closed, march – April = dangerous </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5</a:t>
            </a:fld>
            <a:endParaRPr lang="en-US"/>
          </a:p>
        </p:txBody>
      </p:sp>
    </p:spTree>
    <p:extLst>
      <p:ext uri="{BB962C8B-B14F-4D97-AF65-F5344CB8AC3E}">
        <p14:creationId xmlns:p14="http://schemas.microsoft.com/office/powerpoint/2010/main" val="3048968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Takes about 9 minutes</a:t>
            </a:r>
            <a:r>
              <a:rPr lang="en-US" baseline="0" dirty="0" smtClean="0"/>
              <a:t> with semi-careful reading</a:t>
            </a:r>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12</a:t>
            </a:fld>
            <a:endParaRPr lang="en-US"/>
          </a:p>
        </p:txBody>
      </p:sp>
    </p:spTree>
    <p:extLst>
      <p:ext uri="{BB962C8B-B14F-4D97-AF65-F5344CB8AC3E}">
        <p14:creationId xmlns:p14="http://schemas.microsoft.com/office/powerpoint/2010/main" val="40215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90463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2/11/19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4055862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2/11/19</a:t>
            </a:fld>
            <a:endParaRPr lang="en-US" dirty="0"/>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94865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2/11/19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768806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2/11/19</a:t>
            </a:fld>
            <a:endParaRPr lang="en-US" dirty="0"/>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02502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2/11/19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0350349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562588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438889921"/>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1032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39302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01401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2/11/19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00147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2/11/19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9106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2/11/19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9674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41027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505373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pPr/>
              <a:t>2/11/19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332452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Laodicea_on_the_Lyc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igonier.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SCC University</a:t>
            </a:r>
            <a:endParaRPr lang="en-US" dirty="0"/>
          </a:p>
        </p:txBody>
      </p:sp>
      <p:sp>
        <p:nvSpPr>
          <p:cNvPr id="3" name="Subtitle 2"/>
          <p:cNvSpPr>
            <a:spLocks noGrp="1"/>
          </p:cNvSpPr>
          <p:nvPr>
            <p:ph type="subTitle" idx="1"/>
          </p:nvPr>
        </p:nvSpPr>
        <p:spPr/>
        <p:txBody>
          <a:bodyPr/>
          <a:lstStyle/>
          <a:p>
            <a:r>
              <a:rPr lang="en-US" dirty="0" smtClean="0"/>
              <a:t>What we believe and why we believe it!</a:t>
            </a:r>
            <a:endParaRPr lang="en-US" dirty="0"/>
          </a:p>
        </p:txBody>
      </p:sp>
    </p:spTree>
    <p:extLst>
      <p:ext uri="{BB962C8B-B14F-4D97-AF65-F5344CB8AC3E}">
        <p14:creationId xmlns:p14="http://schemas.microsoft.com/office/powerpoint/2010/main" val="35784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658814"/>
            <a:ext cx="8915400" cy="5023339"/>
          </a:xfrm>
        </p:spPr>
        <p:txBody>
          <a:bodyPr>
            <a:normAutofit/>
          </a:bodyPr>
          <a:lstStyle/>
          <a:p>
            <a:r>
              <a:rPr lang="en-US" sz="2800" u="sng" dirty="0" smtClean="0"/>
              <a:t>Historical-Cultural Context</a:t>
            </a:r>
            <a:r>
              <a:rPr lang="en-US" sz="2800" dirty="0" smtClean="0"/>
              <a:t>: Laodicea</a:t>
            </a:r>
          </a:p>
          <a:p>
            <a:pPr lvl="1"/>
            <a:r>
              <a:rPr lang="en-US" sz="2400" dirty="0">
                <a:hlinkClick r:id="rId2"/>
              </a:rPr>
              <a:t>https://</a:t>
            </a:r>
            <a:r>
              <a:rPr lang="en-US" sz="2400" dirty="0" smtClean="0">
                <a:hlinkClick r:id="rId2"/>
              </a:rPr>
              <a:t>en.wikipedia.org/wiki/Laodicea_on_the_Lycus</a:t>
            </a:r>
            <a:r>
              <a:rPr lang="en-US" sz="2400" dirty="0" smtClean="0"/>
              <a:t> </a:t>
            </a:r>
          </a:p>
          <a:p>
            <a:pPr lvl="1"/>
            <a:r>
              <a:rPr lang="en-US" sz="2400" dirty="0" smtClean="0"/>
              <a:t>1) High degree of prosperity</a:t>
            </a:r>
          </a:p>
          <a:p>
            <a:pPr lvl="2"/>
            <a:r>
              <a:rPr lang="en-US" sz="2200" dirty="0" smtClean="0"/>
              <a:t>Large money transaction</a:t>
            </a:r>
          </a:p>
          <a:p>
            <a:pPr lvl="3"/>
            <a:r>
              <a:rPr lang="en-US" sz="2200" dirty="0" smtClean="0"/>
              <a:t>Minted their own coins</a:t>
            </a:r>
          </a:p>
          <a:p>
            <a:pPr lvl="2"/>
            <a:r>
              <a:rPr lang="en-US" sz="2200" dirty="0" smtClean="0"/>
              <a:t>Extensive trade in black wool</a:t>
            </a:r>
          </a:p>
          <a:p>
            <a:pPr lvl="1"/>
            <a:r>
              <a:rPr lang="en-US" sz="2600" dirty="0" smtClean="0"/>
              <a:t>2) </a:t>
            </a:r>
            <a:r>
              <a:rPr lang="en-US" sz="2400" dirty="0" smtClean="0"/>
              <a:t>Advances in Science</a:t>
            </a:r>
          </a:p>
          <a:p>
            <a:pPr lvl="2"/>
            <a:r>
              <a:rPr lang="en-US" sz="2200" dirty="0" smtClean="0"/>
              <a:t>A great medical school</a:t>
            </a:r>
          </a:p>
          <a:p>
            <a:pPr lvl="1"/>
            <a:r>
              <a:rPr lang="en-US" sz="2600" dirty="0" smtClean="0"/>
              <a:t>3) Physical relation to </a:t>
            </a:r>
            <a:r>
              <a:rPr lang="en-US" sz="2600" dirty="0" err="1" smtClean="0"/>
              <a:t>Colassae</a:t>
            </a:r>
            <a:r>
              <a:rPr lang="en-US" sz="2600" dirty="0" smtClean="0"/>
              <a:t> &amp; Hierapolis</a:t>
            </a:r>
          </a:p>
          <a:p>
            <a:pPr lvl="2"/>
            <a:r>
              <a:rPr lang="en-US" sz="2400" dirty="0" smtClean="0"/>
              <a:t>Architecture/drinking water</a:t>
            </a:r>
            <a:endParaRPr lang="en-US" sz="2400" dirty="0"/>
          </a:p>
        </p:txBody>
      </p:sp>
    </p:spTree>
    <p:extLst>
      <p:ext uri="{BB962C8B-B14F-4D97-AF65-F5344CB8AC3E}">
        <p14:creationId xmlns:p14="http://schemas.microsoft.com/office/powerpoint/2010/main" val="3766625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553307"/>
            <a:ext cx="8915400" cy="5304693"/>
          </a:xfrm>
        </p:spPr>
        <p:txBody>
          <a:bodyPr>
            <a:normAutofit lnSpcReduction="10000"/>
          </a:bodyPr>
          <a:lstStyle/>
          <a:p>
            <a:r>
              <a:rPr lang="en-US" sz="2800" u="sng" dirty="0" smtClean="0"/>
              <a:t>Historical-Cultural Context</a:t>
            </a:r>
            <a:r>
              <a:rPr lang="en-US" sz="2800" dirty="0" smtClean="0"/>
              <a:t>: Laodicea</a:t>
            </a:r>
          </a:p>
          <a:p>
            <a:pPr lvl="1"/>
            <a:r>
              <a:rPr lang="en-US" sz="2600" dirty="0" smtClean="0"/>
              <a:t>Revelation 3:14-22</a:t>
            </a:r>
          </a:p>
          <a:p>
            <a:pPr lvl="1"/>
            <a:r>
              <a:rPr lang="en-US" sz="2000" b="1" baseline="30000" dirty="0">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“‘I know your works: you are neither cold nor hot. Would that you were either cold or hot! </a:t>
            </a:r>
            <a:r>
              <a:rPr lang="en-US" sz="2000" b="1" baseline="30000" dirty="0">
                <a:solidFill>
                  <a:schemeClr val="tx1"/>
                </a:solidFill>
                <a:latin typeface="Arial" panose="020B0604020202020204" pitchFamily="34" charset="0"/>
                <a:cs typeface="Arial" panose="020B0604020202020204" pitchFamily="34" charset="0"/>
              </a:rPr>
              <a:t>16 </a:t>
            </a:r>
            <a:r>
              <a:rPr lang="en-US" sz="2000" dirty="0">
                <a:solidFill>
                  <a:schemeClr val="tx1"/>
                </a:solidFill>
                <a:latin typeface="Arial" panose="020B0604020202020204" pitchFamily="34" charset="0"/>
                <a:cs typeface="Arial" panose="020B0604020202020204" pitchFamily="34" charset="0"/>
              </a:rPr>
              <a:t>So, because you are lukewarm, and neither hot nor cold, I will spit you out of my mouth. </a:t>
            </a:r>
            <a:r>
              <a:rPr lang="en-US" sz="2000" b="1" baseline="30000" dirty="0">
                <a:solidFill>
                  <a:schemeClr val="tx1"/>
                </a:solidFill>
                <a:latin typeface="Arial" panose="020B0604020202020204" pitchFamily="34" charset="0"/>
                <a:cs typeface="Arial" panose="020B0604020202020204" pitchFamily="34" charset="0"/>
              </a:rPr>
              <a:t>17 </a:t>
            </a:r>
            <a:r>
              <a:rPr lang="en-US" sz="2000" dirty="0">
                <a:solidFill>
                  <a:schemeClr val="tx1"/>
                </a:solidFill>
                <a:latin typeface="Arial" panose="020B0604020202020204" pitchFamily="34" charset="0"/>
                <a:cs typeface="Arial" panose="020B0604020202020204" pitchFamily="34" charset="0"/>
              </a:rPr>
              <a:t>For you say, I am rich, I have prospered, and I need nothing, not realizing that you are wretched, pitiable, poor, blind, and naked. </a:t>
            </a:r>
            <a:r>
              <a:rPr lang="en-US" sz="2000" b="1" baseline="30000" dirty="0">
                <a:solidFill>
                  <a:schemeClr val="tx1"/>
                </a:solidFill>
                <a:latin typeface="Arial" panose="020B0604020202020204" pitchFamily="34" charset="0"/>
                <a:cs typeface="Arial" panose="020B0604020202020204" pitchFamily="34" charset="0"/>
              </a:rPr>
              <a:t>18 </a:t>
            </a:r>
            <a:r>
              <a:rPr lang="en-US" sz="2000" dirty="0">
                <a:solidFill>
                  <a:schemeClr val="tx1"/>
                </a:solidFill>
                <a:latin typeface="Arial" panose="020B0604020202020204" pitchFamily="34" charset="0"/>
                <a:cs typeface="Arial" panose="020B0604020202020204" pitchFamily="34" charset="0"/>
              </a:rPr>
              <a:t>I counsel you to buy from me gold refined by fire, so that you may be rich, and white garments so that you may clothe yourself and the shame of your nakedness may not be seen, and salve to anoint your eyes, so that you may see. </a:t>
            </a:r>
            <a:r>
              <a:rPr lang="en-US" sz="2000" b="1" baseline="30000" dirty="0">
                <a:solidFill>
                  <a:schemeClr val="tx1"/>
                </a:solidFill>
                <a:latin typeface="Arial" panose="020B0604020202020204" pitchFamily="34" charset="0"/>
                <a:cs typeface="Arial" panose="020B0604020202020204" pitchFamily="34" charset="0"/>
              </a:rPr>
              <a:t>19 </a:t>
            </a:r>
            <a:r>
              <a:rPr lang="en-US" sz="2000" dirty="0">
                <a:solidFill>
                  <a:schemeClr val="tx1"/>
                </a:solidFill>
                <a:latin typeface="Arial" panose="020B0604020202020204" pitchFamily="34" charset="0"/>
                <a:cs typeface="Arial" panose="020B0604020202020204" pitchFamily="34" charset="0"/>
              </a:rPr>
              <a:t>Those whom I love, I reprove and discipline, so be zealous and repent. </a:t>
            </a:r>
            <a:r>
              <a:rPr lang="en-US" sz="2000" b="1" baseline="30000" dirty="0">
                <a:solidFill>
                  <a:schemeClr val="tx1"/>
                </a:solidFill>
                <a:latin typeface="Arial" panose="020B0604020202020204" pitchFamily="34" charset="0"/>
                <a:cs typeface="Arial" panose="020B0604020202020204" pitchFamily="34" charset="0"/>
              </a:rPr>
              <a:t>20 </a:t>
            </a:r>
            <a:r>
              <a:rPr lang="en-US" sz="2000" dirty="0">
                <a:solidFill>
                  <a:schemeClr val="tx1"/>
                </a:solidFill>
                <a:latin typeface="Arial" panose="020B0604020202020204" pitchFamily="34" charset="0"/>
                <a:cs typeface="Arial" panose="020B0604020202020204" pitchFamily="34" charset="0"/>
              </a:rPr>
              <a:t>Behold, I stand at the door and knock. If anyone hears my voice and opens the door, I will come in to him and eat with him, and he with me. </a:t>
            </a:r>
            <a:r>
              <a:rPr lang="en-US" sz="2000" b="1" baseline="30000" dirty="0">
                <a:solidFill>
                  <a:schemeClr val="tx1"/>
                </a:solidFill>
                <a:latin typeface="Arial" panose="020B0604020202020204" pitchFamily="34" charset="0"/>
                <a:cs typeface="Arial" panose="020B0604020202020204" pitchFamily="34" charset="0"/>
              </a:rPr>
              <a:t>21 </a:t>
            </a:r>
            <a:r>
              <a:rPr lang="en-US" sz="2000" dirty="0">
                <a:solidFill>
                  <a:schemeClr val="tx1"/>
                </a:solidFill>
                <a:latin typeface="Arial" panose="020B0604020202020204" pitchFamily="34" charset="0"/>
                <a:cs typeface="Arial" panose="020B0604020202020204" pitchFamily="34" charset="0"/>
              </a:rPr>
              <a:t>The one who conquers, I will grant him to sit with me on my throne, as I also conquered and sat down with my Father on his throne. </a:t>
            </a:r>
            <a:r>
              <a:rPr lang="en-US" sz="2000" b="1" baseline="30000" dirty="0">
                <a:solidFill>
                  <a:schemeClr val="tx1"/>
                </a:solidFill>
                <a:latin typeface="Arial" panose="020B0604020202020204" pitchFamily="34" charset="0"/>
                <a:cs typeface="Arial" panose="020B0604020202020204" pitchFamily="34" charset="0"/>
              </a:rPr>
              <a:t>22 </a:t>
            </a:r>
            <a:r>
              <a:rPr lang="en-US" sz="2000" dirty="0">
                <a:solidFill>
                  <a:schemeClr val="tx1"/>
                </a:solidFill>
                <a:latin typeface="Arial" panose="020B0604020202020204" pitchFamily="34" charset="0"/>
                <a:cs typeface="Arial" panose="020B0604020202020204" pitchFamily="34" charset="0"/>
              </a:rPr>
              <a:t>He who has an ear, let him hear what the Spirit says to the churches.’”</a:t>
            </a:r>
            <a:endParaRPr lang="en-US" sz="26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849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a:t>
            </a:r>
            <a:endParaRPr lang="en-US" dirty="0"/>
          </a:p>
        </p:txBody>
      </p:sp>
      <p:sp>
        <p:nvSpPr>
          <p:cNvPr id="3" name="Content Placeholder 2"/>
          <p:cNvSpPr>
            <a:spLocks noGrp="1"/>
          </p:cNvSpPr>
          <p:nvPr>
            <p:ph idx="1"/>
          </p:nvPr>
        </p:nvSpPr>
        <p:spPr>
          <a:xfrm>
            <a:off x="2589212" y="1676400"/>
            <a:ext cx="8915400" cy="4947138"/>
          </a:xfrm>
        </p:spPr>
        <p:txBody>
          <a:bodyPr>
            <a:normAutofit lnSpcReduction="10000"/>
          </a:bodyPr>
          <a:lstStyle/>
          <a:p>
            <a:r>
              <a:rPr lang="en-US" sz="2800" dirty="0" smtClean="0"/>
              <a:t>Organization</a:t>
            </a:r>
          </a:p>
          <a:p>
            <a:pPr lvl="1"/>
            <a:r>
              <a:rPr lang="en-US" sz="2600" dirty="0" smtClean="0"/>
              <a:t>Chapters 1-3:21</a:t>
            </a:r>
          </a:p>
          <a:p>
            <a:pPr lvl="2"/>
            <a:r>
              <a:rPr lang="en-US" sz="2400" dirty="0" smtClean="0"/>
              <a:t>Greetings</a:t>
            </a:r>
          </a:p>
          <a:p>
            <a:pPr lvl="3"/>
            <a:r>
              <a:rPr lang="en-US" sz="2200" dirty="0" smtClean="0"/>
              <a:t>1:1-15</a:t>
            </a:r>
          </a:p>
          <a:p>
            <a:pPr lvl="2"/>
            <a:r>
              <a:rPr lang="en-US" sz="2200" dirty="0" smtClean="0"/>
              <a:t>Theme</a:t>
            </a:r>
          </a:p>
          <a:p>
            <a:pPr lvl="3"/>
            <a:r>
              <a:rPr lang="en-US" sz="2200" dirty="0" smtClean="0"/>
              <a:t>1:16,17</a:t>
            </a:r>
          </a:p>
          <a:p>
            <a:pPr lvl="2"/>
            <a:r>
              <a:rPr lang="en-US" sz="2200" dirty="0" smtClean="0"/>
              <a:t>Universal nature of man = sinful - unrighteous </a:t>
            </a:r>
          </a:p>
          <a:p>
            <a:pPr lvl="3"/>
            <a:r>
              <a:rPr lang="en-US" sz="2200" dirty="0" smtClean="0"/>
              <a:t>1:18-3:20</a:t>
            </a:r>
          </a:p>
          <a:p>
            <a:pPr lvl="4"/>
            <a:r>
              <a:rPr lang="en-US" sz="2200" dirty="0" smtClean="0"/>
              <a:t>Gentile – 1:18-32, Jew – 2:1-3:8, Universal – 3:9-20</a:t>
            </a:r>
          </a:p>
          <a:p>
            <a:pPr lvl="2"/>
            <a:r>
              <a:rPr lang="en-US" sz="2400" dirty="0" smtClean="0"/>
              <a:t>Homework: read Romans 3:21- (</a:t>
            </a:r>
            <a:r>
              <a:rPr lang="en-US" sz="2400" dirty="0" err="1" smtClean="0"/>
              <a:t>ch</a:t>
            </a:r>
            <a:r>
              <a:rPr lang="en-US" sz="2400" dirty="0" smtClean="0"/>
              <a:t>)11 and identify “themes/sections/units, </a:t>
            </a:r>
            <a:r>
              <a:rPr lang="en-US" sz="2400" dirty="0" err="1" smtClean="0"/>
              <a:t>etc</a:t>
            </a:r>
            <a:r>
              <a:rPr lang="en-US" sz="2400" dirty="0" smtClean="0"/>
              <a:t>…”</a:t>
            </a:r>
          </a:p>
        </p:txBody>
      </p:sp>
    </p:spTree>
    <p:extLst>
      <p:ext uri="{BB962C8B-B14F-4D97-AF65-F5344CB8AC3E}">
        <p14:creationId xmlns:p14="http://schemas.microsoft.com/office/powerpoint/2010/main" val="673025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92925" y="1656304"/>
            <a:ext cx="8915400" cy="4553578"/>
          </a:xfrm>
        </p:spPr>
        <p:txBody>
          <a:bodyPr>
            <a:normAutofit lnSpcReduction="10000"/>
          </a:bodyPr>
          <a:lstStyle/>
          <a:p>
            <a:r>
              <a:rPr lang="en-US" sz="2800" dirty="0" smtClean="0"/>
              <a:t>Theme</a:t>
            </a:r>
          </a:p>
          <a:p>
            <a:pPr lvl="1"/>
            <a:r>
              <a:rPr lang="en-US" sz="2600" dirty="0" smtClean="0"/>
              <a:t>1:16,17 </a:t>
            </a:r>
            <a:endParaRPr lang="en-US" sz="2800" dirty="0" smtClean="0"/>
          </a:p>
          <a:p>
            <a:pPr lvl="2"/>
            <a:r>
              <a:rPr lang="en-US" sz="2400" b="1" baseline="30000" dirty="0" smtClean="0">
                <a:solidFill>
                  <a:srgbClr val="0000FF"/>
                </a:solidFill>
              </a:rPr>
              <a:t>16</a:t>
            </a:r>
            <a:r>
              <a:rPr lang="en-US" sz="2400" b="1" baseline="30000" dirty="0">
                <a:solidFill>
                  <a:srgbClr val="0000FF"/>
                </a:solidFill>
              </a:rPr>
              <a:t> </a:t>
            </a:r>
            <a:r>
              <a:rPr lang="en-US" sz="2400" dirty="0" smtClean="0">
                <a:solidFill>
                  <a:srgbClr val="0000FF"/>
                </a:solidFill>
              </a:rPr>
              <a:t>For</a:t>
            </a:r>
            <a:r>
              <a:rPr lang="en-US" sz="2400" dirty="0">
                <a:solidFill>
                  <a:srgbClr val="0000FF"/>
                </a:solidFill>
              </a:rPr>
              <a:t> I am not ashamed of the gospel, for it is the power of God for salvation to everyone who believes, to the Jew first and also to the Greek. </a:t>
            </a:r>
            <a:r>
              <a:rPr lang="en-US" sz="2400" b="1" baseline="30000" dirty="0">
                <a:solidFill>
                  <a:srgbClr val="0000FF"/>
                </a:solidFill>
              </a:rPr>
              <a:t>17 </a:t>
            </a:r>
            <a:r>
              <a:rPr lang="en-US" sz="2400" dirty="0">
                <a:solidFill>
                  <a:srgbClr val="0000FF"/>
                </a:solidFill>
              </a:rPr>
              <a:t>For in it the righteousness of God is revealed from faith for faith</a:t>
            </a:r>
            <a:r>
              <a:rPr lang="en-US" sz="2400" dirty="0" smtClean="0">
                <a:solidFill>
                  <a:srgbClr val="0000FF"/>
                </a:solidFill>
              </a:rPr>
              <a:t>,</a:t>
            </a:r>
            <a:r>
              <a:rPr lang="en-US" sz="2400" dirty="0">
                <a:solidFill>
                  <a:srgbClr val="0000FF"/>
                </a:solidFill>
              </a:rPr>
              <a:t> as it is written, “The righteous shall live by faith</a:t>
            </a:r>
            <a:r>
              <a:rPr lang="en-US" sz="2400" dirty="0" smtClean="0">
                <a:solidFill>
                  <a:srgbClr val="0000FF"/>
                </a:solidFill>
              </a:rPr>
              <a:t>.</a:t>
            </a:r>
            <a:r>
              <a:rPr lang="en-US" sz="2400" dirty="0" smtClean="0"/>
              <a:t>”</a:t>
            </a:r>
          </a:p>
          <a:p>
            <a:pPr lvl="1"/>
            <a:r>
              <a:rPr lang="en-US" sz="2600" dirty="0" smtClean="0"/>
              <a:t>Hab. 2:4</a:t>
            </a:r>
          </a:p>
          <a:p>
            <a:pPr lvl="2"/>
            <a:r>
              <a:rPr lang="en-US" sz="2400" dirty="0"/>
              <a:t> </a:t>
            </a:r>
            <a:r>
              <a:rPr lang="en-US" sz="2400" dirty="0" smtClean="0">
                <a:solidFill>
                  <a:srgbClr val="0000FF"/>
                </a:solidFill>
              </a:rPr>
              <a:t>Behold</a:t>
            </a:r>
            <a:r>
              <a:rPr lang="en-US" sz="2400" dirty="0">
                <a:solidFill>
                  <a:srgbClr val="0000FF"/>
                </a:solidFill>
              </a:rPr>
              <a:t>, his soul is puffed up; it is not upright within </a:t>
            </a:r>
            <a:r>
              <a:rPr lang="en-US" sz="2400" dirty="0" smtClean="0">
                <a:solidFill>
                  <a:srgbClr val="0000FF"/>
                </a:solidFill>
              </a:rPr>
              <a:t>him, but</a:t>
            </a:r>
            <a:r>
              <a:rPr lang="en-US" sz="2400" dirty="0">
                <a:solidFill>
                  <a:srgbClr val="0000FF"/>
                </a:solidFill>
              </a:rPr>
              <a:t> the righteous shall live by his faith</a:t>
            </a:r>
            <a:r>
              <a:rPr lang="en-US" sz="2400" dirty="0"/>
              <a:t>.</a:t>
            </a:r>
          </a:p>
        </p:txBody>
      </p:sp>
    </p:spTree>
    <p:extLst>
      <p:ext uri="{BB962C8B-B14F-4D97-AF65-F5344CB8AC3E}">
        <p14:creationId xmlns:p14="http://schemas.microsoft.com/office/powerpoint/2010/main" val="1191125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92925" y="1651280"/>
            <a:ext cx="8915400" cy="4975608"/>
          </a:xfrm>
        </p:spPr>
        <p:txBody>
          <a:bodyPr>
            <a:normAutofit/>
          </a:bodyPr>
          <a:lstStyle/>
          <a:p>
            <a:r>
              <a:rPr lang="en-US" sz="2800" dirty="0" smtClean="0"/>
              <a:t>Theme</a:t>
            </a:r>
          </a:p>
          <a:p>
            <a:pPr lvl="1"/>
            <a:r>
              <a:rPr lang="en-US" sz="2600" dirty="0" smtClean="0"/>
              <a:t>Righteous – Righteousness</a:t>
            </a:r>
          </a:p>
          <a:p>
            <a:pPr lvl="2"/>
            <a:r>
              <a:rPr lang="en-US" sz="2400" dirty="0"/>
              <a:t>characterized by uprightness or </a:t>
            </a:r>
            <a:r>
              <a:rPr lang="en-US" sz="2400" dirty="0" smtClean="0"/>
              <a:t>morality: morally </a:t>
            </a:r>
            <a:r>
              <a:rPr lang="en-US" sz="2400" dirty="0"/>
              <a:t>right or </a:t>
            </a:r>
            <a:r>
              <a:rPr lang="en-US" sz="2400" dirty="0" smtClean="0"/>
              <a:t>justifiable: acting </a:t>
            </a:r>
            <a:r>
              <a:rPr lang="en-US" sz="2400" dirty="0"/>
              <a:t>in an upright, moral way; virtuous</a:t>
            </a:r>
            <a:r>
              <a:rPr lang="en-US" sz="2400" dirty="0" smtClean="0"/>
              <a:t>:</a:t>
            </a:r>
          </a:p>
          <a:p>
            <a:pPr lvl="2"/>
            <a:r>
              <a:rPr lang="en-US" sz="2400" b="1" baseline="30000" dirty="0">
                <a:solidFill>
                  <a:srgbClr val="0000FF"/>
                </a:solidFill>
              </a:rPr>
              <a:t>16 </a:t>
            </a:r>
            <a:r>
              <a:rPr lang="en-US" sz="2400" dirty="0">
                <a:solidFill>
                  <a:srgbClr val="0000FF"/>
                </a:solidFill>
              </a:rPr>
              <a:t>For I am not ashamed of the gospel, for it is the power of God for salvation to everyone who believes, to the Jew first and also to the Greek. </a:t>
            </a:r>
            <a:r>
              <a:rPr lang="en-US" sz="2400" b="1" baseline="30000" dirty="0">
                <a:solidFill>
                  <a:srgbClr val="0000FF"/>
                </a:solidFill>
              </a:rPr>
              <a:t>17 </a:t>
            </a:r>
            <a:r>
              <a:rPr lang="en-US" sz="2400" dirty="0">
                <a:solidFill>
                  <a:srgbClr val="0000FF"/>
                </a:solidFill>
              </a:rPr>
              <a:t>For in it the righteousness of God is revealed from faith for faith, as it is written, “The righteous shall live by faith</a:t>
            </a:r>
            <a:r>
              <a:rPr lang="en-US" sz="2400" dirty="0" smtClean="0">
                <a:solidFill>
                  <a:srgbClr val="0000FF"/>
                </a:solidFill>
              </a:rPr>
              <a:t>.”</a:t>
            </a:r>
            <a:endParaRPr lang="en-US" sz="2400" dirty="0" smtClean="0"/>
          </a:p>
          <a:p>
            <a:pPr lvl="2"/>
            <a:endParaRPr lang="en-US" sz="2600" dirty="0" smtClean="0"/>
          </a:p>
          <a:p>
            <a:pPr lvl="3"/>
            <a:endParaRPr lang="en-US" sz="2400" dirty="0" smtClean="0"/>
          </a:p>
        </p:txBody>
      </p:sp>
    </p:spTree>
    <p:extLst>
      <p:ext uri="{BB962C8B-B14F-4D97-AF65-F5344CB8AC3E}">
        <p14:creationId xmlns:p14="http://schemas.microsoft.com/office/powerpoint/2010/main" val="2117477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92925" y="1651280"/>
            <a:ext cx="8915400" cy="4975608"/>
          </a:xfrm>
        </p:spPr>
        <p:txBody>
          <a:bodyPr>
            <a:normAutofit/>
          </a:bodyPr>
          <a:lstStyle/>
          <a:p>
            <a:r>
              <a:rPr lang="en-US" sz="2800" dirty="0" smtClean="0"/>
              <a:t>Theme</a:t>
            </a:r>
          </a:p>
          <a:p>
            <a:pPr lvl="1"/>
            <a:r>
              <a:rPr lang="en-US" sz="2600" dirty="0" smtClean="0"/>
              <a:t>Righteous – Righteousness</a:t>
            </a:r>
          </a:p>
          <a:p>
            <a:pPr lvl="2"/>
            <a:r>
              <a:rPr lang="en-US" sz="2600" dirty="0" err="1" smtClean="0"/>
              <a:t>Dikaiosuné</a:t>
            </a:r>
            <a:r>
              <a:rPr lang="en-US" sz="2600" dirty="0" smtClean="0"/>
              <a:t> (</a:t>
            </a:r>
            <a:r>
              <a:rPr lang="en-US" sz="2600" dirty="0" err="1"/>
              <a:t>dik</a:t>
            </a:r>
            <a:r>
              <a:rPr lang="en-US" sz="2600" dirty="0"/>
              <a:t>-ah-</a:t>
            </a:r>
            <a:r>
              <a:rPr lang="en-US" sz="2600" dirty="0" err="1"/>
              <a:t>yos</a:t>
            </a:r>
            <a:r>
              <a:rPr lang="en-US" sz="2600" dirty="0"/>
              <a:t>-</a:t>
            </a:r>
            <a:r>
              <a:rPr lang="en-US" sz="2600" dirty="0" err="1"/>
              <a:t>oo</a:t>
            </a:r>
            <a:r>
              <a:rPr lang="en-US" sz="2600" dirty="0"/>
              <a:t>'-nay): righteousness, </a:t>
            </a:r>
            <a:r>
              <a:rPr lang="en-US" sz="2600" i="1" dirty="0" smtClean="0"/>
              <a:t>justice</a:t>
            </a:r>
          </a:p>
          <a:p>
            <a:pPr lvl="3"/>
            <a:r>
              <a:rPr lang="en-US" sz="2400" dirty="0" smtClean="0"/>
              <a:t>In </a:t>
            </a:r>
            <a:r>
              <a:rPr lang="en-US" sz="2400" dirty="0"/>
              <a:t>a Jewish </a:t>
            </a:r>
            <a:r>
              <a:rPr lang="en-US" sz="2400" dirty="0" smtClean="0"/>
              <a:t>atmosphere: </a:t>
            </a:r>
            <a:r>
              <a:rPr lang="en-US" sz="2400" dirty="0"/>
              <a:t>justice, justness, righteousness, righteousness of which God is the source or author, but practically: a divine righteousness</a:t>
            </a:r>
            <a:endParaRPr lang="en-US" sz="2400" i="1" dirty="0" smtClean="0"/>
          </a:p>
          <a:p>
            <a:pPr lvl="3"/>
            <a:r>
              <a:rPr lang="en-US" sz="2400" dirty="0" err="1"/>
              <a:t>dikaiosýnē</a:t>
            </a:r>
            <a:r>
              <a:rPr lang="en-US" sz="2400" dirty="0"/>
              <a:t> </a:t>
            </a:r>
            <a:r>
              <a:rPr lang="en-US" sz="2400" dirty="0" smtClean="0"/>
              <a:t>- </a:t>
            </a:r>
            <a:r>
              <a:rPr lang="en-US" sz="2400" dirty="0"/>
              <a:t>"a judicial verdict</a:t>
            </a:r>
            <a:r>
              <a:rPr lang="en-US" sz="2400" dirty="0" smtClean="0"/>
              <a:t>" </a:t>
            </a:r>
            <a:r>
              <a:rPr lang="en-US" sz="2400" dirty="0"/>
              <a:t>– </a:t>
            </a:r>
            <a:r>
              <a:rPr lang="en-US" sz="2400" dirty="0" smtClean="0"/>
              <a:t>properly, </a:t>
            </a:r>
            <a:r>
              <a:rPr lang="en-US" sz="2400" dirty="0"/>
              <a:t>judicial approval; in NT refers to what is deemed right by the Lord (after His examination)</a:t>
            </a:r>
            <a:endParaRPr lang="en-US" sz="2400" dirty="0" smtClean="0"/>
          </a:p>
          <a:p>
            <a:pPr lvl="3"/>
            <a:endParaRPr lang="en-US" sz="2400" dirty="0" smtClean="0"/>
          </a:p>
        </p:txBody>
      </p:sp>
    </p:spTree>
    <p:extLst>
      <p:ext uri="{BB962C8B-B14F-4D97-AF65-F5344CB8AC3E}">
        <p14:creationId xmlns:p14="http://schemas.microsoft.com/office/powerpoint/2010/main" val="23788224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92925" y="1651280"/>
            <a:ext cx="8915400" cy="4975608"/>
          </a:xfrm>
        </p:spPr>
        <p:txBody>
          <a:bodyPr>
            <a:normAutofit fontScale="92500" lnSpcReduction="20000"/>
          </a:bodyPr>
          <a:lstStyle/>
          <a:p>
            <a:r>
              <a:rPr lang="en-US" sz="2800" dirty="0" smtClean="0"/>
              <a:t>Theme</a:t>
            </a:r>
          </a:p>
          <a:p>
            <a:pPr lvl="1"/>
            <a:r>
              <a:rPr lang="en-US" sz="2600" dirty="0" smtClean="0"/>
              <a:t>Righteous – Righteousness</a:t>
            </a:r>
          </a:p>
          <a:p>
            <a:pPr lvl="2"/>
            <a:r>
              <a:rPr lang="en-US" sz="2600" dirty="0" err="1" smtClean="0"/>
              <a:t>Dikaiosuné</a:t>
            </a:r>
            <a:r>
              <a:rPr lang="en-US" sz="2600" dirty="0" smtClean="0"/>
              <a:t> (</a:t>
            </a:r>
            <a:r>
              <a:rPr lang="en-US" sz="2600" dirty="0" err="1"/>
              <a:t>dik</a:t>
            </a:r>
            <a:r>
              <a:rPr lang="en-US" sz="2600" dirty="0"/>
              <a:t>-ah-</a:t>
            </a:r>
            <a:r>
              <a:rPr lang="en-US" sz="2600" dirty="0" err="1"/>
              <a:t>yos</a:t>
            </a:r>
            <a:r>
              <a:rPr lang="en-US" sz="2600" dirty="0"/>
              <a:t>-</a:t>
            </a:r>
            <a:r>
              <a:rPr lang="en-US" sz="2600" dirty="0" err="1"/>
              <a:t>oo</a:t>
            </a:r>
            <a:r>
              <a:rPr lang="en-US" sz="2600" dirty="0"/>
              <a:t>'-nay): righteousness, </a:t>
            </a:r>
            <a:r>
              <a:rPr lang="en-US" sz="2600" i="1" dirty="0" smtClean="0"/>
              <a:t>justice</a:t>
            </a:r>
          </a:p>
          <a:p>
            <a:pPr lvl="3"/>
            <a:r>
              <a:rPr lang="en-US" sz="2400" dirty="0" err="1" smtClean="0"/>
              <a:t>dikaiosýnē</a:t>
            </a:r>
            <a:r>
              <a:rPr lang="en-US" sz="2400" dirty="0" smtClean="0"/>
              <a:t> - </a:t>
            </a:r>
            <a:r>
              <a:rPr lang="en-US" sz="2400" dirty="0"/>
              <a:t>"a judicial verdict</a:t>
            </a:r>
            <a:r>
              <a:rPr lang="en-US" sz="2400" dirty="0" smtClean="0"/>
              <a:t>" </a:t>
            </a:r>
            <a:r>
              <a:rPr lang="en-US" sz="2400" dirty="0"/>
              <a:t>– </a:t>
            </a:r>
            <a:r>
              <a:rPr lang="en-US" sz="2400" dirty="0" smtClean="0"/>
              <a:t>properly, </a:t>
            </a:r>
            <a:r>
              <a:rPr lang="en-US" sz="2400" dirty="0"/>
              <a:t>judicial approval; in NT refers to what is deemed right by the Lord (after His examination)</a:t>
            </a:r>
            <a:endParaRPr lang="en-US" sz="2400" dirty="0" smtClean="0"/>
          </a:p>
          <a:p>
            <a:pPr lvl="1"/>
            <a:r>
              <a:rPr lang="en-US" sz="2800" b="1" baseline="30000" dirty="0">
                <a:solidFill>
                  <a:srgbClr val="0000FF"/>
                </a:solidFill>
              </a:rPr>
              <a:t>16 </a:t>
            </a:r>
            <a:r>
              <a:rPr lang="en-US" sz="2800" dirty="0">
                <a:solidFill>
                  <a:srgbClr val="0000FF"/>
                </a:solidFill>
              </a:rPr>
              <a:t>For I am not ashamed of the gospel, for it is the power of God for salvation to everyone who believes, to the Jew first and also to the Greek. </a:t>
            </a:r>
            <a:r>
              <a:rPr lang="en-US" sz="2800" b="1" baseline="30000" dirty="0">
                <a:solidFill>
                  <a:srgbClr val="0000FF"/>
                </a:solidFill>
              </a:rPr>
              <a:t>17 </a:t>
            </a:r>
            <a:r>
              <a:rPr lang="en-US" sz="2800" dirty="0">
                <a:solidFill>
                  <a:srgbClr val="0000FF"/>
                </a:solidFill>
              </a:rPr>
              <a:t>For in it the righteousness of God is revealed </a:t>
            </a:r>
            <a:r>
              <a:rPr lang="en-US" sz="2800" i="1" u="sng" dirty="0">
                <a:solidFill>
                  <a:srgbClr val="0000FF"/>
                </a:solidFill>
              </a:rPr>
              <a:t>from faith for faith</a:t>
            </a:r>
            <a:r>
              <a:rPr lang="en-US" sz="2800" dirty="0">
                <a:solidFill>
                  <a:srgbClr val="0000FF"/>
                </a:solidFill>
              </a:rPr>
              <a:t>, as it is written, “The righteous shall live by faith</a:t>
            </a:r>
            <a:r>
              <a:rPr lang="en-US" sz="2800" dirty="0" smtClean="0">
                <a:solidFill>
                  <a:srgbClr val="0000FF"/>
                </a:solidFill>
              </a:rPr>
              <a:t>.”</a:t>
            </a:r>
            <a:endParaRPr lang="en-US" sz="2800" dirty="0"/>
          </a:p>
          <a:p>
            <a:pPr lvl="1"/>
            <a:endParaRPr lang="en-US" sz="2800" dirty="0" smtClean="0"/>
          </a:p>
        </p:txBody>
      </p:sp>
    </p:spTree>
    <p:extLst>
      <p:ext uri="{BB962C8B-B14F-4D97-AF65-F5344CB8AC3E}">
        <p14:creationId xmlns:p14="http://schemas.microsoft.com/office/powerpoint/2010/main" val="1013551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92925" y="1651280"/>
            <a:ext cx="8915400" cy="4975608"/>
          </a:xfrm>
        </p:spPr>
        <p:txBody>
          <a:bodyPr>
            <a:normAutofit fontScale="92500" lnSpcReduction="10000"/>
          </a:bodyPr>
          <a:lstStyle/>
          <a:p>
            <a:r>
              <a:rPr lang="en-US" sz="2800" dirty="0" smtClean="0"/>
              <a:t>Theme</a:t>
            </a:r>
          </a:p>
          <a:p>
            <a:pPr lvl="1"/>
            <a:r>
              <a:rPr lang="en-US" sz="2800" i="1" dirty="0" smtClean="0">
                <a:solidFill>
                  <a:srgbClr val="0000FF"/>
                </a:solidFill>
              </a:rPr>
              <a:t>“from </a:t>
            </a:r>
            <a:r>
              <a:rPr lang="en-US" sz="2800" i="1" dirty="0">
                <a:solidFill>
                  <a:srgbClr val="0000FF"/>
                </a:solidFill>
              </a:rPr>
              <a:t>faith for </a:t>
            </a:r>
            <a:r>
              <a:rPr lang="en-US" sz="2800" i="1" dirty="0" smtClean="0">
                <a:solidFill>
                  <a:srgbClr val="0000FF"/>
                </a:solidFill>
              </a:rPr>
              <a:t>faith”</a:t>
            </a:r>
            <a:endParaRPr lang="en-US" sz="2800" dirty="0" smtClean="0">
              <a:solidFill>
                <a:srgbClr val="0000FF"/>
              </a:solidFill>
            </a:endParaRPr>
          </a:p>
          <a:p>
            <a:pPr lvl="1"/>
            <a:r>
              <a:rPr lang="en-US" sz="2800" dirty="0"/>
              <a:t>God’s </a:t>
            </a:r>
            <a:r>
              <a:rPr lang="en-US" sz="2800" dirty="0" smtClean="0"/>
              <a:t>righteousness [judicial approval] </a:t>
            </a:r>
            <a:r>
              <a:rPr lang="en-US" sz="2800" dirty="0"/>
              <a:t>is shown in the righteousness of Christ that is imputed to, or considered by God to belong to, the one who believes. This imputation of righteousness to sinners who believe is fully consistent with the personal righteousness of </a:t>
            </a:r>
            <a:r>
              <a:rPr lang="en-US" sz="2800" dirty="0" smtClean="0"/>
              <a:t>God. – </a:t>
            </a:r>
            <a:r>
              <a:rPr lang="en-US" sz="2800" i="1" dirty="0" smtClean="0"/>
              <a:t>R.C. Sproul</a:t>
            </a:r>
            <a:endParaRPr lang="en-US" sz="2800" i="1" dirty="0"/>
          </a:p>
          <a:p>
            <a:pPr lvl="2"/>
            <a:r>
              <a:rPr lang="en-US" sz="2400" dirty="0" smtClean="0"/>
              <a:t>“From faith for Faith” indicates that God has not “changed” his plans.  This system has always been in place(i.e. </a:t>
            </a:r>
            <a:r>
              <a:rPr lang="en-US" sz="2400" dirty="0" err="1" smtClean="0"/>
              <a:t>Hab</a:t>
            </a:r>
            <a:r>
              <a:rPr lang="en-US" sz="2400" dirty="0" smtClean="0"/>
              <a:t> 2:4) – it is just that we now have it fully displayed</a:t>
            </a:r>
            <a:endParaRPr lang="en-US" sz="2600" dirty="0" smtClean="0"/>
          </a:p>
        </p:txBody>
      </p:sp>
    </p:spTree>
    <p:extLst>
      <p:ext uri="{BB962C8B-B14F-4D97-AF65-F5344CB8AC3E}">
        <p14:creationId xmlns:p14="http://schemas.microsoft.com/office/powerpoint/2010/main" val="36149210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89212" y="1905000"/>
            <a:ext cx="8915400" cy="4519246"/>
          </a:xfrm>
        </p:spPr>
        <p:txBody>
          <a:bodyPr/>
          <a:lstStyle/>
          <a:p>
            <a:r>
              <a:rPr lang="en-US" sz="2800" u="sng" dirty="0" smtClean="0"/>
              <a:t>Sections of Romans </a:t>
            </a:r>
            <a:r>
              <a:rPr lang="en-US" sz="2800" u="sng" dirty="0" err="1" smtClean="0"/>
              <a:t>ch.</a:t>
            </a:r>
            <a:r>
              <a:rPr lang="en-US" sz="2800" u="sng" dirty="0" smtClean="0"/>
              <a:t> 1-11</a:t>
            </a:r>
            <a:r>
              <a:rPr lang="en-US" sz="2800" dirty="0" smtClean="0"/>
              <a:t>:</a:t>
            </a:r>
          </a:p>
          <a:p>
            <a:pPr lvl="1"/>
            <a:r>
              <a:rPr lang="en-US" sz="2400" dirty="0" smtClean="0"/>
              <a:t>Universal </a:t>
            </a:r>
            <a:r>
              <a:rPr lang="en-US" sz="2400" dirty="0"/>
              <a:t>nature of man = sinful - unrighteous </a:t>
            </a:r>
          </a:p>
          <a:p>
            <a:pPr lvl="2"/>
            <a:r>
              <a:rPr lang="en-US" sz="2400" dirty="0"/>
              <a:t>1:18-3:20</a:t>
            </a:r>
          </a:p>
          <a:p>
            <a:pPr lvl="3"/>
            <a:r>
              <a:rPr lang="en-US" sz="2200" dirty="0" smtClean="0"/>
              <a:t>Gentile 1:18-32</a:t>
            </a:r>
            <a:r>
              <a:rPr lang="en-US" sz="2200" dirty="0"/>
              <a:t>, </a:t>
            </a:r>
            <a:endParaRPr lang="en-US" sz="2200" dirty="0" smtClean="0"/>
          </a:p>
          <a:p>
            <a:pPr lvl="3"/>
            <a:r>
              <a:rPr lang="en-US" sz="2200" dirty="0" smtClean="0"/>
              <a:t>Jew </a:t>
            </a:r>
            <a:r>
              <a:rPr lang="en-US" sz="2200" dirty="0"/>
              <a:t>– 2:1-3:8, </a:t>
            </a:r>
            <a:endParaRPr lang="en-US" sz="2200" dirty="0" smtClean="0"/>
          </a:p>
          <a:p>
            <a:pPr lvl="3"/>
            <a:r>
              <a:rPr lang="en-US" sz="2200" dirty="0" smtClean="0"/>
              <a:t>Universal </a:t>
            </a:r>
            <a:r>
              <a:rPr lang="en-US" sz="2200" dirty="0"/>
              <a:t>– </a:t>
            </a:r>
            <a:r>
              <a:rPr lang="en-US" sz="2200" dirty="0" smtClean="0"/>
              <a:t>3:9-20</a:t>
            </a:r>
          </a:p>
          <a:p>
            <a:pPr lvl="1"/>
            <a:r>
              <a:rPr lang="en-US" sz="2600" dirty="0" smtClean="0"/>
              <a:t>God’s Righteousness for Justification</a:t>
            </a:r>
          </a:p>
          <a:p>
            <a:pPr lvl="2"/>
            <a:r>
              <a:rPr lang="en-US" sz="2400" dirty="0" smtClean="0"/>
              <a:t>3:21-5:21</a:t>
            </a:r>
          </a:p>
          <a:p>
            <a:pPr lvl="3"/>
            <a:endParaRPr lang="en-US" sz="2200" dirty="0"/>
          </a:p>
        </p:txBody>
      </p:sp>
    </p:spTree>
    <p:extLst>
      <p:ext uri="{BB962C8B-B14F-4D97-AF65-F5344CB8AC3E}">
        <p14:creationId xmlns:p14="http://schemas.microsoft.com/office/powerpoint/2010/main" val="11285065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89212" y="1905000"/>
            <a:ext cx="8915400" cy="4519246"/>
          </a:xfrm>
        </p:spPr>
        <p:txBody>
          <a:bodyPr/>
          <a:lstStyle/>
          <a:p>
            <a:r>
              <a:rPr lang="en-US" sz="2800" u="sng" dirty="0" smtClean="0"/>
              <a:t>Sections</a:t>
            </a:r>
            <a:r>
              <a:rPr lang="en-US" sz="2800" dirty="0" smtClean="0"/>
              <a:t>:</a:t>
            </a:r>
          </a:p>
          <a:p>
            <a:pPr lvl="1"/>
            <a:r>
              <a:rPr lang="en-US" sz="2600" dirty="0" smtClean="0"/>
              <a:t>God’s Righteousness for Justification</a:t>
            </a:r>
          </a:p>
          <a:p>
            <a:pPr lvl="2"/>
            <a:r>
              <a:rPr lang="en-US" sz="2400" dirty="0" smtClean="0"/>
              <a:t>3:21-5:21</a:t>
            </a:r>
          </a:p>
          <a:p>
            <a:pPr lvl="3"/>
            <a:r>
              <a:rPr lang="en-US" sz="2400" dirty="0" smtClean="0"/>
              <a:t>3:21-31</a:t>
            </a:r>
          </a:p>
          <a:p>
            <a:pPr lvl="3"/>
            <a:r>
              <a:rPr lang="en-US" sz="2400" dirty="0" smtClean="0"/>
              <a:t>4</a:t>
            </a:r>
          </a:p>
          <a:p>
            <a:pPr lvl="3"/>
            <a:r>
              <a:rPr lang="en-US" sz="2400" dirty="0" smtClean="0"/>
              <a:t>5:1-11</a:t>
            </a:r>
          </a:p>
          <a:p>
            <a:pPr lvl="3"/>
            <a:r>
              <a:rPr lang="en-US" sz="2400" dirty="0" smtClean="0"/>
              <a:t>5:12-21</a:t>
            </a:r>
          </a:p>
          <a:p>
            <a:pPr lvl="3"/>
            <a:endParaRPr lang="en-US" sz="2400" dirty="0"/>
          </a:p>
        </p:txBody>
      </p:sp>
    </p:spTree>
    <p:extLst>
      <p:ext uri="{BB962C8B-B14F-4D97-AF65-F5344CB8AC3E}">
        <p14:creationId xmlns:p14="http://schemas.microsoft.com/office/powerpoint/2010/main" val="1510928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Tactics</a:t>
            </a:r>
            <a:endParaRPr lang="en-US" dirty="0"/>
          </a:p>
        </p:txBody>
      </p:sp>
      <p:sp>
        <p:nvSpPr>
          <p:cNvPr id="3" name="Content Placeholder 2"/>
          <p:cNvSpPr>
            <a:spLocks noGrp="1"/>
          </p:cNvSpPr>
          <p:nvPr>
            <p:ph idx="1"/>
          </p:nvPr>
        </p:nvSpPr>
        <p:spPr>
          <a:xfrm>
            <a:off x="2460258" y="2063262"/>
            <a:ext cx="8915400" cy="3777622"/>
          </a:xfrm>
        </p:spPr>
        <p:txBody>
          <a:bodyPr>
            <a:normAutofit/>
          </a:bodyPr>
          <a:lstStyle/>
          <a:p>
            <a:r>
              <a:rPr lang="en-US" sz="2800" dirty="0" smtClean="0"/>
              <a:t>3 Basics Stages</a:t>
            </a:r>
          </a:p>
          <a:p>
            <a:pPr lvl="1"/>
            <a:r>
              <a:rPr lang="en-US" sz="2600" dirty="0" smtClean="0"/>
              <a:t>Observation</a:t>
            </a:r>
          </a:p>
          <a:p>
            <a:pPr lvl="1"/>
            <a:r>
              <a:rPr lang="en-US" sz="2600" b="1" dirty="0" smtClean="0"/>
              <a:t>Interpretation</a:t>
            </a:r>
          </a:p>
          <a:p>
            <a:pPr lvl="1"/>
            <a:r>
              <a:rPr lang="en-US" sz="2600" dirty="0" smtClean="0"/>
              <a:t>Application</a:t>
            </a:r>
          </a:p>
          <a:p>
            <a:pPr lvl="1"/>
            <a:endParaRPr lang="en-US" sz="2600" dirty="0"/>
          </a:p>
        </p:txBody>
      </p:sp>
      <p:pic>
        <p:nvPicPr>
          <p:cNvPr id="4" name="Picture 3"/>
          <p:cNvPicPr>
            <a:picLocks noChangeAspect="1"/>
          </p:cNvPicPr>
          <p:nvPr/>
        </p:nvPicPr>
        <p:blipFill>
          <a:blip r:embed="rId2"/>
          <a:stretch>
            <a:fillRect/>
          </a:stretch>
        </p:blipFill>
        <p:spPr>
          <a:xfrm>
            <a:off x="5806461" y="2719754"/>
            <a:ext cx="6219009" cy="3903785"/>
          </a:xfrm>
          <a:prstGeom prst="rect">
            <a:avLst/>
          </a:prstGeom>
        </p:spPr>
      </p:pic>
    </p:spTree>
    <p:extLst>
      <p:ext uri="{BB962C8B-B14F-4D97-AF65-F5344CB8AC3E}">
        <p14:creationId xmlns:p14="http://schemas.microsoft.com/office/powerpoint/2010/main" val="38799973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89212" y="1717430"/>
            <a:ext cx="8915400" cy="4988169"/>
          </a:xfrm>
        </p:spPr>
        <p:txBody>
          <a:bodyPr>
            <a:normAutofit lnSpcReduction="10000"/>
          </a:bodyPr>
          <a:lstStyle/>
          <a:p>
            <a:r>
              <a:rPr lang="en-US" sz="2800" u="sng" dirty="0" smtClean="0"/>
              <a:t>Sections</a:t>
            </a:r>
            <a:r>
              <a:rPr lang="en-US" sz="2800" dirty="0" smtClean="0"/>
              <a:t>:</a:t>
            </a:r>
          </a:p>
          <a:p>
            <a:pPr lvl="1"/>
            <a:r>
              <a:rPr lang="en-US" sz="2600" dirty="0" smtClean="0"/>
              <a:t>God’s Righteousness for Justification</a:t>
            </a:r>
          </a:p>
          <a:p>
            <a:pPr lvl="2"/>
            <a:r>
              <a:rPr lang="en-US" sz="2400" dirty="0" smtClean="0"/>
              <a:t>3:21-5:21</a:t>
            </a:r>
          </a:p>
          <a:p>
            <a:pPr lvl="2"/>
            <a:r>
              <a:rPr lang="en-US" sz="2400" dirty="0" smtClean="0"/>
              <a:t>1) Provided in Christ by faith</a:t>
            </a:r>
          </a:p>
          <a:p>
            <a:pPr lvl="2"/>
            <a:r>
              <a:rPr lang="en-US" sz="2400" dirty="0" smtClean="0"/>
              <a:t>2) Proved by the example of Abraham</a:t>
            </a:r>
          </a:p>
          <a:p>
            <a:pPr lvl="2"/>
            <a:r>
              <a:rPr lang="en-US" sz="2400" dirty="0" smtClean="0"/>
              <a:t>3) Guarantees blessings for the righteous</a:t>
            </a:r>
          </a:p>
          <a:p>
            <a:pPr lvl="2"/>
            <a:r>
              <a:rPr lang="en-US" sz="2400" dirty="0" smtClean="0"/>
              <a:t>4) Rooted in the obedience of Christ – the New Adam</a:t>
            </a:r>
          </a:p>
          <a:p>
            <a:pPr lvl="3"/>
            <a:r>
              <a:rPr lang="en-US" sz="2200" dirty="0" smtClean="0"/>
              <a:t>Reiterates point #1!</a:t>
            </a:r>
          </a:p>
          <a:p>
            <a:pPr lvl="1"/>
            <a:r>
              <a:rPr lang="en-US" sz="2600" dirty="0" smtClean="0"/>
              <a:t>Homework: Identify sections/sub-sections in chapters 6-11</a:t>
            </a:r>
          </a:p>
          <a:p>
            <a:pPr lvl="2"/>
            <a:endParaRPr lang="en-US" sz="2400" dirty="0" smtClean="0"/>
          </a:p>
          <a:p>
            <a:pPr lvl="3"/>
            <a:endParaRPr lang="en-US" sz="2200" dirty="0"/>
          </a:p>
        </p:txBody>
      </p:sp>
    </p:spTree>
    <p:extLst>
      <p:ext uri="{BB962C8B-B14F-4D97-AF65-F5344CB8AC3E}">
        <p14:creationId xmlns:p14="http://schemas.microsoft.com/office/powerpoint/2010/main" val="1138460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89212" y="2154898"/>
            <a:ext cx="8915400" cy="3387706"/>
          </a:xfrm>
        </p:spPr>
        <p:txBody>
          <a:bodyPr>
            <a:normAutofit/>
          </a:bodyPr>
          <a:lstStyle/>
          <a:p>
            <a:r>
              <a:rPr lang="en-US" sz="2800" u="sng" dirty="0" smtClean="0"/>
              <a:t>Historical-Cultural Context</a:t>
            </a:r>
            <a:r>
              <a:rPr lang="en-US" sz="2800" dirty="0" smtClean="0"/>
              <a:t>: aka - back-ground</a:t>
            </a:r>
          </a:p>
          <a:p>
            <a:pPr lvl="1"/>
            <a:r>
              <a:rPr lang="en-US" sz="2600" b="1" dirty="0" smtClean="0"/>
              <a:t>God did not dictate the bible in the first person</a:t>
            </a:r>
            <a:r>
              <a:rPr lang="en-US" sz="2600" dirty="0" smtClean="0"/>
              <a:t> – </a:t>
            </a:r>
            <a:r>
              <a:rPr lang="en-US" sz="2600" i="1" dirty="0"/>
              <a:t>C</a:t>
            </a:r>
            <a:r>
              <a:rPr lang="en-US" sz="2600" i="1" dirty="0" smtClean="0"/>
              <a:t>raig Keener</a:t>
            </a:r>
            <a:endParaRPr lang="en-US" sz="2600" dirty="0" smtClean="0"/>
          </a:p>
          <a:p>
            <a:pPr lvl="1"/>
            <a:r>
              <a:rPr lang="en-US" sz="2600" b="1" dirty="0" smtClean="0"/>
              <a:t>God spoke through the human writers of scripture to address the real-life needs of people at a particular time in a particular culture</a:t>
            </a:r>
            <a:r>
              <a:rPr lang="en-US" sz="2600" dirty="0" smtClean="0"/>
              <a:t> – </a:t>
            </a:r>
            <a:r>
              <a:rPr lang="en-US" sz="2600" i="1" dirty="0" smtClean="0"/>
              <a:t>Scott Duvall &amp; Daniel Hays</a:t>
            </a:r>
            <a:r>
              <a:rPr lang="en-US" sz="2600" dirty="0" smtClean="0"/>
              <a:t> </a:t>
            </a:r>
          </a:p>
        </p:txBody>
      </p:sp>
    </p:spTree>
    <p:extLst>
      <p:ext uri="{BB962C8B-B14F-4D97-AF65-F5344CB8AC3E}">
        <p14:creationId xmlns:p14="http://schemas.microsoft.com/office/powerpoint/2010/main" val="2488286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904999"/>
            <a:ext cx="8915400" cy="4802493"/>
          </a:xfrm>
        </p:spPr>
        <p:txBody>
          <a:bodyPr>
            <a:normAutofit/>
          </a:bodyPr>
          <a:lstStyle/>
          <a:p>
            <a:r>
              <a:rPr lang="en-US" sz="2800" u="sng" dirty="0" smtClean="0"/>
              <a:t>Historical-Cultural Context</a:t>
            </a:r>
            <a:r>
              <a:rPr lang="en-US" sz="2800" dirty="0" smtClean="0"/>
              <a:t>: aka - back-ground</a:t>
            </a:r>
          </a:p>
          <a:p>
            <a:pPr lvl="1"/>
            <a:r>
              <a:rPr lang="en-US" sz="2400" b="1" dirty="0" smtClean="0"/>
              <a:t>The way we approach the Bible (the way we listen to God) should match how God gave us the Bible (they way God Chose to speak). </a:t>
            </a:r>
            <a:r>
              <a:rPr lang="en-US" sz="2400" i="1" dirty="0"/>
              <a:t>Scott Duvall &amp; Daniel Hays</a:t>
            </a:r>
            <a:r>
              <a:rPr lang="en-US" sz="2400" dirty="0"/>
              <a:t> </a:t>
            </a:r>
            <a:endParaRPr lang="en-US" sz="2400" dirty="0" smtClean="0"/>
          </a:p>
          <a:p>
            <a:pPr lvl="1"/>
            <a:r>
              <a:rPr lang="en-US" sz="2400" b="1" dirty="0" smtClean="0"/>
              <a:t>We should not be so arrogant and prideful as to think that God cared nothing about the original audience but was merely using them to get a message to us</a:t>
            </a:r>
            <a:r>
              <a:rPr lang="en-US" sz="2400" dirty="0" smtClean="0"/>
              <a:t>. </a:t>
            </a:r>
            <a:r>
              <a:rPr lang="en-US" sz="2400" i="1" dirty="0"/>
              <a:t>Scott Duvall &amp; Daniel Hays</a:t>
            </a:r>
            <a:endParaRPr lang="en-US" sz="2400" dirty="0"/>
          </a:p>
          <a:p>
            <a:pPr marL="457200" lvl="1" indent="0">
              <a:buNone/>
            </a:pPr>
            <a:endParaRPr lang="en-US" sz="2400" dirty="0" smtClean="0"/>
          </a:p>
        </p:txBody>
      </p:sp>
    </p:spTree>
    <p:extLst>
      <p:ext uri="{BB962C8B-B14F-4D97-AF65-F5344CB8AC3E}">
        <p14:creationId xmlns:p14="http://schemas.microsoft.com/office/powerpoint/2010/main" val="1168048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695449"/>
            <a:ext cx="8915400" cy="4867276"/>
          </a:xfrm>
        </p:spPr>
        <p:txBody>
          <a:bodyPr>
            <a:normAutofit lnSpcReduction="10000"/>
          </a:bodyPr>
          <a:lstStyle/>
          <a:p>
            <a:r>
              <a:rPr lang="en-US" sz="2800" u="sng" dirty="0" smtClean="0"/>
              <a:t>Historical-Cultural Context</a:t>
            </a:r>
            <a:r>
              <a:rPr lang="en-US" sz="2800" dirty="0" smtClean="0"/>
              <a:t>: aka - back-ground</a:t>
            </a:r>
          </a:p>
          <a:p>
            <a:pPr lvl="1"/>
            <a:r>
              <a:rPr lang="en-US" sz="2600" dirty="0"/>
              <a:t>2</a:t>
            </a:r>
            <a:r>
              <a:rPr lang="en-US" sz="2600" dirty="0" smtClean="0"/>
              <a:t> Timothy 4</a:t>
            </a:r>
          </a:p>
          <a:p>
            <a:pPr lvl="2"/>
            <a:r>
              <a:rPr lang="en-US" sz="2200" dirty="0" smtClean="0"/>
              <a:t>Verse 6: </a:t>
            </a:r>
          </a:p>
          <a:p>
            <a:pPr lvl="2"/>
            <a:r>
              <a:rPr lang="en-US" sz="2200" dirty="0" smtClean="0"/>
              <a:t>Verse 9:</a:t>
            </a:r>
          </a:p>
          <a:p>
            <a:pPr lvl="2"/>
            <a:r>
              <a:rPr lang="en-US" sz="2200" dirty="0" smtClean="0"/>
              <a:t>Verse 12:</a:t>
            </a:r>
          </a:p>
          <a:p>
            <a:pPr lvl="2"/>
            <a:r>
              <a:rPr lang="en-US" sz="2200" dirty="0" smtClean="0"/>
              <a:t>Verse 21:</a:t>
            </a:r>
          </a:p>
          <a:p>
            <a:pPr lvl="3"/>
            <a:r>
              <a:rPr lang="en-US" sz="2200" b="1" baseline="30000" dirty="0" smtClean="0">
                <a:solidFill>
                  <a:srgbClr val="0000FF"/>
                </a:solidFill>
              </a:rPr>
              <a:t>6 </a:t>
            </a:r>
            <a:r>
              <a:rPr lang="en-US" sz="2200" dirty="0" smtClean="0">
                <a:solidFill>
                  <a:srgbClr val="0000FF"/>
                </a:solidFill>
              </a:rPr>
              <a:t>For I am already being poured out as a drink offering, and the time of my departure has come</a:t>
            </a:r>
            <a:r>
              <a:rPr lang="en-US" sz="2200" dirty="0" smtClean="0"/>
              <a:t>. </a:t>
            </a:r>
          </a:p>
          <a:p>
            <a:pPr lvl="3"/>
            <a:r>
              <a:rPr lang="en-US" sz="2200" b="1" baseline="30000" dirty="0" smtClean="0">
                <a:solidFill>
                  <a:srgbClr val="0000FF"/>
                </a:solidFill>
              </a:rPr>
              <a:t>9</a:t>
            </a:r>
            <a:r>
              <a:rPr lang="en-US" sz="2200" b="1" baseline="30000" dirty="0">
                <a:solidFill>
                  <a:srgbClr val="0000FF"/>
                </a:solidFill>
              </a:rPr>
              <a:t> </a:t>
            </a:r>
            <a:r>
              <a:rPr lang="en-US" sz="2200" dirty="0">
                <a:solidFill>
                  <a:srgbClr val="0000FF"/>
                </a:solidFill>
              </a:rPr>
              <a:t>Do your best to come to me soon</a:t>
            </a:r>
            <a:r>
              <a:rPr lang="en-US" sz="2200" dirty="0" smtClean="0">
                <a:solidFill>
                  <a:srgbClr val="0000FF"/>
                </a:solidFill>
              </a:rPr>
              <a:t>.</a:t>
            </a:r>
          </a:p>
          <a:p>
            <a:pPr lvl="3"/>
            <a:r>
              <a:rPr lang="en-US" sz="2200" b="1" baseline="30000" dirty="0" smtClean="0">
                <a:solidFill>
                  <a:srgbClr val="0000FF"/>
                </a:solidFill>
              </a:rPr>
              <a:t>12 </a:t>
            </a:r>
            <a:r>
              <a:rPr lang="en-US" sz="2200" dirty="0" err="1" smtClean="0">
                <a:solidFill>
                  <a:srgbClr val="0000FF"/>
                </a:solidFill>
              </a:rPr>
              <a:t>Tychicus</a:t>
            </a:r>
            <a:r>
              <a:rPr lang="en-US" sz="2200" dirty="0" smtClean="0">
                <a:solidFill>
                  <a:srgbClr val="0000FF"/>
                </a:solidFill>
              </a:rPr>
              <a:t> I have sent to Ephesus</a:t>
            </a:r>
            <a:r>
              <a:rPr lang="en-US" sz="2200" dirty="0" smtClean="0"/>
              <a:t>.</a:t>
            </a:r>
          </a:p>
          <a:p>
            <a:pPr lvl="3"/>
            <a:r>
              <a:rPr lang="en-US" sz="2200" b="1" baseline="30000" dirty="0" smtClean="0">
                <a:solidFill>
                  <a:srgbClr val="0000FF"/>
                </a:solidFill>
              </a:rPr>
              <a:t>21 </a:t>
            </a:r>
            <a:r>
              <a:rPr lang="en-US" sz="2200" dirty="0" smtClean="0">
                <a:solidFill>
                  <a:srgbClr val="0000FF"/>
                </a:solidFill>
              </a:rPr>
              <a:t>Do your best to come before winter.</a:t>
            </a:r>
            <a:r>
              <a:rPr lang="en-US" sz="2200" dirty="0" smtClean="0"/>
              <a:t> </a:t>
            </a:r>
          </a:p>
        </p:txBody>
      </p:sp>
    </p:spTree>
    <p:extLst>
      <p:ext uri="{BB962C8B-B14F-4D97-AF65-F5344CB8AC3E}">
        <p14:creationId xmlns:p14="http://schemas.microsoft.com/office/powerpoint/2010/main" val="2228226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904999"/>
            <a:ext cx="8915400" cy="4802493"/>
          </a:xfrm>
        </p:spPr>
        <p:txBody>
          <a:bodyPr>
            <a:normAutofit/>
          </a:bodyPr>
          <a:lstStyle/>
          <a:p>
            <a:r>
              <a:rPr lang="en-US" sz="2800" u="sng" dirty="0" smtClean="0"/>
              <a:t>Historical-Cultural Context</a:t>
            </a:r>
            <a:r>
              <a:rPr lang="en-US" sz="2800" dirty="0" smtClean="0"/>
              <a:t>: aka - back-ground</a:t>
            </a:r>
          </a:p>
          <a:p>
            <a:pPr lvl="1"/>
            <a:r>
              <a:rPr lang="en-US" sz="2600" dirty="0" smtClean="0"/>
              <a:t>What are we looking for?</a:t>
            </a:r>
          </a:p>
          <a:p>
            <a:pPr lvl="2"/>
            <a:r>
              <a:rPr lang="en-US" sz="2400" dirty="0" smtClean="0"/>
              <a:t>1) Ask questions about the author.</a:t>
            </a:r>
          </a:p>
          <a:p>
            <a:pPr lvl="2"/>
            <a:r>
              <a:rPr lang="en-US" sz="2400" dirty="0" smtClean="0"/>
              <a:t>2) Ask questions about the audience.</a:t>
            </a:r>
          </a:p>
          <a:p>
            <a:pPr lvl="2"/>
            <a:r>
              <a:rPr lang="en-US" sz="2400" dirty="0" smtClean="0"/>
              <a:t>3) Look for historical-cultural elements directly touched on by the scripture.</a:t>
            </a:r>
            <a:endParaRPr lang="en-US" sz="2400" dirty="0"/>
          </a:p>
          <a:p>
            <a:pPr marL="457200" lvl="1" indent="0">
              <a:buNone/>
            </a:pPr>
            <a:endParaRPr lang="en-US" sz="2400" dirty="0" smtClean="0"/>
          </a:p>
        </p:txBody>
      </p:sp>
    </p:spTree>
    <p:extLst>
      <p:ext uri="{BB962C8B-B14F-4D97-AF65-F5344CB8AC3E}">
        <p14:creationId xmlns:p14="http://schemas.microsoft.com/office/powerpoint/2010/main" val="364056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658815"/>
            <a:ext cx="8915400" cy="5035063"/>
          </a:xfrm>
        </p:spPr>
        <p:txBody>
          <a:bodyPr>
            <a:normAutofit/>
          </a:bodyPr>
          <a:lstStyle/>
          <a:p>
            <a:r>
              <a:rPr lang="en-US" sz="2800" u="sng" dirty="0" smtClean="0"/>
              <a:t>Historical-Cultural Context</a:t>
            </a:r>
            <a:r>
              <a:rPr lang="en-US" sz="2800" dirty="0" smtClean="0"/>
              <a:t>:</a:t>
            </a:r>
          </a:p>
          <a:p>
            <a:pPr lvl="1"/>
            <a:r>
              <a:rPr lang="en-US" sz="2400" dirty="0" smtClean="0"/>
              <a:t>Start with the writer</a:t>
            </a:r>
          </a:p>
          <a:p>
            <a:pPr lvl="2"/>
            <a:r>
              <a:rPr lang="en-US" sz="2200" dirty="0" smtClean="0"/>
              <a:t>1) what is the writer’s background; 2) where do they come from; 3) when do they write; 4) 4hat kind of ministry do they have; 5) what is their relationship with the audience; 6) why are they writing what they are writing; and 7) how was their relationship with God?</a:t>
            </a:r>
          </a:p>
          <a:p>
            <a:pPr lvl="1"/>
            <a:r>
              <a:rPr lang="en-US" sz="2400" dirty="0" smtClean="0"/>
              <a:t>Be mindful of the audience</a:t>
            </a:r>
          </a:p>
          <a:p>
            <a:pPr lvl="2"/>
            <a:r>
              <a:rPr lang="en-US" sz="2200" dirty="0" smtClean="0"/>
              <a:t>This can be a bit more challenging but one good first step is become a historical geographer.</a:t>
            </a:r>
          </a:p>
          <a:p>
            <a:pPr lvl="3"/>
            <a:r>
              <a:rPr lang="en-US" sz="2200" dirty="0" smtClean="0"/>
              <a:t>Location: political, economic, social (customs), and religious environment the audience is in</a:t>
            </a:r>
          </a:p>
        </p:txBody>
      </p:sp>
    </p:spTree>
    <p:extLst>
      <p:ext uri="{BB962C8B-B14F-4D97-AF65-F5344CB8AC3E}">
        <p14:creationId xmlns:p14="http://schemas.microsoft.com/office/powerpoint/2010/main" val="1526693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658815"/>
            <a:ext cx="8915400" cy="5035063"/>
          </a:xfrm>
        </p:spPr>
        <p:txBody>
          <a:bodyPr>
            <a:normAutofit/>
          </a:bodyPr>
          <a:lstStyle/>
          <a:p>
            <a:r>
              <a:rPr lang="en-US" sz="2800" u="sng" dirty="0" smtClean="0"/>
              <a:t>Historical-Cultural Context</a:t>
            </a:r>
            <a:r>
              <a:rPr lang="en-US" sz="2800" dirty="0" smtClean="0"/>
              <a:t>:</a:t>
            </a:r>
          </a:p>
          <a:p>
            <a:pPr lvl="1"/>
            <a:r>
              <a:rPr lang="en-US" sz="2600" dirty="0" smtClean="0"/>
              <a:t>BE CAREFUL!</a:t>
            </a:r>
          </a:p>
          <a:p>
            <a:pPr lvl="2"/>
            <a:r>
              <a:rPr lang="en-US" sz="2400" dirty="0" smtClean="0"/>
              <a:t>Watch out for inaccuracy – not all resources are created equal so look for reputable publishers</a:t>
            </a:r>
          </a:p>
          <a:p>
            <a:pPr lvl="3"/>
            <a:r>
              <a:rPr lang="en-US" sz="2200" dirty="0">
                <a:hlinkClick r:id="rId2"/>
              </a:rPr>
              <a:t>https://www.ligonier.org</a:t>
            </a:r>
            <a:r>
              <a:rPr lang="en-US" sz="2200" dirty="0" smtClean="0">
                <a:hlinkClick r:id="rId2"/>
              </a:rPr>
              <a:t>/</a:t>
            </a:r>
            <a:r>
              <a:rPr lang="en-US" sz="2200" dirty="0" smtClean="0"/>
              <a:t> </a:t>
            </a:r>
          </a:p>
          <a:p>
            <a:pPr lvl="2"/>
            <a:r>
              <a:rPr lang="en-US" sz="2400" dirty="0" smtClean="0"/>
              <a:t>History is created by “man,” “man” is sinful, so do not elevate background information above the Bible itself.</a:t>
            </a:r>
          </a:p>
          <a:p>
            <a:pPr lvl="2"/>
            <a:r>
              <a:rPr lang="en-US" sz="2400" dirty="0" smtClean="0"/>
              <a:t>Watch out for distractions or simply letting the study of history be the end goal.  </a:t>
            </a:r>
          </a:p>
          <a:p>
            <a:pPr lvl="3"/>
            <a:r>
              <a:rPr lang="en-US" sz="2200" dirty="0" smtClean="0"/>
              <a:t>Pray that additional studies enrich your Bible study  </a:t>
            </a:r>
          </a:p>
        </p:txBody>
      </p:sp>
    </p:spTree>
    <p:extLst>
      <p:ext uri="{BB962C8B-B14F-4D97-AF65-F5344CB8AC3E}">
        <p14:creationId xmlns:p14="http://schemas.microsoft.com/office/powerpoint/2010/main" val="12148085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553307"/>
            <a:ext cx="8915400" cy="5304693"/>
          </a:xfrm>
        </p:spPr>
        <p:txBody>
          <a:bodyPr>
            <a:normAutofit lnSpcReduction="10000"/>
          </a:bodyPr>
          <a:lstStyle/>
          <a:p>
            <a:r>
              <a:rPr lang="en-US" sz="2800" u="sng" dirty="0" smtClean="0"/>
              <a:t>Historical-Cultural Context</a:t>
            </a:r>
            <a:r>
              <a:rPr lang="en-US" sz="2800" dirty="0" smtClean="0"/>
              <a:t>: Laodicea</a:t>
            </a:r>
          </a:p>
          <a:p>
            <a:pPr lvl="1"/>
            <a:r>
              <a:rPr lang="en-US" sz="2600" dirty="0" smtClean="0"/>
              <a:t>Revelation 3:14-22</a:t>
            </a:r>
          </a:p>
          <a:p>
            <a:pPr lvl="1"/>
            <a:r>
              <a:rPr lang="en-US" sz="2000" b="1" baseline="30000" dirty="0">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“‘I know your works: you are neither cold nor hot. Would that you were either cold or hot! </a:t>
            </a:r>
            <a:r>
              <a:rPr lang="en-US" sz="2000" b="1" baseline="30000" dirty="0">
                <a:solidFill>
                  <a:schemeClr val="tx1"/>
                </a:solidFill>
                <a:latin typeface="Arial" panose="020B0604020202020204" pitchFamily="34" charset="0"/>
                <a:cs typeface="Arial" panose="020B0604020202020204" pitchFamily="34" charset="0"/>
              </a:rPr>
              <a:t>16 </a:t>
            </a:r>
            <a:r>
              <a:rPr lang="en-US" sz="2000" dirty="0">
                <a:solidFill>
                  <a:schemeClr val="tx1"/>
                </a:solidFill>
                <a:latin typeface="Arial" panose="020B0604020202020204" pitchFamily="34" charset="0"/>
                <a:cs typeface="Arial" panose="020B0604020202020204" pitchFamily="34" charset="0"/>
              </a:rPr>
              <a:t>So, because you are lukewarm, and neither hot nor cold, I will spit you out of my mouth. </a:t>
            </a:r>
            <a:r>
              <a:rPr lang="en-US" sz="2000" b="1" baseline="30000" dirty="0">
                <a:solidFill>
                  <a:schemeClr val="tx1"/>
                </a:solidFill>
                <a:latin typeface="Arial" panose="020B0604020202020204" pitchFamily="34" charset="0"/>
                <a:cs typeface="Arial" panose="020B0604020202020204" pitchFamily="34" charset="0"/>
              </a:rPr>
              <a:t>17 </a:t>
            </a:r>
            <a:r>
              <a:rPr lang="en-US" sz="2000" dirty="0">
                <a:solidFill>
                  <a:schemeClr val="tx1"/>
                </a:solidFill>
                <a:latin typeface="Arial" panose="020B0604020202020204" pitchFamily="34" charset="0"/>
                <a:cs typeface="Arial" panose="020B0604020202020204" pitchFamily="34" charset="0"/>
              </a:rPr>
              <a:t>For you say, I am rich, I have prospered, and I need nothing, not realizing that you are wretched, pitiable, poor, blind, and naked. </a:t>
            </a:r>
            <a:r>
              <a:rPr lang="en-US" sz="2000" b="1" baseline="30000" dirty="0">
                <a:solidFill>
                  <a:schemeClr val="tx1"/>
                </a:solidFill>
                <a:latin typeface="Arial" panose="020B0604020202020204" pitchFamily="34" charset="0"/>
                <a:cs typeface="Arial" panose="020B0604020202020204" pitchFamily="34" charset="0"/>
              </a:rPr>
              <a:t>18 </a:t>
            </a:r>
            <a:r>
              <a:rPr lang="en-US" sz="2000" dirty="0">
                <a:solidFill>
                  <a:schemeClr val="tx1"/>
                </a:solidFill>
                <a:latin typeface="Arial" panose="020B0604020202020204" pitchFamily="34" charset="0"/>
                <a:cs typeface="Arial" panose="020B0604020202020204" pitchFamily="34" charset="0"/>
              </a:rPr>
              <a:t>I counsel you to buy from me gold refined by fire, so that you may be rich, and white garments so that you may clothe yourself and the shame of your nakedness may not be seen, and salve to anoint your eyes, so that you may see. </a:t>
            </a:r>
            <a:r>
              <a:rPr lang="en-US" sz="2000" b="1" baseline="30000" dirty="0">
                <a:solidFill>
                  <a:schemeClr val="tx1"/>
                </a:solidFill>
                <a:latin typeface="Arial" panose="020B0604020202020204" pitchFamily="34" charset="0"/>
                <a:cs typeface="Arial" panose="020B0604020202020204" pitchFamily="34" charset="0"/>
              </a:rPr>
              <a:t>19 </a:t>
            </a:r>
            <a:r>
              <a:rPr lang="en-US" sz="2000" dirty="0">
                <a:solidFill>
                  <a:schemeClr val="tx1"/>
                </a:solidFill>
                <a:latin typeface="Arial" panose="020B0604020202020204" pitchFamily="34" charset="0"/>
                <a:cs typeface="Arial" panose="020B0604020202020204" pitchFamily="34" charset="0"/>
              </a:rPr>
              <a:t>Those whom I love, I reprove and discipline, so be zealous and repent. </a:t>
            </a:r>
            <a:r>
              <a:rPr lang="en-US" sz="2000" b="1" baseline="30000" dirty="0">
                <a:solidFill>
                  <a:schemeClr val="tx1"/>
                </a:solidFill>
                <a:latin typeface="Arial" panose="020B0604020202020204" pitchFamily="34" charset="0"/>
                <a:cs typeface="Arial" panose="020B0604020202020204" pitchFamily="34" charset="0"/>
              </a:rPr>
              <a:t>20 </a:t>
            </a:r>
            <a:r>
              <a:rPr lang="en-US" sz="2000" dirty="0">
                <a:solidFill>
                  <a:schemeClr val="tx1"/>
                </a:solidFill>
                <a:latin typeface="Arial" panose="020B0604020202020204" pitchFamily="34" charset="0"/>
                <a:cs typeface="Arial" panose="020B0604020202020204" pitchFamily="34" charset="0"/>
              </a:rPr>
              <a:t>Behold, I stand at the door and knock. If anyone hears my voice and opens the door, I will come in to him and eat with him, and he with me. </a:t>
            </a:r>
            <a:r>
              <a:rPr lang="en-US" sz="2000" b="1" baseline="30000" dirty="0">
                <a:solidFill>
                  <a:schemeClr val="tx1"/>
                </a:solidFill>
                <a:latin typeface="Arial" panose="020B0604020202020204" pitchFamily="34" charset="0"/>
                <a:cs typeface="Arial" panose="020B0604020202020204" pitchFamily="34" charset="0"/>
              </a:rPr>
              <a:t>21 </a:t>
            </a:r>
            <a:r>
              <a:rPr lang="en-US" sz="2000" dirty="0">
                <a:solidFill>
                  <a:schemeClr val="tx1"/>
                </a:solidFill>
                <a:latin typeface="Arial" panose="020B0604020202020204" pitchFamily="34" charset="0"/>
                <a:cs typeface="Arial" panose="020B0604020202020204" pitchFamily="34" charset="0"/>
              </a:rPr>
              <a:t>The one who conquers, I will grant him to sit with me on my throne, as I also conquered and sat down with my Father on his throne. </a:t>
            </a:r>
            <a:r>
              <a:rPr lang="en-US" sz="2000" b="1" baseline="30000" dirty="0">
                <a:solidFill>
                  <a:schemeClr val="tx1"/>
                </a:solidFill>
                <a:latin typeface="Arial" panose="020B0604020202020204" pitchFamily="34" charset="0"/>
                <a:cs typeface="Arial" panose="020B0604020202020204" pitchFamily="34" charset="0"/>
              </a:rPr>
              <a:t>22 </a:t>
            </a:r>
            <a:r>
              <a:rPr lang="en-US" sz="2000" dirty="0">
                <a:solidFill>
                  <a:schemeClr val="tx1"/>
                </a:solidFill>
                <a:latin typeface="Arial" panose="020B0604020202020204" pitchFamily="34" charset="0"/>
                <a:cs typeface="Arial" panose="020B0604020202020204" pitchFamily="34" charset="0"/>
              </a:rPr>
              <a:t>He who has an ear, let him hear what the Spirit says to the churches.’”</a:t>
            </a:r>
            <a:endParaRPr lang="en-US" sz="2600" dirty="0" smtClean="0">
              <a:solidFill>
                <a:schemeClr val="tx1"/>
              </a:solidFill>
              <a:latin typeface="Arial" panose="020B0604020202020204" pitchFamily="34" charset="0"/>
              <a:cs typeface="Arial" panose="020B0604020202020204" pitchFamily="34" charset="0"/>
            </a:endParaRPr>
          </a:p>
        </p:txBody>
      </p:sp>
      <p:pic>
        <p:nvPicPr>
          <p:cNvPr id="1026" name="Picture 2" descr="Image result for Behold, I stand at the door and knock. If anyone hears my voice and opens the door, I will come in to him and eat with him, and he with 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991" y="2655277"/>
            <a:ext cx="7620000" cy="3905251"/>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164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1026"/>
                                        </p:tgtEl>
                                      </p:cBhvr>
                                    </p:animEffect>
                                    <p:anim calcmode="lin" valueType="num">
                                      <p:cBhvr>
                                        <p:cTn id="12" dur="1822" tmFilter="0,0; 0.14,0.31; 0.43,0.73; 0.71,0.91; 1.0,1.0">
                                          <p:stCondLst>
                                            <p:cond delay="0"/>
                                          </p:stCondLst>
                                        </p:cTn>
                                        <p:tgtEl>
                                          <p:spTgt spid="1026"/>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1026"/>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102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102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102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102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1026"/>
                                        </p:tgtEl>
                                        <p:attrNameLst>
                                          <p:attrName>ppt_y</p:attrName>
                                        </p:attrNameLst>
                                      </p:cBhvr>
                                      <p:tavLst>
                                        <p:tav tm="0">
                                          <p:val>
                                            <p:strVal val="ppt_y"/>
                                          </p:val>
                                        </p:tav>
                                        <p:tav tm="100000">
                                          <p:val>
                                            <p:strVal val="ppt_y+ppt_h"/>
                                          </p:val>
                                        </p:tav>
                                      </p:tavLst>
                                    </p:anim>
                                    <p:animScale>
                                      <p:cBhvr>
                                        <p:cTn id="19" dur="26">
                                          <p:stCondLst>
                                            <p:cond delay="620"/>
                                          </p:stCondLst>
                                        </p:cTn>
                                        <p:tgtEl>
                                          <p:spTgt spid="1026"/>
                                        </p:tgtEl>
                                      </p:cBhvr>
                                      <p:to x="100000" y="60000"/>
                                    </p:animScale>
                                    <p:animScale>
                                      <p:cBhvr>
                                        <p:cTn id="20" dur="166" decel="50000">
                                          <p:stCondLst>
                                            <p:cond delay="646"/>
                                          </p:stCondLst>
                                        </p:cTn>
                                        <p:tgtEl>
                                          <p:spTgt spid="1026"/>
                                        </p:tgtEl>
                                      </p:cBhvr>
                                      <p:to x="100000" y="100000"/>
                                    </p:animScale>
                                    <p:animScale>
                                      <p:cBhvr>
                                        <p:cTn id="21" dur="26">
                                          <p:stCondLst>
                                            <p:cond delay="1312"/>
                                          </p:stCondLst>
                                        </p:cTn>
                                        <p:tgtEl>
                                          <p:spTgt spid="1026"/>
                                        </p:tgtEl>
                                      </p:cBhvr>
                                      <p:to x="100000" y="80000"/>
                                    </p:animScale>
                                    <p:animScale>
                                      <p:cBhvr>
                                        <p:cTn id="22" dur="166" decel="50000">
                                          <p:stCondLst>
                                            <p:cond delay="1338"/>
                                          </p:stCondLst>
                                        </p:cTn>
                                        <p:tgtEl>
                                          <p:spTgt spid="1026"/>
                                        </p:tgtEl>
                                      </p:cBhvr>
                                      <p:to x="100000" y="100000"/>
                                    </p:animScale>
                                    <p:animScale>
                                      <p:cBhvr>
                                        <p:cTn id="23" dur="26">
                                          <p:stCondLst>
                                            <p:cond delay="1642"/>
                                          </p:stCondLst>
                                        </p:cTn>
                                        <p:tgtEl>
                                          <p:spTgt spid="1026"/>
                                        </p:tgtEl>
                                      </p:cBhvr>
                                      <p:to x="100000" y="90000"/>
                                    </p:animScale>
                                    <p:animScale>
                                      <p:cBhvr>
                                        <p:cTn id="24" dur="166" decel="50000">
                                          <p:stCondLst>
                                            <p:cond delay="1668"/>
                                          </p:stCondLst>
                                        </p:cTn>
                                        <p:tgtEl>
                                          <p:spTgt spid="1026"/>
                                        </p:tgtEl>
                                      </p:cBhvr>
                                      <p:to x="100000" y="100000"/>
                                    </p:animScale>
                                    <p:animScale>
                                      <p:cBhvr>
                                        <p:cTn id="25" dur="26">
                                          <p:stCondLst>
                                            <p:cond delay="1808"/>
                                          </p:stCondLst>
                                        </p:cTn>
                                        <p:tgtEl>
                                          <p:spTgt spid="1026"/>
                                        </p:tgtEl>
                                      </p:cBhvr>
                                      <p:to x="100000" y="95000"/>
                                    </p:animScale>
                                    <p:animScale>
                                      <p:cBhvr>
                                        <p:cTn id="26" dur="166" decel="50000">
                                          <p:stCondLst>
                                            <p:cond delay="1834"/>
                                          </p:stCondLst>
                                        </p:cTn>
                                        <p:tgtEl>
                                          <p:spTgt spid="1026"/>
                                        </p:tgtEl>
                                      </p:cBhvr>
                                      <p:to x="100000" y="100000"/>
                                    </p:animScale>
                                    <p:set>
                                      <p:cBhvr>
                                        <p:cTn id="27" dur="1" fill="hold">
                                          <p:stCondLst>
                                            <p:cond delay="1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16687</TotalTime>
  <Words>1078</Words>
  <Application>Microsoft Macintosh PowerPoint</Application>
  <PresentationFormat>Custom</PresentationFormat>
  <Paragraphs>139</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SCC University</vt:lpstr>
      <vt:lpstr>Study Tactics</vt:lpstr>
      <vt:lpstr>Study Tactics – Context</vt:lpstr>
      <vt:lpstr>Study Tactics – Context</vt:lpstr>
      <vt:lpstr>Study Tactics – Context</vt:lpstr>
      <vt:lpstr>Study Tactics – Context</vt:lpstr>
      <vt:lpstr>Study Tactics – Context</vt:lpstr>
      <vt:lpstr>Study Tactics – Context</vt:lpstr>
      <vt:lpstr>Study Tactics – Context</vt:lpstr>
      <vt:lpstr>Study Tactics – Context</vt:lpstr>
      <vt:lpstr>Study Tactics – Context</vt:lpstr>
      <vt:lpstr>Romans</vt:lpstr>
      <vt:lpstr>Romans</vt:lpstr>
      <vt:lpstr>Romans</vt:lpstr>
      <vt:lpstr>Romans</vt:lpstr>
      <vt:lpstr>Romans</vt:lpstr>
      <vt:lpstr>Romans</vt:lpstr>
      <vt:lpstr>Romans</vt:lpstr>
      <vt:lpstr>Romans</vt:lpstr>
      <vt:lpstr>Romans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SCC University</dc:title>
  <dc:creator>Will Gardner</dc:creator>
  <cp:lastModifiedBy>Paul Allen</cp:lastModifiedBy>
  <cp:revision>325</cp:revision>
  <dcterms:created xsi:type="dcterms:W3CDTF">2018-11-02T13:09:28Z</dcterms:created>
  <dcterms:modified xsi:type="dcterms:W3CDTF">2019-02-11T21:33:00Z</dcterms:modified>
</cp:coreProperties>
</file>