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1" r:id="rId3"/>
    <p:sldId id="338" r:id="rId4"/>
    <p:sldId id="348" r:id="rId5"/>
    <p:sldId id="349" r:id="rId6"/>
    <p:sldId id="350" r:id="rId7"/>
    <p:sldId id="352" r:id="rId8"/>
    <p:sldId id="351" r:id="rId9"/>
    <p:sldId id="353" r:id="rId10"/>
    <p:sldId id="354" r:id="rId11"/>
    <p:sldId id="355" r:id="rId12"/>
    <p:sldId id="356" r:id="rId13"/>
    <p:sldId id="357" r:id="rId14"/>
    <p:sldId id="339" r:id="rId15"/>
    <p:sldId id="340" r:id="rId16"/>
    <p:sldId id="342" r:id="rId17"/>
    <p:sldId id="343" r:id="rId18"/>
    <p:sldId id="345" r:id="rId19"/>
    <p:sldId id="346" r:id="rId20"/>
    <p:sldId id="34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6015" autoAdjust="0"/>
  </p:normalViewPr>
  <p:slideViewPr>
    <p:cSldViewPr snapToGrid="0">
      <p:cViewPr varScale="1">
        <p:scale>
          <a:sx n="96" d="100"/>
          <a:sy n="96" d="100"/>
        </p:scale>
        <p:origin x="114" y="90"/>
      </p:cViewPr>
      <p:guideLst/>
    </p:cSldViewPr>
  </p:slideViewPr>
  <p:outlineViewPr>
    <p:cViewPr>
      <p:scale>
        <a:sx n="33" d="100"/>
        <a:sy n="33" d="100"/>
      </p:scale>
      <p:origin x="0" y="-70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12/10/2018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12/10/2018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2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41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4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0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62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4865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06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2502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349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88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89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2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1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8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SCC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we believe and why we believe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629507"/>
            <a:ext cx="8915400" cy="49354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/>
              <a:t>4</a:t>
            </a:r>
            <a:r>
              <a:rPr lang="en-US" sz="2600" dirty="0" smtClean="0"/>
              <a:t>) </a:t>
            </a:r>
            <a:r>
              <a:rPr lang="en-US" sz="2600" u="sng" dirty="0" smtClean="0"/>
              <a:t>Lists</a:t>
            </a:r>
          </a:p>
          <a:p>
            <a:pPr lvl="2"/>
            <a:r>
              <a:rPr lang="en-US" sz="2400" dirty="0" smtClean="0"/>
              <a:t>More than two itemized things</a:t>
            </a:r>
          </a:p>
          <a:p>
            <a:pPr lvl="2"/>
            <a:r>
              <a:rPr lang="en-US" sz="2400" dirty="0" smtClean="0"/>
              <a:t>Galatians 5:19-21</a:t>
            </a:r>
            <a:endParaRPr lang="en-US" sz="2000" dirty="0"/>
          </a:p>
          <a:p>
            <a:pPr lvl="3"/>
            <a:r>
              <a:rPr lang="en-US" sz="2200" dirty="0" smtClean="0"/>
              <a:t>Are the items written in particular order</a:t>
            </a:r>
          </a:p>
          <a:p>
            <a:pPr lvl="3"/>
            <a:r>
              <a:rPr lang="en-US" sz="2200" dirty="0" smtClean="0"/>
              <a:t>Are they grouped in any way</a:t>
            </a:r>
          </a:p>
          <a:p>
            <a:pPr lvl="2"/>
            <a:r>
              <a:rPr lang="en-US" sz="2400" i="1" dirty="0" smtClean="0"/>
              <a:t>Practice</a:t>
            </a:r>
            <a:r>
              <a:rPr lang="en-US" sz="2400" dirty="0" smtClean="0"/>
              <a:t> – 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2496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629507"/>
            <a:ext cx="8915400" cy="49354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 smtClean="0"/>
              <a:t>5) </a:t>
            </a:r>
            <a:r>
              <a:rPr lang="en-US" sz="2600" u="sng" dirty="0" smtClean="0"/>
              <a:t>Cause and Effect</a:t>
            </a:r>
          </a:p>
          <a:p>
            <a:pPr lvl="2"/>
            <a:r>
              <a:rPr lang="en-US" sz="2400" dirty="0" smtClean="0"/>
              <a:t>Proverbs 15:1</a:t>
            </a:r>
          </a:p>
          <a:p>
            <a:pPr lvl="3"/>
            <a:r>
              <a:rPr lang="en-US" sz="2200" dirty="0" smtClean="0"/>
              <a:t>Causes?</a:t>
            </a:r>
          </a:p>
          <a:p>
            <a:pPr lvl="3"/>
            <a:r>
              <a:rPr lang="en-US" sz="2200" dirty="0" smtClean="0"/>
              <a:t>Effects?</a:t>
            </a:r>
          </a:p>
          <a:p>
            <a:pPr lvl="2"/>
            <a:r>
              <a:rPr lang="en-US" sz="2400" dirty="0" smtClean="0"/>
              <a:t>Cause and effect relationships are very important in communicating vital Christian truths</a:t>
            </a:r>
          </a:p>
          <a:p>
            <a:pPr lvl="3"/>
            <a:r>
              <a:rPr lang="en-US" sz="2200" dirty="0" smtClean="0"/>
              <a:t>Ex. Romans 6:23, Romans 12:2, Colossians 3:1</a:t>
            </a:r>
          </a:p>
          <a:p>
            <a:pPr lvl="3"/>
            <a:r>
              <a:rPr lang="en-US" sz="2200" i="1" dirty="0" smtClean="0"/>
              <a:t>Practice</a:t>
            </a:r>
            <a:r>
              <a:rPr lang="en-US" sz="2200" dirty="0" smtClean="0"/>
              <a:t> – look up the above scriptures</a:t>
            </a:r>
          </a:p>
          <a:p>
            <a:pPr lvl="3"/>
            <a:r>
              <a:rPr lang="en-US" sz="2200" dirty="0" smtClean="0"/>
              <a:t>Bonus – can anyone identify what else Pro. 15:1 is?</a:t>
            </a:r>
          </a:p>
        </p:txBody>
      </p:sp>
    </p:spTree>
    <p:extLst>
      <p:ext uri="{BB962C8B-B14F-4D97-AF65-F5344CB8AC3E}">
        <p14:creationId xmlns:p14="http://schemas.microsoft.com/office/powerpoint/2010/main" val="33625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629507"/>
            <a:ext cx="8915400" cy="49354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/>
              <a:t>6</a:t>
            </a:r>
            <a:r>
              <a:rPr lang="en-US" sz="2600" dirty="0" smtClean="0"/>
              <a:t>) </a:t>
            </a:r>
            <a:r>
              <a:rPr lang="en-US" sz="2600" u="sng" dirty="0" smtClean="0"/>
              <a:t>Figures of Speech</a:t>
            </a:r>
          </a:p>
          <a:p>
            <a:pPr lvl="2"/>
            <a:r>
              <a:rPr lang="en-US" sz="2400" dirty="0" smtClean="0"/>
              <a:t>Images in which words are used in a sense other than the normal, literal sense.</a:t>
            </a:r>
          </a:p>
          <a:p>
            <a:pPr lvl="2"/>
            <a:r>
              <a:rPr lang="en-US" sz="2400" dirty="0" smtClean="0"/>
              <a:t>Psalm 119:105 </a:t>
            </a:r>
            <a:r>
              <a:rPr lang="en-US" sz="2400" dirty="0">
                <a:solidFill>
                  <a:srgbClr val="0000FF"/>
                </a:solidFill>
              </a:rPr>
              <a:t>Your word is a lamp to my feet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    and a light to my path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 smtClean="0"/>
              <a:t>Paint images which we can relate to emotionally.</a:t>
            </a:r>
          </a:p>
          <a:p>
            <a:pPr lvl="2"/>
            <a:r>
              <a:rPr lang="en-US" sz="2400" dirty="0" smtClean="0"/>
              <a:t>Practice – Matthew 23:27</a:t>
            </a:r>
          </a:p>
          <a:p>
            <a:pPr lvl="3"/>
            <a:r>
              <a:rPr lang="en-US" sz="2200" dirty="0" smtClean="0"/>
              <a:t>Take a moment to visualize – even relate the </a:t>
            </a:r>
            <a:r>
              <a:rPr lang="en-US" sz="2200" dirty="0" err="1" smtClean="0"/>
              <a:t>the</a:t>
            </a:r>
            <a:r>
              <a:rPr lang="en-US" sz="2200" dirty="0" smtClean="0"/>
              <a:t> image.</a:t>
            </a:r>
          </a:p>
        </p:txBody>
      </p:sp>
    </p:spTree>
    <p:extLst>
      <p:ext uri="{BB962C8B-B14F-4D97-AF65-F5344CB8AC3E}">
        <p14:creationId xmlns:p14="http://schemas.microsoft.com/office/powerpoint/2010/main" val="80412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150" y="1488830"/>
            <a:ext cx="8915400" cy="524021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 smtClean="0"/>
              <a:t>7) </a:t>
            </a:r>
            <a:r>
              <a:rPr lang="en-US" sz="2600" u="sng" dirty="0" smtClean="0"/>
              <a:t>Conjunctions</a:t>
            </a:r>
          </a:p>
          <a:p>
            <a:pPr lvl="2"/>
            <a:r>
              <a:rPr lang="en-US" sz="2400" dirty="0" smtClean="0"/>
              <a:t>“Are mortar that hold all the bricks together.”</a:t>
            </a:r>
          </a:p>
          <a:p>
            <a:pPr lvl="3"/>
            <a:r>
              <a:rPr lang="en-US" sz="2200" dirty="0" smtClean="0"/>
              <a:t>And, for, but, therefore, since, because, </a:t>
            </a:r>
            <a:r>
              <a:rPr lang="en-US" sz="2200" dirty="0" err="1" smtClean="0"/>
              <a:t>etc</a:t>
            </a:r>
            <a:r>
              <a:rPr lang="en-US" sz="2200" dirty="0" smtClean="0"/>
              <a:t>…</a:t>
            </a:r>
          </a:p>
          <a:p>
            <a:pPr lvl="2"/>
            <a:r>
              <a:rPr lang="en-US" sz="2200" dirty="0" smtClean="0"/>
              <a:t>Therefore – what’s it there for?</a:t>
            </a:r>
          </a:p>
          <a:p>
            <a:pPr lvl="2"/>
            <a:r>
              <a:rPr lang="en-US" sz="2200" dirty="0"/>
              <a:t>Romans </a:t>
            </a:r>
            <a:r>
              <a:rPr lang="en-US" sz="2200" dirty="0" smtClean="0"/>
              <a:t>12:1 </a:t>
            </a:r>
            <a:r>
              <a:rPr lang="en-US" sz="2200" dirty="0">
                <a:solidFill>
                  <a:srgbClr val="0000FF"/>
                </a:solidFill>
              </a:rPr>
              <a:t>Therefore, I urge you, brothers and sisters, in view of God’s mercy, to offer your bodies as a living sacrifice, holy and pleasing to God—this is your true and proper </a:t>
            </a:r>
            <a:r>
              <a:rPr lang="en-US" sz="2200" dirty="0" smtClean="0">
                <a:solidFill>
                  <a:srgbClr val="0000FF"/>
                </a:solidFill>
              </a:rPr>
              <a:t>worship</a:t>
            </a:r>
            <a:r>
              <a:rPr lang="en-US" sz="2200" dirty="0" smtClean="0"/>
              <a:t>.</a:t>
            </a:r>
          </a:p>
          <a:p>
            <a:pPr lvl="3"/>
            <a:r>
              <a:rPr lang="en-US" sz="2000" dirty="0" smtClean="0"/>
              <a:t>Require knowing the larger picture.  Romans 1-11 = Theology of salvation by grace through faith. “Therefore” is thus making us aware that Paul is moving into the “application” portion of his letter </a:t>
            </a:r>
          </a:p>
          <a:p>
            <a:pPr lvl="2"/>
            <a:r>
              <a:rPr lang="en-US" sz="2200" i="1" dirty="0" smtClean="0"/>
              <a:t>Practice</a:t>
            </a:r>
            <a:r>
              <a:rPr lang="en-US" sz="2200" dirty="0" smtClean="0"/>
              <a:t> – Col. 3:12 = “therefore”, read 1-11 to gain full insight</a:t>
            </a:r>
          </a:p>
        </p:txBody>
      </p:sp>
    </p:spTree>
    <p:extLst>
      <p:ext uri="{BB962C8B-B14F-4D97-AF65-F5344CB8AC3E}">
        <p14:creationId xmlns:p14="http://schemas.microsoft.com/office/powerpoint/2010/main" val="20753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of the Apostles: </a:t>
            </a:r>
            <a:r>
              <a:rPr lang="en-US" dirty="0" err="1" smtClean="0"/>
              <a:t>ch</a:t>
            </a:r>
            <a:r>
              <a:rPr lang="en-US" dirty="0" smtClean="0"/>
              <a:t> 2-8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835425"/>
            <a:ext cx="8915400" cy="48933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sermons, 2 lectures, and 1 personal evangelism</a:t>
            </a:r>
          </a:p>
          <a:p>
            <a:pPr lvl="1"/>
            <a:r>
              <a:rPr lang="en-US" sz="2600" dirty="0" smtClean="0"/>
              <a:t>Sermons</a:t>
            </a:r>
          </a:p>
          <a:p>
            <a:pPr lvl="2"/>
            <a:r>
              <a:rPr lang="en-US" sz="2400" dirty="0" smtClean="0"/>
              <a:t>Pentecost</a:t>
            </a:r>
          </a:p>
          <a:p>
            <a:pPr lvl="2"/>
            <a:r>
              <a:rPr lang="en-US" sz="2400" dirty="0" smtClean="0"/>
              <a:t>Solomon’s Portico</a:t>
            </a:r>
          </a:p>
          <a:p>
            <a:pPr lvl="1"/>
            <a:r>
              <a:rPr lang="en-US" sz="2600" dirty="0" smtClean="0"/>
              <a:t>Lectures</a:t>
            </a:r>
          </a:p>
          <a:p>
            <a:pPr lvl="2"/>
            <a:r>
              <a:rPr lang="en-US" sz="2400" dirty="0" smtClean="0"/>
              <a:t>Jewish Council x 2 (Peter and Stephen)</a:t>
            </a:r>
          </a:p>
          <a:p>
            <a:pPr lvl="1"/>
            <a:r>
              <a:rPr lang="en-US" sz="2600" dirty="0" smtClean="0"/>
              <a:t>Personal evangelism</a:t>
            </a:r>
          </a:p>
          <a:p>
            <a:pPr lvl="2"/>
            <a:r>
              <a:rPr lang="en-US" sz="2400" dirty="0" smtClean="0"/>
              <a:t>Philip and the Ethiopian Eunuch</a:t>
            </a:r>
          </a:p>
          <a:p>
            <a:pPr lvl="2"/>
            <a:endParaRPr lang="en-US" sz="24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070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of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86339"/>
            <a:ext cx="8915400" cy="507227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Sermons</a:t>
            </a:r>
          </a:p>
          <a:p>
            <a:pPr lvl="1"/>
            <a:r>
              <a:rPr lang="en-US" sz="2600" dirty="0" smtClean="0"/>
              <a:t>Pentecost 2:14-41</a:t>
            </a:r>
          </a:p>
          <a:p>
            <a:pPr lvl="2"/>
            <a:r>
              <a:rPr lang="en-US" sz="2400" dirty="0" smtClean="0"/>
              <a:t>Peter</a:t>
            </a:r>
          </a:p>
          <a:p>
            <a:pPr lvl="3"/>
            <a:r>
              <a:rPr lang="en-US" sz="2400" b="1" baseline="30000" dirty="0" smtClean="0"/>
              <a:t>23</a:t>
            </a:r>
            <a:r>
              <a:rPr lang="en-US" sz="2400" b="1" baseline="30000" dirty="0"/>
              <a:t> </a:t>
            </a:r>
            <a:r>
              <a:rPr lang="en-US" sz="2400" dirty="0">
                <a:solidFill>
                  <a:srgbClr val="0000FF"/>
                </a:solidFill>
              </a:rPr>
              <a:t>this </a:t>
            </a:r>
            <a:r>
              <a:rPr lang="en-US" sz="2400" dirty="0" smtClean="0">
                <a:solidFill>
                  <a:srgbClr val="0000FF"/>
                </a:solidFill>
              </a:rPr>
              <a:t>Jesus,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delivered </a:t>
            </a:r>
            <a:r>
              <a:rPr lang="en-US" sz="2400" dirty="0">
                <a:solidFill>
                  <a:srgbClr val="0000FF"/>
                </a:solidFill>
              </a:rPr>
              <a:t>up according to the definite plan and foreknowledge of God, </a:t>
            </a:r>
            <a:r>
              <a:rPr lang="en-US" sz="2400" b="1" dirty="0">
                <a:solidFill>
                  <a:srgbClr val="0000FF"/>
                </a:solidFill>
              </a:rPr>
              <a:t>you crucified and killed </a:t>
            </a:r>
            <a:r>
              <a:rPr lang="en-US" sz="2400" dirty="0">
                <a:solidFill>
                  <a:srgbClr val="0000FF"/>
                </a:solidFill>
              </a:rPr>
              <a:t>by the hands of lawless men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b="1" baseline="30000" dirty="0" smtClean="0"/>
              <a:t>24</a:t>
            </a:r>
            <a:r>
              <a:rPr lang="en-US" sz="2400" b="1" baseline="30000" dirty="0"/>
              <a:t> </a:t>
            </a:r>
            <a:r>
              <a:rPr lang="en-US" sz="2400" b="1" dirty="0">
                <a:solidFill>
                  <a:srgbClr val="0000FF"/>
                </a:solidFill>
              </a:rPr>
              <a:t>God raised him up</a:t>
            </a:r>
            <a:r>
              <a:rPr lang="en-US" sz="2400" dirty="0">
                <a:solidFill>
                  <a:srgbClr val="0000FF"/>
                </a:solidFill>
              </a:rPr>
              <a:t>, loosing the pangs of death, because it was not possible for him to be held by </a:t>
            </a:r>
            <a:r>
              <a:rPr lang="en-US" sz="2400" dirty="0" smtClean="0">
                <a:solidFill>
                  <a:srgbClr val="0000FF"/>
                </a:solidFill>
              </a:rPr>
              <a:t>it </a:t>
            </a:r>
            <a:r>
              <a:rPr lang="en-US" sz="2400" b="1" dirty="0"/>
              <a:t>[32]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/>
              <a:t> </a:t>
            </a:r>
            <a:r>
              <a:rPr lang="en-US" sz="2400" b="1" baseline="30000" dirty="0"/>
              <a:t>25 </a:t>
            </a:r>
            <a:r>
              <a:rPr lang="en-US" sz="2400" b="1" dirty="0">
                <a:solidFill>
                  <a:srgbClr val="0000FF"/>
                </a:solidFill>
              </a:rPr>
              <a:t>For David says concerning </a:t>
            </a:r>
            <a:r>
              <a:rPr lang="en-US" sz="2400" b="1" dirty="0" smtClean="0">
                <a:solidFill>
                  <a:srgbClr val="0000FF"/>
                </a:solidFill>
              </a:rPr>
              <a:t>him</a:t>
            </a: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lvl="3"/>
            <a:r>
              <a:rPr lang="en-US" sz="2400" dirty="0" smtClean="0"/>
              <a:t>V38 </a:t>
            </a:r>
            <a:r>
              <a:rPr lang="en-US" sz="2400" b="1" dirty="0">
                <a:solidFill>
                  <a:srgbClr val="0000FF"/>
                </a:solidFill>
              </a:rPr>
              <a:t>Repent</a:t>
            </a:r>
            <a:r>
              <a:rPr lang="en-US" sz="2400" dirty="0">
                <a:solidFill>
                  <a:srgbClr val="0000FF"/>
                </a:solidFill>
              </a:rPr>
              <a:t> and be baptized every one of you in the name of Jesus Christ for the forgiveness of your sins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of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86339"/>
            <a:ext cx="8915400" cy="50722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Sermons</a:t>
            </a:r>
          </a:p>
          <a:p>
            <a:pPr lvl="1"/>
            <a:r>
              <a:rPr lang="en-US" sz="2600" dirty="0" smtClean="0"/>
              <a:t>Solomon’s Portico: 3:11-26</a:t>
            </a:r>
          </a:p>
          <a:p>
            <a:pPr lvl="2"/>
            <a:r>
              <a:rPr lang="en-US" sz="2400" dirty="0" smtClean="0"/>
              <a:t>Peter</a:t>
            </a:r>
          </a:p>
          <a:p>
            <a:pPr lvl="3"/>
            <a:r>
              <a:rPr lang="en-US" sz="2400" b="1" baseline="30000" dirty="0"/>
              <a:t>14 </a:t>
            </a:r>
            <a:r>
              <a:rPr lang="en-US" sz="2400" dirty="0">
                <a:solidFill>
                  <a:srgbClr val="0000FF"/>
                </a:solidFill>
              </a:rPr>
              <a:t>But you denied the Holy and Righteous One, and asked for a murderer to be granted to you,</a:t>
            </a:r>
            <a:r>
              <a:rPr lang="en-US" sz="2400" dirty="0"/>
              <a:t> </a:t>
            </a:r>
            <a:r>
              <a:rPr lang="en-US" sz="2400" b="1" baseline="30000" dirty="0"/>
              <a:t>15 </a:t>
            </a:r>
            <a:r>
              <a:rPr lang="en-US" sz="2400" dirty="0">
                <a:solidFill>
                  <a:srgbClr val="0000FF"/>
                </a:solidFill>
              </a:rPr>
              <a:t>and </a:t>
            </a:r>
            <a:r>
              <a:rPr lang="en-US" sz="2400" b="1" dirty="0">
                <a:solidFill>
                  <a:srgbClr val="0000FF"/>
                </a:solidFill>
              </a:rPr>
              <a:t>you killed the Author of life</a:t>
            </a:r>
            <a:r>
              <a:rPr lang="en-US" sz="2400" dirty="0">
                <a:solidFill>
                  <a:srgbClr val="0000FF"/>
                </a:solidFill>
              </a:rPr>
              <a:t>, whom </a:t>
            </a:r>
            <a:r>
              <a:rPr lang="en-US" sz="2400" b="1" dirty="0">
                <a:solidFill>
                  <a:srgbClr val="0000FF"/>
                </a:solidFill>
              </a:rPr>
              <a:t>God raised from the dead</a:t>
            </a:r>
            <a:r>
              <a:rPr lang="en-US" sz="2400" dirty="0">
                <a:solidFill>
                  <a:srgbClr val="0000FF"/>
                </a:solidFill>
              </a:rPr>
              <a:t>. To this we are witnesses. 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3"/>
            <a:r>
              <a:rPr lang="en-US" sz="2400" b="1" baseline="30000" dirty="0"/>
              <a:t>19 </a:t>
            </a:r>
            <a:r>
              <a:rPr lang="en-US" sz="2400" b="1" dirty="0">
                <a:solidFill>
                  <a:srgbClr val="0000FF"/>
                </a:solidFill>
              </a:rPr>
              <a:t>Repent</a:t>
            </a:r>
            <a:r>
              <a:rPr lang="en-US" sz="2400" dirty="0">
                <a:solidFill>
                  <a:srgbClr val="0000FF"/>
                </a:solidFill>
              </a:rPr>
              <a:t> therefore, and turn back, that your sins may be blotted out</a:t>
            </a:r>
            <a:r>
              <a:rPr lang="en-US" sz="2400" dirty="0"/>
              <a:t>, </a:t>
            </a:r>
            <a:endParaRPr lang="en-US" sz="2400" dirty="0" smtClean="0"/>
          </a:p>
          <a:p>
            <a:pPr lvl="3"/>
            <a:r>
              <a:rPr lang="en-US" sz="2400" b="1" baseline="30000" dirty="0" smtClean="0"/>
              <a:t>22</a:t>
            </a:r>
            <a:r>
              <a:rPr lang="en-US" sz="2400" b="1" baseline="30000" dirty="0"/>
              <a:t> </a:t>
            </a:r>
            <a:r>
              <a:rPr lang="en-US" sz="2400" b="1" dirty="0">
                <a:solidFill>
                  <a:srgbClr val="0000FF"/>
                </a:solidFill>
              </a:rPr>
              <a:t>Moses </a:t>
            </a:r>
            <a:r>
              <a:rPr lang="en-US" sz="2400" b="1" dirty="0" smtClean="0">
                <a:solidFill>
                  <a:srgbClr val="0000FF"/>
                </a:solidFill>
              </a:rPr>
              <a:t>said</a:t>
            </a:r>
            <a:r>
              <a:rPr lang="en-US" sz="2400" dirty="0" smtClean="0">
                <a:solidFill>
                  <a:srgbClr val="0000FF"/>
                </a:solidFill>
              </a:rPr>
              <a:t>…</a:t>
            </a:r>
            <a:r>
              <a:rPr lang="en-US" sz="24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022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of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86339"/>
            <a:ext cx="8915400" cy="507227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Lectures</a:t>
            </a:r>
          </a:p>
          <a:p>
            <a:pPr lvl="1"/>
            <a:r>
              <a:rPr lang="en-US" sz="2600" dirty="0" smtClean="0"/>
              <a:t>Before the Jewish Council</a:t>
            </a:r>
          </a:p>
          <a:p>
            <a:pPr lvl="2"/>
            <a:r>
              <a:rPr lang="en-US" sz="2400" dirty="0" smtClean="0"/>
              <a:t>Peter: Acts 4:8-22</a:t>
            </a:r>
          </a:p>
          <a:p>
            <a:pPr lvl="3"/>
            <a:r>
              <a:rPr lang="en-US" sz="2400" b="1" baseline="30000" dirty="0"/>
              <a:t>8 </a:t>
            </a:r>
            <a:r>
              <a:rPr lang="en-US" sz="2400" dirty="0">
                <a:solidFill>
                  <a:srgbClr val="0000FF"/>
                </a:solidFill>
              </a:rPr>
              <a:t>Then Peter, filled with the Holy Spirit, said to them, “Rulers of the people and elders,</a:t>
            </a:r>
            <a:r>
              <a:rPr lang="en-US" sz="2400" dirty="0"/>
              <a:t> </a:t>
            </a:r>
            <a:r>
              <a:rPr lang="en-US" sz="2400" b="1" baseline="30000" dirty="0"/>
              <a:t>9 </a:t>
            </a:r>
            <a:r>
              <a:rPr lang="en-US" sz="2400" dirty="0">
                <a:solidFill>
                  <a:srgbClr val="0000FF"/>
                </a:solidFill>
              </a:rPr>
              <a:t>if we are being examined today concerning a good deed done to a crippled man, by what means this man has been healed, </a:t>
            </a:r>
            <a:r>
              <a:rPr lang="en-US" sz="2400" b="1" baseline="30000" dirty="0"/>
              <a:t>10 </a:t>
            </a:r>
            <a:r>
              <a:rPr lang="en-US" sz="2400" dirty="0">
                <a:solidFill>
                  <a:srgbClr val="0000FF"/>
                </a:solidFill>
              </a:rPr>
              <a:t>let it be known to all of you and to all the people of Israel that by the name of Jesus Christ of Nazareth, whom </a:t>
            </a:r>
            <a:r>
              <a:rPr lang="en-US" sz="2400" b="1" dirty="0">
                <a:solidFill>
                  <a:srgbClr val="0000FF"/>
                </a:solidFill>
              </a:rPr>
              <a:t>you crucified</a:t>
            </a:r>
            <a:r>
              <a:rPr lang="en-US" sz="2400" dirty="0">
                <a:solidFill>
                  <a:srgbClr val="0000FF"/>
                </a:solidFill>
              </a:rPr>
              <a:t>, whom </a:t>
            </a:r>
            <a:r>
              <a:rPr lang="en-US" sz="2400" b="1" dirty="0">
                <a:solidFill>
                  <a:srgbClr val="0000FF"/>
                </a:solidFill>
              </a:rPr>
              <a:t>God raised from the dead</a:t>
            </a:r>
            <a:r>
              <a:rPr lang="en-US" sz="2400" dirty="0">
                <a:solidFill>
                  <a:srgbClr val="0000FF"/>
                </a:solidFill>
              </a:rPr>
              <a:t>—by him this man is standing before you well</a:t>
            </a:r>
            <a:r>
              <a:rPr lang="en-US" sz="2400" dirty="0"/>
              <a:t>. </a:t>
            </a:r>
            <a:endParaRPr lang="en-US" sz="2400" dirty="0" smtClean="0"/>
          </a:p>
          <a:p>
            <a:pPr lvl="1"/>
            <a:r>
              <a:rPr lang="en-US" sz="2600" dirty="0" smtClean="0"/>
              <a:t>Stephen: Acts 1-60</a:t>
            </a:r>
            <a:endParaRPr lang="en-US" sz="2400" dirty="0" smtClean="0"/>
          </a:p>
          <a:p>
            <a:pPr lvl="2"/>
            <a:r>
              <a:rPr lang="en-US" sz="2400" dirty="0" smtClean="0"/>
              <a:t>V52-53 = Christ crucified &amp; v56 Christ raised up</a:t>
            </a:r>
          </a:p>
        </p:txBody>
      </p:sp>
    </p:spTree>
    <p:extLst>
      <p:ext uri="{BB962C8B-B14F-4D97-AF65-F5344CB8AC3E}">
        <p14:creationId xmlns:p14="http://schemas.microsoft.com/office/powerpoint/2010/main" val="277789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of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42" y="1477617"/>
            <a:ext cx="8915400" cy="507227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Personal Evangelism</a:t>
            </a:r>
          </a:p>
          <a:p>
            <a:pPr lvl="1"/>
            <a:r>
              <a:rPr lang="en-US" sz="2600" dirty="0" smtClean="0"/>
              <a:t>Philip: Acts 8: 26-40</a:t>
            </a:r>
          </a:p>
          <a:p>
            <a:pPr lvl="2"/>
            <a:r>
              <a:rPr lang="en-US" sz="2400" b="1" baseline="30000" dirty="0">
                <a:solidFill>
                  <a:srgbClr val="0000FF"/>
                </a:solidFill>
              </a:rPr>
              <a:t>5 </a:t>
            </a:r>
            <a:r>
              <a:rPr lang="en-US" sz="2400" dirty="0">
                <a:solidFill>
                  <a:srgbClr val="0000FF"/>
                </a:solidFill>
              </a:rPr>
              <a:t>Philip went down to the </a:t>
            </a:r>
            <a:r>
              <a:rPr lang="en-US" sz="2400" dirty="0" smtClean="0">
                <a:solidFill>
                  <a:srgbClr val="0000FF"/>
                </a:solidFill>
              </a:rPr>
              <a:t>city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of </a:t>
            </a:r>
            <a:r>
              <a:rPr lang="en-US" sz="2400" dirty="0">
                <a:solidFill>
                  <a:srgbClr val="0000FF"/>
                </a:solidFill>
              </a:rPr>
              <a:t>Samaria and proclaimed to them the Christ.</a:t>
            </a:r>
            <a:r>
              <a:rPr lang="en-US" sz="2400" b="1" baseline="30000" dirty="0">
                <a:solidFill>
                  <a:srgbClr val="0000FF"/>
                </a:solidFill>
              </a:rPr>
              <a:t>6 </a:t>
            </a:r>
            <a:r>
              <a:rPr lang="en-US" sz="2400" dirty="0">
                <a:solidFill>
                  <a:srgbClr val="0000FF"/>
                </a:solidFill>
              </a:rPr>
              <a:t>And the </a:t>
            </a:r>
            <a:r>
              <a:rPr lang="en-US" sz="2400" b="1" dirty="0">
                <a:solidFill>
                  <a:srgbClr val="0000FF"/>
                </a:solidFill>
              </a:rPr>
              <a:t>crowds</a:t>
            </a:r>
            <a:r>
              <a:rPr lang="en-US" sz="2400" dirty="0">
                <a:solidFill>
                  <a:srgbClr val="0000FF"/>
                </a:solidFill>
              </a:rPr>
              <a:t> with one accord paid attention to what was being said by </a:t>
            </a:r>
            <a:r>
              <a:rPr lang="en-US" sz="2400" dirty="0" smtClean="0">
                <a:solidFill>
                  <a:srgbClr val="0000FF"/>
                </a:solidFill>
              </a:rPr>
              <a:t>Philip…</a:t>
            </a:r>
            <a:r>
              <a:rPr lang="en-US" sz="2400" b="1" baseline="30000" dirty="0">
                <a:solidFill>
                  <a:srgbClr val="0000FF"/>
                </a:solidFill>
              </a:rPr>
              <a:t>8 </a:t>
            </a:r>
            <a:r>
              <a:rPr lang="en-US" sz="2400" dirty="0">
                <a:solidFill>
                  <a:srgbClr val="0000FF"/>
                </a:solidFill>
              </a:rPr>
              <a:t>So there was </a:t>
            </a:r>
            <a:r>
              <a:rPr lang="en-US" sz="2400" b="1" dirty="0">
                <a:solidFill>
                  <a:srgbClr val="0000FF"/>
                </a:solidFill>
              </a:rPr>
              <a:t>much joy in that city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lvl="2"/>
            <a:r>
              <a:rPr lang="en-US" sz="2400" dirty="0" smtClean="0"/>
              <a:t>*side note – Scattering </a:t>
            </a:r>
            <a:r>
              <a:rPr lang="en-US" sz="2400" dirty="0"/>
              <a:t>in the O.T. was a form of </a:t>
            </a:r>
            <a:r>
              <a:rPr lang="en-US" sz="2400" dirty="0" smtClean="0"/>
              <a:t>punishment but here the great faith of Stephen led to a “scattering” expands the good news </a:t>
            </a:r>
            <a:endParaRPr lang="en-US" sz="2800" dirty="0"/>
          </a:p>
          <a:p>
            <a:pPr lvl="3"/>
            <a:r>
              <a:rPr lang="en-US" sz="2100" dirty="0"/>
              <a:t>Duet 28:64-68, </a:t>
            </a:r>
            <a:r>
              <a:rPr lang="en-US" sz="2100" dirty="0" err="1"/>
              <a:t>Ezek</a:t>
            </a:r>
            <a:r>
              <a:rPr lang="en-US" sz="2100" dirty="0"/>
              <a:t> 36:19-21 </a:t>
            </a:r>
            <a:endParaRPr lang="en-US" sz="2100" dirty="0" smtClean="0"/>
          </a:p>
          <a:p>
            <a:pPr lvl="3"/>
            <a:r>
              <a:rPr lang="en-US" sz="2100" dirty="0"/>
              <a:t>Acts </a:t>
            </a:r>
            <a:r>
              <a:rPr lang="en-US" sz="2100" dirty="0" smtClean="0"/>
              <a:t>1:</a:t>
            </a:r>
            <a:r>
              <a:rPr lang="en-US" sz="2100" b="1" baseline="30000" dirty="0" smtClean="0"/>
              <a:t>8</a:t>
            </a:r>
            <a:r>
              <a:rPr lang="en-US" sz="2100" b="1" baseline="30000" dirty="0"/>
              <a:t> </a:t>
            </a:r>
            <a:r>
              <a:rPr lang="en-US" sz="2100" dirty="0"/>
              <a:t>But you will receive power when the Holy Spirit has come upon you, and you will be my witnesses in </a:t>
            </a:r>
            <a:r>
              <a:rPr lang="en-US" sz="2100" dirty="0">
                <a:solidFill>
                  <a:srgbClr val="0000FF"/>
                </a:solidFill>
              </a:rPr>
              <a:t>Jerusalem</a:t>
            </a:r>
            <a:r>
              <a:rPr lang="en-US" sz="2100" dirty="0"/>
              <a:t> and in all </a:t>
            </a:r>
            <a:r>
              <a:rPr lang="en-US" sz="2100" dirty="0">
                <a:solidFill>
                  <a:srgbClr val="0000FF"/>
                </a:solidFill>
              </a:rPr>
              <a:t>Judea</a:t>
            </a:r>
            <a:r>
              <a:rPr lang="en-US" sz="2100" dirty="0"/>
              <a:t> and </a:t>
            </a:r>
            <a:r>
              <a:rPr lang="en-US" sz="2100" dirty="0">
                <a:solidFill>
                  <a:srgbClr val="0000FF"/>
                </a:solidFill>
              </a:rPr>
              <a:t>Samaria</a:t>
            </a:r>
            <a:r>
              <a:rPr lang="en-US" sz="2100" dirty="0"/>
              <a:t>, and to the end of the earth</a:t>
            </a:r>
            <a:r>
              <a:rPr lang="en-US" sz="2100" dirty="0" smtClean="0"/>
              <a:t>.”</a:t>
            </a:r>
          </a:p>
          <a:p>
            <a:pPr lvl="3"/>
            <a:r>
              <a:rPr lang="en-US" sz="2100" dirty="0"/>
              <a:t>“The blood of Christians is the seed of the church.” </a:t>
            </a:r>
            <a:r>
              <a:rPr lang="en-US" sz="2100" i="1" dirty="0" smtClean="0"/>
              <a:t>Tertullian</a:t>
            </a:r>
            <a:endParaRPr lang="en-US" sz="2100" dirty="0"/>
          </a:p>
          <a:p>
            <a:pPr lvl="3"/>
            <a:endParaRPr lang="en-US" sz="2200" dirty="0" smtClean="0"/>
          </a:p>
          <a:p>
            <a:pPr lvl="2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679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of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42" y="1477617"/>
            <a:ext cx="8915400" cy="507227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Personal Evangelism</a:t>
            </a:r>
          </a:p>
          <a:p>
            <a:pPr lvl="1"/>
            <a:r>
              <a:rPr lang="en-US" sz="2600" dirty="0" smtClean="0"/>
              <a:t>Philip: Acts 8: 26-40</a:t>
            </a:r>
          </a:p>
          <a:p>
            <a:pPr lvl="2"/>
            <a:r>
              <a:rPr lang="en-US" sz="2400" b="1" baseline="30000" dirty="0">
                <a:solidFill>
                  <a:srgbClr val="0000FF"/>
                </a:solidFill>
              </a:rPr>
              <a:t>26 </a:t>
            </a:r>
            <a:r>
              <a:rPr lang="en-US" sz="2400" dirty="0">
                <a:solidFill>
                  <a:srgbClr val="0000FF"/>
                </a:solidFill>
              </a:rPr>
              <a:t>Now an angel of the Lord said to Philip, “Rise and go toward the </a:t>
            </a:r>
            <a:r>
              <a:rPr lang="en-US" sz="2400" dirty="0" smtClean="0">
                <a:solidFill>
                  <a:srgbClr val="0000FF"/>
                </a:solidFill>
              </a:rPr>
              <a:t>south</a:t>
            </a:r>
            <a:r>
              <a:rPr lang="en-US" sz="2400" dirty="0">
                <a:solidFill>
                  <a:srgbClr val="0000FF"/>
                </a:solidFill>
              </a:rPr>
              <a:t> to the road that goes down from Jerusalem to Gaza.” </a:t>
            </a:r>
            <a:r>
              <a:rPr lang="en-US" sz="2400" b="1" dirty="0">
                <a:solidFill>
                  <a:srgbClr val="0000FF"/>
                </a:solidFill>
              </a:rPr>
              <a:t>This is a desert place</a:t>
            </a:r>
            <a:r>
              <a:rPr lang="en-US" sz="2400" dirty="0">
                <a:solidFill>
                  <a:srgbClr val="0000FF"/>
                </a:solidFill>
              </a:rPr>
              <a:t>. 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2"/>
            <a:r>
              <a:rPr lang="en-US" sz="2400" b="1" baseline="30000" dirty="0">
                <a:solidFill>
                  <a:srgbClr val="0000FF"/>
                </a:solidFill>
              </a:rPr>
              <a:t>27 </a:t>
            </a:r>
            <a:r>
              <a:rPr lang="en-US" sz="2400" dirty="0" smtClean="0">
                <a:solidFill>
                  <a:srgbClr val="0000FF"/>
                </a:solidFill>
              </a:rPr>
              <a:t>...an Ethiopian</a:t>
            </a:r>
            <a:r>
              <a:rPr lang="en-US" sz="2400" dirty="0">
                <a:solidFill>
                  <a:srgbClr val="0000FF"/>
                </a:solidFill>
              </a:rPr>
              <a:t>, a eunuch, a court official of Candace, queen of the Ethiopians, who was in charge of all her treasure. 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2"/>
            <a:r>
              <a:rPr lang="en-US" sz="2400" b="1" baseline="30000" dirty="0">
                <a:solidFill>
                  <a:srgbClr val="0000FF"/>
                </a:solidFill>
              </a:rPr>
              <a:t>29 </a:t>
            </a:r>
            <a:r>
              <a:rPr lang="en-US" sz="2400" dirty="0">
                <a:solidFill>
                  <a:srgbClr val="0000FF"/>
                </a:solidFill>
              </a:rPr>
              <a:t>And the Spirit said to Philip, “Go over and join this chariot</a:t>
            </a:r>
            <a:r>
              <a:rPr lang="en-US" sz="2400" dirty="0" smtClean="0">
                <a:solidFill>
                  <a:srgbClr val="0000FF"/>
                </a:solidFill>
              </a:rPr>
              <a:t>.”</a:t>
            </a:r>
          </a:p>
          <a:p>
            <a:pPr lvl="2"/>
            <a:r>
              <a:rPr lang="en-US" sz="2400" b="1" baseline="30000" dirty="0">
                <a:solidFill>
                  <a:srgbClr val="0000FF"/>
                </a:solidFill>
              </a:rPr>
              <a:t>35 </a:t>
            </a:r>
            <a:r>
              <a:rPr lang="en-US" sz="2400" dirty="0">
                <a:solidFill>
                  <a:srgbClr val="0000FF"/>
                </a:solidFill>
              </a:rPr>
              <a:t>Then Philip opened his mouth, and </a:t>
            </a:r>
            <a:r>
              <a:rPr lang="en-US" sz="2400" u="sng" dirty="0">
                <a:solidFill>
                  <a:srgbClr val="0000FF"/>
                </a:solidFill>
              </a:rPr>
              <a:t>beginning with this Scripture</a:t>
            </a:r>
            <a:r>
              <a:rPr lang="en-US" sz="2400" dirty="0">
                <a:solidFill>
                  <a:srgbClr val="0000FF"/>
                </a:solidFill>
              </a:rPr>
              <a:t> he told him the </a:t>
            </a:r>
            <a:r>
              <a:rPr lang="en-US" sz="2400" u="sng" dirty="0">
                <a:solidFill>
                  <a:srgbClr val="0000FF"/>
                </a:solidFill>
              </a:rPr>
              <a:t>good news about Jesus</a:t>
            </a:r>
            <a:r>
              <a:rPr lang="en-US" sz="2400" dirty="0"/>
              <a:t>. </a:t>
            </a:r>
            <a:r>
              <a:rPr lang="en-US" sz="2400" dirty="0" smtClean="0"/>
              <a:t>[v36]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38" y="135835"/>
            <a:ext cx="4614873" cy="30645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130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11568"/>
            <a:ext cx="8915400" cy="4865078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dirty="0" smtClean="0"/>
              <a:t>Genre</a:t>
            </a:r>
            <a:r>
              <a:rPr lang="en-US" sz="2800" dirty="0" smtClean="0"/>
              <a:t> = Historical Narrative</a:t>
            </a:r>
          </a:p>
          <a:p>
            <a:pPr lvl="1"/>
            <a:r>
              <a:rPr lang="en-US" sz="2600" dirty="0" smtClean="0"/>
              <a:t>Sequel to the gospel of Luke</a:t>
            </a:r>
          </a:p>
          <a:p>
            <a:pPr lvl="2"/>
            <a:r>
              <a:rPr lang="en-US" sz="2400" dirty="0" smtClean="0"/>
              <a:t>In the early church these two books often accompanied one another.</a:t>
            </a:r>
          </a:p>
          <a:p>
            <a:pPr lvl="1"/>
            <a:r>
              <a:rPr lang="en-US" sz="2600" dirty="0" smtClean="0"/>
              <a:t>Thematic similarities</a:t>
            </a:r>
          </a:p>
          <a:p>
            <a:pPr lvl="2"/>
            <a:r>
              <a:rPr lang="en-US" sz="2400" dirty="0" smtClean="0"/>
              <a:t>Importance of Prayer</a:t>
            </a:r>
          </a:p>
          <a:p>
            <a:pPr lvl="2"/>
            <a:r>
              <a:rPr lang="en-US" sz="2400" dirty="0" smtClean="0"/>
              <a:t>Work of the Spirit</a:t>
            </a:r>
          </a:p>
          <a:p>
            <a:pPr lvl="2"/>
            <a:r>
              <a:rPr lang="en-US" sz="2400" dirty="0" smtClean="0"/>
              <a:t>The gospel is for all.</a:t>
            </a:r>
          </a:p>
          <a:p>
            <a:r>
              <a:rPr lang="en-US" sz="2800" u="sng" dirty="0" smtClean="0"/>
              <a:t>Goal</a:t>
            </a:r>
            <a:r>
              <a:rPr lang="en-US" sz="2800" dirty="0"/>
              <a:t> </a:t>
            </a:r>
            <a:r>
              <a:rPr lang="en-US" sz="2800" dirty="0" smtClean="0"/>
              <a:t>= The </a:t>
            </a:r>
            <a:r>
              <a:rPr lang="en-US" sz="2800" dirty="0"/>
              <a:t>book of Acts is not only the acts of the apostles, but the acts of the risen, living Jesus. </a:t>
            </a:r>
            <a:r>
              <a:rPr lang="en-US" sz="2800" b="1" i="1" dirty="0"/>
              <a:t>John Piper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709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of the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649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Sharing the Gospel is sharing Christ Jesus</a:t>
            </a:r>
          </a:p>
          <a:p>
            <a:pPr lvl="1"/>
            <a:r>
              <a:rPr lang="en-US" sz="2600" dirty="0" smtClean="0"/>
              <a:t>Actual facts based on historical events</a:t>
            </a:r>
          </a:p>
          <a:p>
            <a:pPr lvl="1"/>
            <a:r>
              <a:rPr lang="en-US" sz="2600" dirty="0" smtClean="0"/>
              <a:t>Relating the condition of sinful man</a:t>
            </a:r>
          </a:p>
          <a:p>
            <a:pPr lvl="2"/>
            <a:r>
              <a:rPr lang="en-US" sz="2400" dirty="0" smtClean="0"/>
              <a:t>You don’t have to say “hey you killed Christ”</a:t>
            </a:r>
          </a:p>
          <a:p>
            <a:pPr lvl="2"/>
            <a:r>
              <a:rPr lang="en-US" sz="2400" dirty="0" smtClean="0"/>
              <a:t>Acts 19:8-10 &amp; 23-37</a:t>
            </a:r>
          </a:p>
          <a:p>
            <a:pPr lvl="3"/>
            <a:r>
              <a:rPr lang="en-US" sz="2400" b="1" baseline="30000" dirty="0">
                <a:solidFill>
                  <a:srgbClr val="0000FF"/>
                </a:solidFill>
              </a:rPr>
              <a:t>37 </a:t>
            </a:r>
            <a:r>
              <a:rPr lang="en-US" sz="2400" dirty="0">
                <a:solidFill>
                  <a:srgbClr val="0000FF"/>
                </a:solidFill>
              </a:rPr>
              <a:t>For you have brought these men here who are neither sacrilegious nor blasphemers of our goddess.</a:t>
            </a:r>
            <a:r>
              <a:rPr lang="en-US" sz="2200" dirty="0"/>
              <a:t> </a:t>
            </a:r>
            <a:endParaRPr lang="en-US" sz="2200" dirty="0" smtClean="0"/>
          </a:p>
          <a:p>
            <a:pPr lvl="1"/>
            <a:r>
              <a:rPr lang="en-US" sz="2600" dirty="0" smtClean="0"/>
              <a:t>Christ’s death and resurrection is REAL</a:t>
            </a:r>
          </a:p>
          <a:p>
            <a:pPr lvl="1"/>
            <a:r>
              <a:rPr lang="en-US" sz="2600" dirty="0" smtClean="0"/>
              <a:t>Forgiveness for our sin through Christ upon belief</a:t>
            </a:r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156" y="159026"/>
            <a:ext cx="2968727" cy="358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1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11568"/>
            <a:ext cx="8915400" cy="4865078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History</a:t>
            </a:r>
            <a:r>
              <a:rPr lang="en-US" sz="2800" dirty="0" smtClean="0"/>
              <a:t> (descriptive) AND </a:t>
            </a:r>
            <a:r>
              <a:rPr lang="en-US" sz="2800" u="sng" dirty="0" smtClean="0"/>
              <a:t>Theology</a:t>
            </a:r>
            <a:r>
              <a:rPr lang="en-US" sz="2800" dirty="0" smtClean="0"/>
              <a:t> (normative)?</a:t>
            </a:r>
          </a:p>
          <a:p>
            <a:pPr lvl="1"/>
            <a:r>
              <a:rPr lang="en-US" sz="2600" dirty="0" smtClean="0"/>
              <a:t>1) Read passages in relation to the rest of Acts and the Bible</a:t>
            </a:r>
          </a:p>
          <a:p>
            <a:pPr lvl="1"/>
            <a:r>
              <a:rPr lang="en-US" sz="2600" dirty="0" smtClean="0"/>
              <a:t>2) Speeches - </a:t>
            </a:r>
            <a:r>
              <a:rPr lang="en-US" sz="2600" dirty="0"/>
              <a:t>Paraphrased accounts </a:t>
            </a:r>
            <a:r>
              <a:rPr lang="en-US" sz="2600" dirty="0" smtClean="0"/>
              <a:t>advance specific points</a:t>
            </a:r>
          </a:p>
          <a:p>
            <a:pPr lvl="1"/>
            <a:r>
              <a:rPr lang="en-US" sz="2600" dirty="0" smtClean="0"/>
              <a:t>3) Identify Positive &amp; Negative Characters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4606607"/>
            <a:ext cx="3455899" cy="216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258" y="2063262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 Basics Stages</a:t>
            </a:r>
          </a:p>
          <a:p>
            <a:pPr lvl="1"/>
            <a:r>
              <a:rPr lang="en-US" sz="2600" dirty="0" smtClean="0"/>
              <a:t>Observation</a:t>
            </a:r>
          </a:p>
          <a:p>
            <a:pPr lvl="1"/>
            <a:r>
              <a:rPr lang="en-US" sz="2600" dirty="0" smtClean="0"/>
              <a:t>Interpretation</a:t>
            </a:r>
          </a:p>
          <a:p>
            <a:pPr lvl="1"/>
            <a:r>
              <a:rPr lang="en-US" sz="2600" dirty="0" smtClean="0"/>
              <a:t>Application</a:t>
            </a:r>
          </a:p>
          <a:p>
            <a:pPr lvl="1"/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461" y="2719754"/>
            <a:ext cx="6219009" cy="390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en-US" dirty="0" smtClean="0"/>
              <a:t>Tactics – The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1734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God communicates to us through his word</a:t>
            </a:r>
            <a:endParaRPr lang="en-US" sz="2600" dirty="0" smtClean="0"/>
          </a:p>
          <a:p>
            <a:r>
              <a:rPr lang="en-US" sz="2800" dirty="0" smtClean="0"/>
              <a:t>Problem = we read the Bible to quickly</a:t>
            </a:r>
          </a:p>
          <a:p>
            <a:pPr lvl="1"/>
            <a:r>
              <a:rPr lang="en-US" sz="2600" dirty="0" smtClean="0"/>
              <a:t>Think about dinner – a good meal requires effort</a:t>
            </a:r>
          </a:p>
          <a:p>
            <a:pPr lvl="1"/>
            <a:r>
              <a:rPr lang="en-US" sz="2600" dirty="0" smtClean="0"/>
              <a:t>What does this </a:t>
            </a:r>
            <a:r>
              <a:rPr lang="en-US" sz="2600" b="1" dirty="0" smtClean="0"/>
              <a:t>mean</a:t>
            </a:r>
            <a:r>
              <a:rPr lang="en-US" sz="2600" dirty="0" smtClean="0"/>
              <a:t>? </a:t>
            </a:r>
            <a:r>
              <a:rPr lang="en-US" sz="2400" dirty="0"/>
              <a:t>W</a:t>
            </a:r>
            <a:r>
              <a:rPr lang="en-US" sz="2400" dirty="0" smtClean="0"/>
              <a:t>hat am I supposed to </a:t>
            </a:r>
            <a:r>
              <a:rPr lang="en-US" sz="2400" b="1" dirty="0" smtClean="0"/>
              <a:t>do with it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Starting small forces us to slow down and be more thoughtful – helps us SEE DETAIL</a:t>
            </a:r>
          </a:p>
          <a:p>
            <a:pPr lvl="1"/>
            <a:r>
              <a:rPr lang="en-US" sz="2600" dirty="0" smtClean="0"/>
              <a:t>“Hi Will”</a:t>
            </a:r>
          </a:p>
        </p:txBody>
      </p:sp>
    </p:spTree>
    <p:extLst>
      <p:ext uri="{BB962C8B-B14F-4D97-AF65-F5344CB8AC3E}">
        <p14:creationId xmlns:p14="http://schemas.microsoft.com/office/powerpoint/2010/main" val="202328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817077"/>
            <a:ext cx="8915400" cy="35638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 smtClean="0"/>
              <a:t>Seeing Detail</a:t>
            </a:r>
          </a:p>
          <a:p>
            <a:pPr lvl="2"/>
            <a:r>
              <a:rPr lang="en-US" sz="2400" dirty="0" smtClean="0"/>
              <a:t>We are not asking “</a:t>
            </a:r>
            <a:r>
              <a:rPr lang="en-US" sz="2400" i="1" dirty="0" smtClean="0"/>
              <a:t>what does it mean</a:t>
            </a:r>
            <a:r>
              <a:rPr lang="en-US" sz="2400" dirty="0" smtClean="0"/>
              <a:t>” </a:t>
            </a:r>
          </a:p>
          <a:p>
            <a:pPr lvl="2"/>
            <a:r>
              <a:rPr lang="en-US" sz="2400" dirty="0" smtClean="0"/>
              <a:t>We are asking “what does it say”</a:t>
            </a:r>
          </a:p>
          <a:p>
            <a:pPr lvl="1"/>
            <a:r>
              <a:rPr lang="en-US" sz="2400" dirty="0" smtClean="0"/>
              <a:t>Not starting off in a vacuum</a:t>
            </a:r>
          </a:p>
          <a:p>
            <a:pPr lvl="2"/>
            <a:r>
              <a:rPr lang="en-US" sz="2200" dirty="0" smtClean="0"/>
              <a:t>Larger units of text provide context</a:t>
            </a:r>
          </a:p>
          <a:p>
            <a:pPr lvl="2"/>
            <a:r>
              <a:rPr lang="en-US" sz="2200" dirty="0" smtClean="0"/>
              <a:t>Small parts support larger whole</a:t>
            </a:r>
          </a:p>
        </p:txBody>
      </p:sp>
    </p:spTree>
    <p:extLst>
      <p:ext uri="{BB962C8B-B14F-4D97-AF65-F5344CB8AC3E}">
        <p14:creationId xmlns:p14="http://schemas.microsoft.com/office/powerpoint/2010/main" val="23887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629507"/>
            <a:ext cx="8915400" cy="49354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 smtClean="0"/>
              <a:t>1) </a:t>
            </a:r>
            <a:r>
              <a:rPr lang="en-US" sz="2600" u="sng" dirty="0" smtClean="0"/>
              <a:t>Repetition of Words</a:t>
            </a:r>
          </a:p>
          <a:p>
            <a:pPr lvl="2"/>
            <a:r>
              <a:rPr lang="en-US" sz="2400" dirty="0" smtClean="0"/>
              <a:t>1 John 2:15-17</a:t>
            </a:r>
          </a:p>
          <a:p>
            <a:pPr lvl="3"/>
            <a:r>
              <a:rPr lang="en-US" sz="2200" dirty="0" smtClean="0"/>
              <a:t>“world” &amp; “love”</a:t>
            </a:r>
          </a:p>
          <a:p>
            <a:pPr lvl="4"/>
            <a:r>
              <a:rPr lang="en-US" sz="2200" dirty="0" smtClean="0"/>
              <a:t>Are they in every sentence? </a:t>
            </a:r>
          </a:p>
          <a:p>
            <a:pPr lvl="4"/>
            <a:r>
              <a:rPr lang="en-US" sz="2200" dirty="0" smtClean="0"/>
              <a:t>How many times does it occur in all? </a:t>
            </a:r>
          </a:p>
          <a:p>
            <a:pPr lvl="4"/>
            <a:r>
              <a:rPr lang="en-US" sz="2200" dirty="0" smtClean="0"/>
              <a:t>Does it always have the definite article “the”?</a:t>
            </a:r>
          </a:p>
          <a:p>
            <a:pPr lvl="2"/>
            <a:r>
              <a:rPr lang="en-US" sz="2400" i="1" dirty="0" smtClean="0"/>
              <a:t>Practice</a:t>
            </a:r>
            <a:r>
              <a:rPr lang="en-US" sz="2400" dirty="0" smtClean="0"/>
              <a:t> - 2 Cor. 1:3-7</a:t>
            </a:r>
          </a:p>
        </p:txBody>
      </p:sp>
    </p:spTree>
    <p:extLst>
      <p:ext uri="{BB962C8B-B14F-4D97-AF65-F5344CB8AC3E}">
        <p14:creationId xmlns:p14="http://schemas.microsoft.com/office/powerpoint/2010/main" val="333390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629507"/>
            <a:ext cx="8915400" cy="49354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/>
              <a:t>2</a:t>
            </a:r>
            <a:r>
              <a:rPr lang="en-US" sz="2600" dirty="0" smtClean="0"/>
              <a:t>) </a:t>
            </a:r>
            <a:r>
              <a:rPr lang="en-US" sz="2600" u="sng" dirty="0" smtClean="0"/>
              <a:t>Contrast</a:t>
            </a:r>
          </a:p>
          <a:p>
            <a:pPr lvl="2"/>
            <a:r>
              <a:rPr lang="en-US" sz="2400" dirty="0" smtClean="0"/>
              <a:t>Proverbs 14:31</a:t>
            </a:r>
          </a:p>
          <a:p>
            <a:pPr lvl="3"/>
            <a:r>
              <a:rPr lang="en-US" sz="2200" dirty="0" smtClean="0"/>
              <a:t>Two types of people</a:t>
            </a:r>
          </a:p>
          <a:p>
            <a:pPr lvl="4"/>
            <a:r>
              <a:rPr lang="en-US" sz="2200" dirty="0" smtClean="0"/>
              <a:t>What does the contrasting personas tell us?</a:t>
            </a:r>
          </a:p>
          <a:p>
            <a:pPr lvl="2"/>
            <a:r>
              <a:rPr lang="en-US" sz="2400" dirty="0" smtClean="0"/>
              <a:t>Romans 6:23</a:t>
            </a:r>
          </a:p>
          <a:p>
            <a:pPr lvl="3"/>
            <a:r>
              <a:rPr lang="en-US" sz="2200" dirty="0" smtClean="0"/>
              <a:t>What does this contrast help explain?</a:t>
            </a:r>
          </a:p>
          <a:p>
            <a:pPr lvl="2"/>
            <a:r>
              <a:rPr lang="en-US" sz="2400" i="1" dirty="0" smtClean="0"/>
              <a:t>Practice</a:t>
            </a:r>
            <a:r>
              <a:rPr lang="en-US" sz="2400" dirty="0" smtClean="0"/>
              <a:t> – 1 John 1:5-7</a:t>
            </a:r>
          </a:p>
          <a:p>
            <a:pPr lvl="3"/>
            <a:r>
              <a:rPr lang="en-US" sz="2200" dirty="0" smtClean="0"/>
              <a:t>Side note – contrast can take place over several verses</a:t>
            </a:r>
          </a:p>
        </p:txBody>
      </p:sp>
    </p:spTree>
    <p:extLst>
      <p:ext uri="{BB962C8B-B14F-4D97-AF65-F5344CB8AC3E}">
        <p14:creationId xmlns:p14="http://schemas.microsoft.com/office/powerpoint/2010/main" val="233819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Tactics –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04" y="1629507"/>
            <a:ext cx="8915400" cy="49354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600" dirty="0" smtClean="0"/>
              <a:t>3) </a:t>
            </a:r>
            <a:r>
              <a:rPr lang="en-US" sz="2600" u="sng" dirty="0" smtClean="0"/>
              <a:t>Comparisons</a:t>
            </a:r>
          </a:p>
          <a:p>
            <a:pPr lvl="2"/>
            <a:r>
              <a:rPr lang="en-US" sz="2400" dirty="0" smtClean="0"/>
              <a:t>Proverbs 25:26</a:t>
            </a:r>
          </a:p>
          <a:p>
            <a:pPr lvl="3"/>
            <a:r>
              <a:rPr lang="en-US" sz="2200" dirty="0" smtClean="0"/>
              <a:t>What is being compared</a:t>
            </a:r>
          </a:p>
          <a:p>
            <a:pPr lvl="3"/>
            <a:r>
              <a:rPr lang="en-US" sz="2200" dirty="0" smtClean="0"/>
              <a:t>What are the implications	</a:t>
            </a:r>
          </a:p>
          <a:p>
            <a:pPr lvl="4"/>
            <a:r>
              <a:rPr lang="en-US" sz="2200" dirty="0" smtClean="0"/>
              <a:t>Importance of a spring?</a:t>
            </a:r>
          </a:p>
          <a:p>
            <a:pPr lvl="2"/>
            <a:r>
              <a:rPr lang="en-US" sz="2400" dirty="0" smtClean="0"/>
              <a:t>Isaiah 40:31</a:t>
            </a:r>
          </a:p>
          <a:p>
            <a:pPr lvl="2"/>
            <a:r>
              <a:rPr lang="en-US" sz="2400" i="1" dirty="0" smtClean="0"/>
              <a:t>Practice</a:t>
            </a:r>
            <a:r>
              <a:rPr lang="en-US" sz="2400" dirty="0" smtClean="0"/>
              <a:t> – James 3:3-6</a:t>
            </a:r>
          </a:p>
        </p:txBody>
      </p:sp>
    </p:spTree>
    <p:extLst>
      <p:ext uri="{BB962C8B-B14F-4D97-AF65-F5344CB8AC3E}">
        <p14:creationId xmlns:p14="http://schemas.microsoft.com/office/powerpoint/2010/main" val="309516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11031</TotalTime>
  <Words>753</Words>
  <Application>Microsoft Office PowerPoint</Application>
  <PresentationFormat>Widescreen</PresentationFormat>
  <Paragraphs>158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Euphemia</vt:lpstr>
      <vt:lpstr>Wingdings 3</vt:lpstr>
      <vt:lpstr>Wisp</vt:lpstr>
      <vt:lpstr>SCC University</vt:lpstr>
      <vt:lpstr>Acts</vt:lpstr>
      <vt:lpstr>Acts</vt:lpstr>
      <vt:lpstr>Study Tactics</vt:lpstr>
      <vt:lpstr>Study Tactics – The Sentence</vt:lpstr>
      <vt:lpstr>Study Tactics – The Sentence</vt:lpstr>
      <vt:lpstr>Study Tactics – The Sentence</vt:lpstr>
      <vt:lpstr>Study Tactics – The Sentence</vt:lpstr>
      <vt:lpstr>Study Tactics – The Sentence</vt:lpstr>
      <vt:lpstr>Study Tactics – The Sentence</vt:lpstr>
      <vt:lpstr>Study Tactics – The Sentence</vt:lpstr>
      <vt:lpstr>Study Tactics – The Sentence</vt:lpstr>
      <vt:lpstr>Study Tactics – The Sentence</vt:lpstr>
      <vt:lpstr>Acts of the Apostles: ch 2-8</vt:lpstr>
      <vt:lpstr>Acts of the Apostles</vt:lpstr>
      <vt:lpstr>Acts of the Apostles</vt:lpstr>
      <vt:lpstr>Acts of the Apostles</vt:lpstr>
      <vt:lpstr>Acts of the Apostles</vt:lpstr>
      <vt:lpstr>Acts of the Apostles</vt:lpstr>
      <vt:lpstr>Acts of the Apostles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SCC University</dc:title>
  <dc:creator>Will Gardner</dc:creator>
  <cp:lastModifiedBy>Will Gardner</cp:lastModifiedBy>
  <cp:revision>210</cp:revision>
  <dcterms:created xsi:type="dcterms:W3CDTF">2018-11-02T13:09:28Z</dcterms:created>
  <dcterms:modified xsi:type="dcterms:W3CDTF">2018-12-10T22:11:48Z</dcterms:modified>
</cp:coreProperties>
</file>