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9" r:id="rId4"/>
    <p:sldId id="267" r:id="rId5"/>
    <p:sldId id="268" r:id="rId6"/>
    <p:sldId id="260" r:id="rId7"/>
    <p:sldId id="262" r:id="rId8"/>
    <p:sldId id="263" r:id="rId9"/>
    <p:sldId id="264" r:id="rId10"/>
    <p:sldId id="265" r:id="rId11"/>
    <p:sldId id="266"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5" autoAdjust="0"/>
    <p:restoredTop sz="94660"/>
  </p:normalViewPr>
  <p:slideViewPr>
    <p:cSldViewPr snapToGrid="0">
      <p:cViewPr varScale="1">
        <p:scale>
          <a:sx n="96" d="100"/>
          <a:sy n="96" d="100"/>
        </p:scale>
        <p:origin x="114" y="186"/>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dirty="0" smtClean="0"/>
            <a:t>Gospels</a:t>
          </a:r>
        </a:p>
        <a:p>
          <a:endParaRPr lang="en-US" dirty="0"/>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dirty="0" smtClean="0"/>
            <a:t>Acts</a:t>
          </a:r>
          <a:endParaRPr lang="en-US" dirty="0"/>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dirty="0" smtClean="0"/>
            <a:t>Letters by Paul</a:t>
          </a:r>
          <a:endParaRPr lang="en-US" dirty="0"/>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778AA374-0E17-4AEA-8EB6-0C342D57D8D8}">
      <dgm:prSet phldrT="[Text]"/>
      <dgm:spPr/>
      <dgm:t>
        <a:bodyPr/>
        <a:lstStyle/>
        <a:p>
          <a:r>
            <a:rPr lang="en-US" dirty="0" smtClean="0"/>
            <a:t>Letters by other Apostles</a:t>
          </a:r>
          <a:endParaRPr lang="en-US" dirty="0"/>
        </a:p>
      </dgm:t>
    </dgm:pt>
    <dgm:pt modelId="{5E28F01D-9664-415C-A0CD-EBFDAB29426C}" type="parTrans" cxnId="{6F55886F-2AC8-4F4F-B328-821CB3A2117B}">
      <dgm:prSet/>
      <dgm:spPr/>
      <dgm:t>
        <a:bodyPr/>
        <a:lstStyle/>
        <a:p>
          <a:endParaRPr lang="en-US"/>
        </a:p>
      </dgm:t>
    </dgm:pt>
    <dgm:pt modelId="{1A604594-E883-4DA9-8A2A-16DFACE8640A}" type="sibTrans" cxnId="{6F55886F-2AC8-4F4F-B328-821CB3A2117B}">
      <dgm:prSet/>
      <dgm:spPr/>
      <dgm:t>
        <a:bodyPr/>
        <a:lstStyle/>
        <a:p>
          <a:endParaRPr lang="en-US"/>
        </a:p>
      </dgm:t>
    </dgm:pt>
    <dgm:pt modelId="{05F1A7D0-6E45-49DA-80B3-7FF4B8783E58}">
      <dgm:prSet phldrT="[Text]"/>
      <dgm:spPr/>
      <dgm:t>
        <a:bodyPr/>
        <a:lstStyle/>
        <a:p>
          <a:r>
            <a:rPr lang="en-US" dirty="0" smtClean="0"/>
            <a:t>Revelation</a:t>
          </a:r>
          <a:endParaRPr lang="en-US" dirty="0"/>
        </a:p>
      </dgm:t>
    </dgm:pt>
    <dgm:pt modelId="{3ECE110E-B07E-4F19-B2DF-3E42E99B2E8D}" type="parTrans" cxnId="{33A927E1-3C94-4A92-8DB3-42886008240C}">
      <dgm:prSet/>
      <dgm:spPr/>
      <dgm:t>
        <a:bodyPr/>
        <a:lstStyle/>
        <a:p>
          <a:endParaRPr lang="en-US"/>
        </a:p>
      </dgm:t>
    </dgm:pt>
    <dgm:pt modelId="{47B1D0F3-117D-4CE7-9037-3F5A4995054A}" type="sibTrans" cxnId="{33A927E1-3C94-4A92-8DB3-42886008240C}">
      <dgm:prSet/>
      <dgm:spPr/>
      <dgm:t>
        <a:bodyPr/>
        <a:lstStyle/>
        <a:p>
          <a:endParaRPr lang="en-US"/>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en-US"/>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9"/>
      <dgm:spPr/>
    </dgm:pt>
    <dgm:pt modelId="{80B372F1-8EF3-4532-ACC6-E65E1D63ACA2}" type="pres">
      <dgm:prSet presAssocID="{E4D23657-D1E8-4B22-974B-8DC90813F51B}" presName="ParentText" presStyleLbl="revTx" presStyleIdx="0" presStyleCnt="5">
        <dgm:presLayoutVars>
          <dgm:chMax val="0"/>
          <dgm:chPref val="0"/>
          <dgm:bulletEnabled val="1"/>
        </dgm:presLayoutVars>
      </dgm:prSet>
      <dgm:spPr/>
      <dgm:t>
        <a:bodyPr/>
        <a:lstStyle/>
        <a:p>
          <a:endParaRPr lang="en-US"/>
        </a:p>
      </dgm:t>
    </dgm:pt>
    <dgm:pt modelId="{B746139E-4627-4CCC-9299-5653D77ED24D}" type="pres">
      <dgm:prSet presAssocID="{E4D23657-D1E8-4B22-974B-8DC90813F51B}" presName="Triangle" presStyleLbl="alignNode1" presStyleIdx="1" presStyleCnt="9"/>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9"/>
      <dgm:spPr/>
    </dgm:pt>
    <dgm:pt modelId="{18F7A15A-3ED1-4A32-B700-36B8D6BBE441}" type="pres">
      <dgm:prSet presAssocID="{EF034794-D109-40B6-8FA2-8971C3123AB6}" presName="ParentText" presStyleLbl="revTx" presStyleIdx="1" presStyleCnt="5">
        <dgm:presLayoutVars>
          <dgm:chMax val="0"/>
          <dgm:chPref val="0"/>
          <dgm:bulletEnabled val="1"/>
        </dgm:presLayoutVars>
      </dgm:prSet>
      <dgm:spPr/>
      <dgm:t>
        <a:bodyPr/>
        <a:lstStyle/>
        <a:p>
          <a:endParaRPr lang="en-US"/>
        </a:p>
      </dgm:t>
    </dgm:pt>
    <dgm:pt modelId="{F6F2BEFC-1674-4E8D-98FF-DE4432BB887C}" type="pres">
      <dgm:prSet presAssocID="{EF034794-D109-40B6-8FA2-8971C3123AB6}" presName="Triangle" presStyleLbl="alignNode1" presStyleIdx="3" presStyleCnt="9"/>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9"/>
      <dgm:spPr/>
    </dgm:pt>
    <dgm:pt modelId="{F0124EB5-2136-46F3-B2F4-41A5196C24A0}" type="pres">
      <dgm:prSet presAssocID="{15E11DBD-E9B5-4BCF-A56C-7AAE26CE30DC}" presName="ParentText" presStyleLbl="revTx" presStyleIdx="2" presStyleCnt="5">
        <dgm:presLayoutVars>
          <dgm:chMax val="0"/>
          <dgm:chPref val="0"/>
          <dgm:bulletEnabled val="1"/>
        </dgm:presLayoutVars>
      </dgm:prSet>
      <dgm:spPr/>
      <dgm:t>
        <a:bodyPr/>
        <a:lstStyle/>
        <a:p>
          <a:endParaRPr lang="en-US"/>
        </a:p>
      </dgm:t>
    </dgm:pt>
    <dgm:pt modelId="{D5E82CFA-3F05-41CB-A66C-3A904CCE06CE}" type="pres">
      <dgm:prSet presAssocID="{15E11DBD-E9B5-4BCF-A56C-7AAE26CE30DC}" presName="Triangle" presStyleLbl="alignNode1" presStyleIdx="5" presStyleCnt="9"/>
      <dgm:spPr/>
    </dgm:pt>
    <dgm:pt modelId="{F5574CB1-AC1C-4773-A4A7-C4CE14EF6374}" type="pres">
      <dgm:prSet presAssocID="{329BDEDB-415B-4AB3-B964-E819D0C56DBB}" presName="sibTrans" presStyleCnt="0"/>
      <dgm:spPr/>
    </dgm:pt>
    <dgm:pt modelId="{14FCF07D-F999-4928-B62C-1135C3080FD1}" type="pres">
      <dgm:prSet presAssocID="{329BDEDB-415B-4AB3-B964-E819D0C56DBB}" presName="space" presStyleCnt="0"/>
      <dgm:spPr/>
    </dgm:pt>
    <dgm:pt modelId="{2489F161-D1CF-4A3D-8E95-6382395DC25B}" type="pres">
      <dgm:prSet presAssocID="{778AA374-0E17-4AEA-8EB6-0C342D57D8D8}" presName="composite" presStyleCnt="0"/>
      <dgm:spPr/>
    </dgm:pt>
    <dgm:pt modelId="{06EAFCDC-2041-4C37-BE64-7627BAA16382}" type="pres">
      <dgm:prSet presAssocID="{778AA374-0E17-4AEA-8EB6-0C342D57D8D8}" presName="LShape" presStyleLbl="alignNode1" presStyleIdx="6" presStyleCnt="9"/>
      <dgm:spPr/>
    </dgm:pt>
    <dgm:pt modelId="{AFC6068B-131B-444D-AF53-A5A2A6DC9AE7}" type="pres">
      <dgm:prSet presAssocID="{778AA374-0E17-4AEA-8EB6-0C342D57D8D8}" presName="ParentText" presStyleLbl="revTx" presStyleIdx="3" presStyleCnt="5">
        <dgm:presLayoutVars>
          <dgm:chMax val="0"/>
          <dgm:chPref val="0"/>
          <dgm:bulletEnabled val="1"/>
        </dgm:presLayoutVars>
      </dgm:prSet>
      <dgm:spPr/>
      <dgm:t>
        <a:bodyPr/>
        <a:lstStyle/>
        <a:p>
          <a:endParaRPr lang="en-US"/>
        </a:p>
      </dgm:t>
    </dgm:pt>
    <dgm:pt modelId="{F62C0D9F-BF11-4D63-A28B-80FA21343A28}" type="pres">
      <dgm:prSet presAssocID="{778AA374-0E17-4AEA-8EB6-0C342D57D8D8}" presName="Triangle" presStyleLbl="alignNode1" presStyleIdx="7" presStyleCnt="9"/>
      <dgm:spPr/>
    </dgm:pt>
    <dgm:pt modelId="{F5EC4F6A-2B4F-420C-9BEA-A14EFB832731}" type="pres">
      <dgm:prSet presAssocID="{1A604594-E883-4DA9-8A2A-16DFACE8640A}" presName="sibTrans" presStyleCnt="0"/>
      <dgm:spPr/>
    </dgm:pt>
    <dgm:pt modelId="{41DC2B0B-BD37-48C1-BB85-7F75AC60BB5F}" type="pres">
      <dgm:prSet presAssocID="{1A604594-E883-4DA9-8A2A-16DFACE8640A}" presName="space" presStyleCnt="0"/>
      <dgm:spPr/>
    </dgm:pt>
    <dgm:pt modelId="{D2C6C114-9E17-4E64-9FCF-9C4365FE25B7}" type="pres">
      <dgm:prSet presAssocID="{05F1A7D0-6E45-49DA-80B3-7FF4B8783E58}" presName="composite" presStyleCnt="0"/>
      <dgm:spPr/>
    </dgm:pt>
    <dgm:pt modelId="{BA06DEFD-3E20-41CA-8CC7-585BE7A02A00}" type="pres">
      <dgm:prSet presAssocID="{05F1A7D0-6E45-49DA-80B3-7FF4B8783E58}" presName="LShape" presStyleLbl="alignNode1" presStyleIdx="8" presStyleCnt="9"/>
      <dgm:spPr/>
    </dgm:pt>
    <dgm:pt modelId="{D81336A4-814F-45EF-B582-2466B0D2E2A7}" type="pres">
      <dgm:prSet presAssocID="{05F1A7D0-6E45-49DA-80B3-7FF4B8783E58}" presName="ParentText" presStyleLbl="revTx" presStyleIdx="4" presStyleCnt="5">
        <dgm:presLayoutVars>
          <dgm:chMax val="0"/>
          <dgm:chPref val="0"/>
          <dgm:bulletEnabled val="1"/>
        </dgm:presLayoutVars>
      </dgm:prSet>
      <dgm:spPr/>
      <dgm:t>
        <a:bodyPr/>
        <a:lstStyle/>
        <a:p>
          <a:endParaRPr lang="en-US"/>
        </a:p>
      </dgm:t>
    </dgm:pt>
  </dgm:ptLst>
  <dgm:cxnLst>
    <dgm:cxn modelId="{80FF73C0-9BCD-436E-A85B-D6D7D322462C}" srcId="{41DDEAAE-DE55-45A3-A4F7-3874E0140D37}" destId="{EF034794-D109-40B6-8FA2-8971C3123AB6}" srcOrd="1" destOrd="0" parTransId="{64D09C75-3D44-4CEF-9459-5C91DB44A9EA}" sibTransId="{CDDFC891-FC62-4131-A642-2D94388BCCE2}"/>
    <dgm:cxn modelId="{144D3C17-9BB9-4853-A637-BAE8CE37705E}" type="presOf" srcId="{EF034794-D109-40B6-8FA2-8971C3123AB6}" destId="{18F7A15A-3ED1-4A32-B700-36B8D6BBE441}" srcOrd="0" destOrd="0" presId="urn:microsoft.com/office/officeart/2009/3/layout/StepUpProcess"/>
    <dgm:cxn modelId="{5E0737F0-6DE4-4885-BC59-82E10D617E50}" srcId="{41DDEAAE-DE55-45A3-A4F7-3874E0140D37}" destId="{15E11DBD-E9B5-4BCF-A56C-7AAE26CE30DC}" srcOrd="2" destOrd="0" parTransId="{B7B43D5B-12E9-44B1-B818-4B50F6AD3C0A}" sibTransId="{329BDEDB-415B-4AB3-B964-E819D0C56DBB}"/>
    <dgm:cxn modelId="{2607AFFA-E9F8-4160-9AE4-19F4DB2B71C9}" type="presOf" srcId="{41DDEAAE-DE55-45A3-A4F7-3874E0140D37}" destId="{EB3CB291-E23A-4667-A32E-A640A76557A1}" srcOrd="0" destOrd="0" presId="urn:microsoft.com/office/officeart/2009/3/layout/StepUpProcess"/>
    <dgm:cxn modelId="{686E8776-31B9-4547-B165-83B2470E83E1}" type="presOf" srcId="{778AA374-0E17-4AEA-8EB6-0C342D57D8D8}" destId="{AFC6068B-131B-444D-AF53-A5A2A6DC9AE7}" srcOrd="0" destOrd="0" presId="urn:microsoft.com/office/officeart/2009/3/layout/StepUpProcess"/>
    <dgm:cxn modelId="{6F55886F-2AC8-4F4F-B328-821CB3A2117B}" srcId="{41DDEAAE-DE55-45A3-A4F7-3874E0140D37}" destId="{778AA374-0E17-4AEA-8EB6-0C342D57D8D8}" srcOrd="3" destOrd="0" parTransId="{5E28F01D-9664-415C-A0CD-EBFDAB29426C}" sibTransId="{1A604594-E883-4DA9-8A2A-16DFACE8640A}"/>
    <dgm:cxn modelId="{33A927E1-3C94-4A92-8DB3-42886008240C}" srcId="{41DDEAAE-DE55-45A3-A4F7-3874E0140D37}" destId="{05F1A7D0-6E45-49DA-80B3-7FF4B8783E58}" srcOrd="4" destOrd="0" parTransId="{3ECE110E-B07E-4F19-B2DF-3E42E99B2E8D}" sibTransId="{47B1D0F3-117D-4CE7-9037-3F5A4995054A}"/>
    <dgm:cxn modelId="{99F95D8E-A851-4953-A3C5-9BF7753ED9FA}" srcId="{41DDEAAE-DE55-45A3-A4F7-3874E0140D37}" destId="{E4D23657-D1E8-4B22-974B-8DC90813F51B}" srcOrd="0" destOrd="0" parTransId="{89EF0911-2234-42D0-AEF3-7FADAFD12999}" sibTransId="{529487B0-19AA-4AAC-8F83-CF2C113EB84D}"/>
    <dgm:cxn modelId="{6178317C-4B4F-4FC5-8AC2-7ABBDA27CE1F}" type="presOf" srcId="{05F1A7D0-6E45-49DA-80B3-7FF4B8783E58}" destId="{D81336A4-814F-45EF-B582-2466B0D2E2A7}" srcOrd="0" destOrd="0" presId="urn:microsoft.com/office/officeart/2009/3/layout/StepUpProcess"/>
    <dgm:cxn modelId="{A98402AF-AFAB-470F-9C97-EF1C509D8499}" type="presOf" srcId="{15E11DBD-E9B5-4BCF-A56C-7AAE26CE30DC}" destId="{F0124EB5-2136-46F3-B2F4-41A5196C24A0}" srcOrd="0" destOrd="0" presId="urn:microsoft.com/office/officeart/2009/3/layout/StepUpProcess"/>
    <dgm:cxn modelId="{B9285067-C906-4FDE-AAAC-9EE99F7669E3}" type="presOf" srcId="{E4D23657-D1E8-4B22-974B-8DC90813F51B}" destId="{80B372F1-8EF3-4532-ACC6-E65E1D63ACA2}" srcOrd="0" destOrd="0" presId="urn:microsoft.com/office/officeart/2009/3/layout/StepUpProcess"/>
    <dgm:cxn modelId="{D3BFF791-8D8E-4FBF-9F59-1FB887121875}" type="presParOf" srcId="{EB3CB291-E23A-4667-A32E-A640A76557A1}" destId="{01035298-0CF7-4145-8EE2-24DBFEAF33BB}" srcOrd="0" destOrd="0" presId="urn:microsoft.com/office/officeart/2009/3/layout/StepUpProcess"/>
    <dgm:cxn modelId="{AFA2BCAD-2F0B-4C3E-86A6-55A260AD16B0}" type="presParOf" srcId="{01035298-0CF7-4145-8EE2-24DBFEAF33BB}" destId="{21E1F518-1190-4883-914B-1FB66E6D3A63}" srcOrd="0" destOrd="0" presId="urn:microsoft.com/office/officeart/2009/3/layout/StepUpProcess"/>
    <dgm:cxn modelId="{AF2B8620-9DC0-4A87-9014-D45C2D1F8B38}" type="presParOf" srcId="{01035298-0CF7-4145-8EE2-24DBFEAF33BB}" destId="{80B372F1-8EF3-4532-ACC6-E65E1D63ACA2}" srcOrd="1" destOrd="0" presId="urn:microsoft.com/office/officeart/2009/3/layout/StepUpProcess"/>
    <dgm:cxn modelId="{4AA5420E-C2A1-4D24-A1DA-DA9E7976427D}" type="presParOf" srcId="{01035298-0CF7-4145-8EE2-24DBFEAF33BB}" destId="{B746139E-4627-4CCC-9299-5653D77ED24D}" srcOrd="2" destOrd="0" presId="urn:microsoft.com/office/officeart/2009/3/layout/StepUpProcess"/>
    <dgm:cxn modelId="{C3204B2A-D9EE-439E-BA61-A2C860BFF519}" type="presParOf" srcId="{EB3CB291-E23A-4667-A32E-A640A76557A1}" destId="{780BC64D-2F67-498A-99F6-7EB28080D705}" srcOrd="1" destOrd="0" presId="urn:microsoft.com/office/officeart/2009/3/layout/StepUpProcess"/>
    <dgm:cxn modelId="{49AEC91A-7C1D-4222-94BA-4D738F2D6C79}" type="presParOf" srcId="{780BC64D-2F67-498A-99F6-7EB28080D705}" destId="{68E230FA-2656-4C78-B827-58AFD214F445}" srcOrd="0" destOrd="0" presId="urn:microsoft.com/office/officeart/2009/3/layout/StepUpProcess"/>
    <dgm:cxn modelId="{B3ADA2AF-BE62-4C22-84A1-F4C5043918A4}" type="presParOf" srcId="{EB3CB291-E23A-4667-A32E-A640A76557A1}" destId="{B07824BD-C1CB-4098-8E38-D3E1F721DF31}" srcOrd="2" destOrd="0" presId="urn:microsoft.com/office/officeart/2009/3/layout/StepUpProcess"/>
    <dgm:cxn modelId="{D55AC698-F4A8-404D-94F4-78DB0A0637AF}" type="presParOf" srcId="{B07824BD-C1CB-4098-8E38-D3E1F721DF31}" destId="{85769F8C-5820-4CB5-B01D-69A648973D8F}" srcOrd="0" destOrd="0" presId="urn:microsoft.com/office/officeart/2009/3/layout/StepUpProcess"/>
    <dgm:cxn modelId="{6DF3D3A6-F203-4587-9E47-85B7CF8CB3D6}" type="presParOf" srcId="{B07824BD-C1CB-4098-8E38-D3E1F721DF31}" destId="{18F7A15A-3ED1-4A32-B700-36B8D6BBE441}" srcOrd="1" destOrd="0" presId="urn:microsoft.com/office/officeart/2009/3/layout/StepUpProcess"/>
    <dgm:cxn modelId="{B0900791-DD10-486B-8501-E09AD6094101}" type="presParOf" srcId="{B07824BD-C1CB-4098-8E38-D3E1F721DF31}" destId="{F6F2BEFC-1674-4E8D-98FF-DE4432BB887C}" srcOrd="2" destOrd="0" presId="urn:microsoft.com/office/officeart/2009/3/layout/StepUpProcess"/>
    <dgm:cxn modelId="{3EE6A66E-230B-46C6-B833-F1FB7D9677BB}" type="presParOf" srcId="{EB3CB291-E23A-4667-A32E-A640A76557A1}" destId="{E26373E0-D095-405B-9F4A-CC7FBB5BEBD2}" srcOrd="3" destOrd="0" presId="urn:microsoft.com/office/officeart/2009/3/layout/StepUpProcess"/>
    <dgm:cxn modelId="{3C46AB4C-8FD6-4F18-89B0-206793A671D9}" type="presParOf" srcId="{E26373E0-D095-405B-9F4A-CC7FBB5BEBD2}" destId="{8B10941C-73F0-477C-9F3D-EB0A4525ACBE}" srcOrd="0" destOrd="0" presId="urn:microsoft.com/office/officeart/2009/3/layout/StepUpProcess"/>
    <dgm:cxn modelId="{BD02CC66-E7B8-4247-B83C-1E49E3A3190F}" type="presParOf" srcId="{EB3CB291-E23A-4667-A32E-A640A76557A1}" destId="{DF2F85E9-6BAE-40EA-8F18-DAFCA3EFFB69}" srcOrd="4" destOrd="0" presId="urn:microsoft.com/office/officeart/2009/3/layout/StepUpProcess"/>
    <dgm:cxn modelId="{73FD8DEB-3FA4-428D-8D3F-4FFB6F588D0C}" type="presParOf" srcId="{DF2F85E9-6BAE-40EA-8F18-DAFCA3EFFB69}" destId="{A5E67CF4-39ED-4CC8-A27F-E45EA5D3AC44}" srcOrd="0" destOrd="0" presId="urn:microsoft.com/office/officeart/2009/3/layout/StepUpProcess"/>
    <dgm:cxn modelId="{1D96201E-2684-4A2C-ABB0-E762F06034DB}" type="presParOf" srcId="{DF2F85E9-6BAE-40EA-8F18-DAFCA3EFFB69}" destId="{F0124EB5-2136-46F3-B2F4-41A5196C24A0}" srcOrd="1" destOrd="0" presId="urn:microsoft.com/office/officeart/2009/3/layout/StepUpProcess"/>
    <dgm:cxn modelId="{24606857-F5A8-4647-9106-43600BEA9834}" type="presParOf" srcId="{DF2F85E9-6BAE-40EA-8F18-DAFCA3EFFB69}" destId="{D5E82CFA-3F05-41CB-A66C-3A904CCE06CE}" srcOrd="2" destOrd="0" presId="urn:microsoft.com/office/officeart/2009/3/layout/StepUpProcess"/>
    <dgm:cxn modelId="{07D8BB63-7C45-4577-8989-CC9573B5B902}" type="presParOf" srcId="{EB3CB291-E23A-4667-A32E-A640A76557A1}" destId="{F5574CB1-AC1C-4773-A4A7-C4CE14EF6374}" srcOrd="5" destOrd="0" presId="urn:microsoft.com/office/officeart/2009/3/layout/StepUpProcess"/>
    <dgm:cxn modelId="{C4CA2C05-C5A2-47D3-932D-7D1B0EE24BEE}" type="presParOf" srcId="{F5574CB1-AC1C-4773-A4A7-C4CE14EF6374}" destId="{14FCF07D-F999-4928-B62C-1135C3080FD1}" srcOrd="0" destOrd="0" presId="urn:microsoft.com/office/officeart/2009/3/layout/StepUpProcess"/>
    <dgm:cxn modelId="{7F15FDE7-0796-409E-8E14-33BDA45130DC}" type="presParOf" srcId="{EB3CB291-E23A-4667-A32E-A640A76557A1}" destId="{2489F161-D1CF-4A3D-8E95-6382395DC25B}" srcOrd="6" destOrd="0" presId="urn:microsoft.com/office/officeart/2009/3/layout/StepUpProcess"/>
    <dgm:cxn modelId="{A311EB17-7B3B-4E73-8877-7EDCECD2CCA9}" type="presParOf" srcId="{2489F161-D1CF-4A3D-8E95-6382395DC25B}" destId="{06EAFCDC-2041-4C37-BE64-7627BAA16382}" srcOrd="0" destOrd="0" presId="urn:microsoft.com/office/officeart/2009/3/layout/StepUpProcess"/>
    <dgm:cxn modelId="{F054D3EE-12ED-41DF-BC28-75AFF24A2011}" type="presParOf" srcId="{2489F161-D1CF-4A3D-8E95-6382395DC25B}" destId="{AFC6068B-131B-444D-AF53-A5A2A6DC9AE7}" srcOrd="1" destOrd="0" presId="urn:microsoft.com/office/officeart/2009/3/layout/StepUpProcess"/>
    <dgm:cxn modelId="{B3F265FC-C9A3-4AB3-9CED-F7D5EE371186}" type="presParOf" srcId="{2489F161-D1CF-4A3D-8E95-6382395DC25B}" destId="{F62C0D9F-BF11-4D63-A28B-80FA21343A28}" srcOrd="2" destOrd="0" presId="urn:microsoft.com/office/officeart/2009/3/layout/StepUpProcess"/>
    <dgm:cxn modelId="{41FBC4D4-7CE4-4553-BFA6-B9C39AFCA8EF}" type="presParOf" srcId="{EB3CB291-E23A-4667-A32E-A640A76557A1}" destId="{F5EC4F6A-2B4F-420C-9BEA-A14EFB832731}" srcOrd="7" destOrd="0" presId="urn:microsoft.com/office/officeart/2009/3/layout/StepUpProcess"/>
    <dgm:cxn modelId="{604F1BFC-D1C1-4B05-9E80-FEB729EF06F6}" type="presParOf" srcId="{F5EC4F6A-2B4F-420C-9BEA-A14EFB832731}" destId="{41DC2B0B-BD37-48C1-BB85-7F75AC60BB5F}" srcOrd="0" destOrd="0" presId="urn:microsoft.com/office/officeart/2009/3/layout/StepUpProcess"/>
    <dgm:cxn modelId="{C8CE4F5C-2D1E-4F23-B70E-3CA4AB9E86D1}" type="presParOf" srcId="{EB3CB291-E23A-4667-A32E-A640A76557A1}" destId="{D2C6C114-9E17-4E64-9FCF-9C4365FE25B7}" srcOrd="8" destOrd="0" presId="urn:microsoft.com/office/officeart/2009/3/layout/StepUpProcess"/>
    <dgm:cxn modelId="{28DAD026-A7ED-4EA6-BA50-86753202B1A1}" type="presParOf" srcId="{D2C6C114-9E17-4E64-9FCF-9C4365FE25B7}" destId="{BA06DEFD-3E20-41CA-8CC7-585BE7A02A00}" srcOrd="0" destOrd="0" presId="urn:microsoft.com/office/officeart/2009/3/layout/StepUpProcess"/>
    <dgm:cxn modelId="{1A762ABB-221E-44D3-9B21-B2EC055FC66D}" type="presParOf" srcId="{D2C6C114-9E17-4E64-9FCF-9C4365FE25B7}" destId="{D81336A4-814F-45EF-B582-2466B0D2E2A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1F518-1190-4883-914B-1FB66E6D3A63}">
      <dsp:nvSpPr>
        <dsp:cNvPr id="0" name=""/>
        <dsp:cNvSpPr/>
      </dsp:nvSpPr>
      <dsp:spPr>
        <a:xfrm rot="5400000">
          <a:off x="377854" y="1875609"/>
          <a:ext cx="1116393" cy="1857653"/>
        </a:xfrm>
        <a:prstGeom prst="corner">
          <a:avLst>
            <a:gd name="adj1" fmla="val 16120"/>
            <a:gd name="adj2" fmla="val 161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B372F1-8EF3-4532-ACC6-E65E1D63ACA2}">
      <dsp:nvSpPr>
        <dsp:cNvPr id="0" name=""/>
        <dsp:cNvSpPr/>
      </dsp:nvSpPr>
      <dsp:spPr>
        <a:xfrm>
          <a:off x="191500" y="2430648"/>
          <a:ext cx="1677100" cy="1470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Gospels</a:t>
          </a:r>
        </a:p>
        <a:p>
          <a:pPr lvl="0" algn="l" defTabSz="977900">
            <a:lnSpc>
              <a:spcPct val="90000"/>
            </a:lnSpc>
            <a:spcBef>
              <a:spcPct val="0"/>
            </a:spcBef>
            <a:spcAft>
              <a:spcPct val="35000"/>
            </a:spcAft>
          </a:pPr>
          <a:endParaRPr lang="en-US" sz="2200" kern="1200" dirty="0"/>
        </a:p>
      </dsp:txBody>
      <dsp:txXfrm>
        <a:off x="191500" y="2430648"/>
        <a:ext cx="1677100" cy="1470076"/>
      </dsp:txXfrm>
    </dsp:sp>
    <dsp:sp modelId="{B746139E-4627-4CCC-9299-5653D77ED24D}">
      <dsp:nvSpPr>
        <dsp:cNvPr id="0" name=""/>
        <dsp:cNvSpPr/>
      </dsp:nvSpPr>
      <dsp:spPr>
        <a:xfrm>
          <a:off x="1552166" y="1738847"/>
          <a:ext cx="316433" cy="316433"/>
        </a:xfrm>
        <a:prstGeom prst="triangle">
          <a:avLst>
            <a:gd name="adj" fmla="val 100000"/>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69F8C-5820-4CB5-B01D-69A648973D8F}">
      <dsp:nvSpPr>
        <dsp:cNvPr id="0" name=""/>
        <dsp:cNvSpPr/>
      </dsp:nvSpPr>
      <dsp:spPr>
        <a:xfrm rot="5400000">
          <a:off x="2430952" y="1367568"/>
          <a:ext cx="1116393" cy="1857653"/>
        </a:xfrm>
        <a:prstGeom prst="corner">
          <a:avLst>
            <a:gd name="adj1" fmla="val 16120"/>
            <a:gd name="adj2" fmla="val 16110"/>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F7A15A-3ED1-4A32-B700-36B8D6BBE441}">
      <dsp:nvSpPr>
        <dsp:cNvPr id="0" name=""/>
        <dsp:cNvSpPr/>
      </dsp:nvSpPr>
      <dsp:spPr>
        <a:xfrm>
          <a:off x="2244598" y="1922606"/>
          <a:ext cx="1677100" cy="1470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Acts</a:t>
          </a:r>
          <a:endParaRPr lang="en-US" sz="2200" kern="1200" dirty="0"/>
        </a:p>
      </dsp:txBody>
      <dsp:txXfrm>
        <a:off x="2244598" y="1922606"/>
        <a:ext cx="1677100" cy="1470076"/>
      </dsp:txXfrm>
    </dsp:sp>
    <dsp:sp modelId="{F6F2BEFC-1674-4E8D-98FF-DE4432BB887C}">
      <dsp:nvSpPr>
        <dsp:cNvPr id="0" name=""/>
        <dsp:cNvSpPr/>
      </dsp:nvSpPr>
      <dsp:spPr>
        <a:xfrm>
          <a:off x="3605264" y="1230806"/>
          <a:ext cx="316433" cy="316433"/>
        </a:xfrm>
        <a:prstGeom prst="triangle">
          <a:avLst>
            <a:gd name="adj" fmla="val 100000"/>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E67CF4-39ED-4CC8-A27F-E45EA5D3AC44}">
      <dsp:nvSpPr>
        <dsp:cNvPr id="0" name=""/>
        <dsp:cNvSpPr/>
      </dsp:nvSpPr>
      <dsp:spPr>
        <a:xfrm rot="5400000">
          <a:off x="4484050" y="859527"/>
          <a:ext cx="1116393" cy="1857653"/>
        </a:xfrm>
        <a:prstGeom prst="corner">
          <a:avLst>
            <a:gd name="adj1" fmla="val 16120"/>
            <a:gd name="adj2" fmla="val 16110"/>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124EB5-2136-46F3-B2F4-41A5196C24A0}">
      <dsp:nvSpPr>
        <dsp:cNvPr id="0" name=""/>
        <dsp:cNvSpPr/>
      </dsp:nvSpPr>
      <dsp:spPr>
        <a:xfrm>
          <a:off x="4297696" y="1414565"/>
          <a:ext cx="1677100" cy="1470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Letters by Paul</a:t>
          </a:r>
          <a:endParaRPr lang="en-US" sz="2200" kern="1200" dirty="0"/>
        </a:p>
      </dsp:txBody>
      <dsp:txXfrm>
        <a:off x="4297696" y="1414565"/>
        <a:ext cx="1677100" cy="1470076"/>
      </dsp:txXfrm>
    </dsp:sp>
    <dsp:sp modelId="{D5E82CFA-3F05-41CB-A66C-3A904CCE06CE}">
      <dsp:nvSpPr>
        <dsp:cNvPr id="0" name=""/>
        <dsp:cNvSpPr/>
      </dsp:nvSpPr>
      <dsp:spPr>
        <a:xfrm>
          <a:off x="5658362" y="722765"/>
          <a:ext cx="316433" cy="316433"/>
        </a:xfrm>
        <a:prstGeom prst="triangle">
          <a:avLst>
            <a:gd name="adj" fmla="val 10000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EAFCDC-2041-4C37-BE64-7627BAA16382}">
      <dsp:nvSpPr>
        <dsp:cNvPr id="0" name=""/>
        <dsp:cNvSpPr/>
      </dsp:nvSpPr>
      <dsp:spPr>
        <a:xfrm rot="5400000">
          <a:off x="6537148" y="351486"/>
          <a:ext cx="1116393" cy="1857653"/>
        </a:xfrm>
        <a:prstGeom prst="corner">
          <a:avLst>
            <a:gd name="adj1" fmla="val 16120"/>
            <a:gd name="adj2" fmla="val 16110"/>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6068B-131B-444D-AF53-A5A2A6DC9AE7}">
      <dsp:nvSpPr>
        <dsp:cNvPr id="0" name=""/>
        <dsp:cNvSpPr/>
      </dsp:nvSpPr>
      <dsp:spPr>
        <a:xfrm>
          <a:off x="6350794" y="906524"/>
          <a:ext cx="1677100" cy="1470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Letters by other Apostles</a:t>
          </a:r>
          <a:endParaRPr lang="en-US" sz="2200" kern="1200" dirty="0"/>
        </a:p>
      </dsp:txBody>
      <dsp:txXfrm>
        <a:off x="6350794" y="906524"/>
        <a:ext cx="1677100" cy="1470076"/>
      </dsp:txXfrm>
    </dsp:sp>
    <dsp:sp modelId="{F62C0D9F-BF11-4D63-A28B-80FA21343A28}">
      <dsp:nvSpPr>
        <dsp:cNvPr id="0" name=""/>
        <dsp:cNvSpPr/>
      </dsp:nvSpPr>
      <dsp:spPr>
        <a:xfrm>
          <a:off x="7711460" y="214723"/>
          <a:ext cx="316433" cy="316433"/>
        </a:xfrm>
        <a:prstGeom prst="triangle">
          <a:avLst>
            <a:gd name="adj" fmla="val 100000"/>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06DEFD-3E20-41CA-8CC7-585BE7A02A00}">
      <dsp:nvSpPr>
        <dsp:cNvPr id="0" name=""/>
        <dsp:cNvSpPr/>
      </dsp:nvSpPr>
      <dsp:spPr>
        <a:xfrm rot="5400000">
          <a:off x="8590246" y="-156554"/>
          <a:ext cx="1116393" cy="1857653"/>
        </a:xfrm>
        <a:prstGeom prst="corner">
          <a:avLst>
            <a:gd name="adj1" fmla="val 16120"/>
            <a:gd name="adj2" fmla="val 16110"/>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336A4-814F-45EF-B582-2466B0D2E2A7}">
      <dsp:nvSpPr>
        <dsp:cNvPr id="0" name=""/>
        <dsp:cNvSpPr/>
      </dsp:nvSpPr>
      <dsp:spPr>
        <a:xfrm>
          <a:off x="8403892" y="398483"/>
          <a:ext cx="1677100" cy="1470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kern="1200" dirty="0" smtClean="0"/>
            <a:t>Revelation</a:t>
          </a:r>
          <a:endParaRPr lang="en-US" sz="2200" kern="1200" dirty="0"/>
        </a:p>
      </dsp:txBody>
      <dsp:txXfrm>
        <a:off x="8403892" y="398483"/>
        <a:ext cx="1677100" cy="147007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11/2/2018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11/2/2018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dirty="0"/>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0463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405586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11/2/2018</a:t>
            </a:fld>
            <a:endParaRPr lang="en-US" dirty="0"/>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948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76880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025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11/2/2018</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50349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562588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388899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1032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39302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01401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00147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9106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67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1027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50537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11/2/2018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32452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SCC University</a:t>
            </a:r>
            <a:endParaRPr lang="en-US" dirty="0"/>
          </a:p>
        </p:txBody>
      </p:sp>
      <p:sp>
        <p:nvSpPr>
          <p:cNvPr id="3" name="Subtitle 2"/>
          <p:cNvSpPr>
            <a:spLocks noGrp="1"/>
          </p:cNvSpPr>
          <p:nvPr>
            <p:ph type="subTitle" idx="1"/>
          </p:nvPr>
        </p:nvSpPr>
        <p:spPr/>
        <p:txBody>
          <a:bodyPr/>
          <a:lstStyle/>
          <a:p>
            <a:r>
              <a:rPr lang="en-US" dirty="0" smtClean="0"/>
              <a:t>What we believe and why we believe it!</a:t>
            </a:r>
            <a:endParaRPr lang="en-US" dirty="0"/>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Gospels</a:t>
            </a:r>
          </a:p>
        </p:txBody>
      </p:sp>
      <p:sp>
        <p:nvSpPr>
          <p:cNvPr id="3" name="Content Placeholder 2"/>
          <p:cNvSpPr>
            <a:spLocks noGrp="1"/>
          </p:cNvSpPr>
          <p:nvPr>
            <p:ph idx="1"/>
          </p:nvPr>
        </p:nvSpPr>
        <p:spPr>
          <a:xfrm>
            <a:off x="2589212" y="1656521"/>
            <a:ext cx="8915400" cy="4764157"/>
          </a:xfrm>
        </p:spPr>
        <p:txBody>
          <a:bodyPr>
            <a:normAutofit lnSpcReduction="10000"/>
          </a:bodyPr>
          <a:lstStyle/>
          <a:p>
            <a:r>
              <a:rPr lang="en-US" sz="2400" u="sng" dirty="0" smtClean="0"/>
              <a:t>Luke</a:t>
            </a:r>
          </a:p>
          <a:p>
            <a:pPr lvl="1"/>
            <a:r>
              <a:rPr lang="en-US" sz="2000" dirty="0" smtClean="0"/>
              <a:t>Goal = Create an “orderly account” (Luke 1:1-4)</a:t>
            </a:r>
          </a:p>
          <a:p>
            <a:pPr lvl="2"/>
            <a:r>
              <a:rPr lang="en-US" sz="1800" dirty="0"/>
              <a:t>T</a:t>
            </a:r>
            <a:r>
              <a:rPr lang="en-US" sz="1800" dirty="0" smtClean="0"/>
              <a:t>o </a:t>
            </a:r>
            <a:r>
              <a:rPr lang="en-US" sz="1800" dirty="0"/>
              <a:t>present the salvation history - the story of what God had done in </a:t>
            </a:r>
            <a:r>
              <a:rPr lang="en-US" sz="1800" dirty="0" smtClean="0"/>
              <a:t>Jesus</a:t>
            </a:r>
            <a:r>
              <a:rPr lang="en-US" sz="1800" dirty="0" smtClean="0"/>
              <a:t>. </a:t>
            </a:r>
            <a:endParaRPr lang="en-US" sz="1800" dirty="0"/>
          </a:p>
          <a:p>
            <a:pPr lvl="3"/>
            <a:r>
              <a:rPr lang="en-US" sz="1600" dirty="0" smtClean="0"/>
              <a:t>A record of the fulfillment of God’s covenant promises to Israel and all nations</a:t>
            </a:r>
          </a:p>
          <a:p>
            <a:pPr lvl="2"/>
            <a:r>
              <a:rPr lang="en-US" sz="1800" dirty="0" smtClean="0"/>
              <a:t>Other Important themes</a:t>
            </a:r>
          </a:p>
          <a:p>
            <a:pPr lvl="3"/>
            <a:r>
              <a:rPr lang="en-US" sz="1600" dirty="0" smtClean="0"/>
              <a:t>Jesus as the most high prophet </a:t>
            </a:r>
          </a:p>
          <a:p>
            <a:pPr lvl="4"/>
            <a:r>
              <a:rPr lang="en-US" sz="1600" dirty="0" smtClean="0"/>
              <a:t>Emphasis is place on Jesus fulfilling prophecies he made in his lifetime – largely revolving around resurrection</a:t>
            </a:r>
          </a:p>
          <a:p>
            <a:pPr lvl="3"/>
            <a:r>
              <a:rPr lang="en-US" sz="1600" dirty="0" smtClean="0"/>
              <a:t>Importance of Prayer</a:t>
            </a:r>
          </a:p>
          <a:p>
            <a:pPr lvl="4"/>
            <a:r>
              <a:rPr lang="en-US" sz="1600" dirty="0" smtClean="0"/>
              <a:t>Specific attention given to the times Jesus stops to pray before events</a:t>
            </a:r>
          </a:p>
          <a:p>
            <a:pPr lvl="1"/>
            <a:r>
              <a:rPr lang="en-US" sz="2000" dirty="0" smtClean="0"/>
              <a:t>Side note: Written in Greek by a physician</a:t>
            </a:r>
            <a:endParaRPr lang="en-US" sz="2000" dirty="0" smtClean="0"/>
          </a:p>
          <a:p>
            <a:pPr lvl="2"/>
            <a:endParaRPr lang="en-US" sz="1400" dirty="0" smtClean="0"/>
          </a:p>
        </p:txBody>
      </p:sp>
    </p:spTree>
    <p:extLst>
      <p:ext uri="{BB962C8B-B14F-4D97-AF65-F5344CB8AC3E}">
        <p14:creationId xmlns:p14="http://schemas.microsoft.com/office/powerpoint/2010/main" val="285855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Gospels</a:t>
            </a:r>
          </a:p>
        </p:txBody>
      </p:sp>
      <p:sp>
        <p:nvSpPr>
          <p:cNvPr id="3" name="Content Placeholder 2"/>
          <p:cNvSpPr>
            <a:spLocks noGrp="1"/>
          </p:cNvSpPr>
          <p:nvPr>
            <p:ph idx="1"/>
          </p:nvPr>
        </p:nvSpPr>
        <p:spPr>
          <a:xfrm>
            <a:off x="2589212" y="2133600"/>
            <a:ext cx="8915400" cy="4247322"/>
          </a:xfrm>
        </p:spPr>
        <p:txBody>
          <a:bodyPr>
            <a:normAutofit/>
          </a:bodyPr>
          <a:lstStyle/>
          <a:p>
            <a:r>
              <a:rPr lang="en-US" sz="2400" u="sng" dirty="0" smtClean="0"/>
              <a:t>John</a:t>
            </a:r>
            <a:r>
              <a:rPr lang="en-US" sz="2400" dirty="0" smtClean="0"/>
              <a:t>*</a:t>
            </a:r>
            <a:endParaRPr lang="en-US" sz="2400" u="sng" dirty="0" smtClean="0"/>
          </a:p>
          <a:p>
            <a:pPr lvl="1"/>
            <a:r>
              <a:rPr lang="en-US" sz="2000" dirty="0" smtClean="0"/>
              <a:t>Goal = relate the identity of Jesus as the Christ, the Son of God</a:t>
            </a:r>
          </a:p>
          <a:p>
            <a:pPr lvl="1"/>
            <a:r>
              <a:rPr lang="en-US" sz="2000" dirty="0" smtClean="0"/>
              <a:t>Other Themes</a:t>
            </a:r>
          </a:p>
          <a:p>
            <a:pPr lvl="2"/>
            <a:r>
              <a:rPr lang="en-US" sz="1800" dirty="0" smtClean="0"/>
              <a:t>1) God’s sovereignty, 2) the person and work of the Holy Spirit, 3) sin,  and faith (in relation to Jesus’s signs). </a:t>
            </a:r>
          </a:p>
          <a:p>
            <a:pPr lvl="1"/>
            <a:r>
              <a:rPr lang="en-US" sz="2000" dirty="0" smtClean="0"/>
              <a:t>*Not a synoptic gospel</a:t>
            </a:r>
          </a:p>
          <a:p>
            <a:pPr lvl="2"/>
            <a:r>
              <a:rPr lang="en-US" sz="1800" dirty="0" smtClean="0"/>
              <a:t>All gospels focus a lot on Jesus’s final “days”</a:t>
            </a:r>
          </a:p>
          <a:p>
            <a:pPr lvl="2"/>
            <a:r>
              <a:rPr lang="en-US" sz="1800" dirty="0" smtClean="0"/>
              <a:t>In John the final week of Jesus’s ministry = 40% of the book</a:t>
            </a:r>
          </a:p>
          <a:p>
            <a:pPr lvl="1"/>
            <a:r>
              <a:rPr lang="en-US" sz="2000" dirty="0" smtClean="0"/>
              <a:t>Contradiction?</a:t>
            </a:r>
          </a:p>
          <a:p>
            <a:pPr lvl="2"/>
            <a:r>
              <a:rPr lang="en-US" sz="1800" dirty="0" smtClean="0"/>
              <a:t>No – main theoretical elements align across all the gospels</a:t>
            </a:r>
          </a:p>
          <a:p>
            <a:pPr lvl="2"/>
            <a:endParaRPr lang="en-US" dirty="0"/>
          </a:p>
        </p:txBody>
      </p:sp>
    </p:spTree>
    <p:extLst>
      <p:ext uri="{BB962C8B-B14F-4D97-AF65-F5344CB8AC3E}">
        <p14:creationId xmlns:p14="http://schemas.microsoft.com/office/powerpoint/2010/main" val="1053214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 The Prolog</a:t>
            </a:r>
            <a:endParaRPr lang="en-US" dirty="0"/>
          </a:p>
        </p:txBody>
      </p:sp>
      <p:sp>
        <p:nvSpPr>
          <p:cNvPr id="3" name="Content Placeholder 2"/>
          <p:cNvSpPr>
            <a:spLocks noGrp="1"/>
          </p:cNvSpPr>
          <p:nvPr>
            <p:ph idx="1"/>
          </p:nvPr>
        </p:nvSpPr>
        <p:spPr>
          <a:xfrm>
            <a:off x="2589212" y="2133599"/>
            <a:ext cx="8915400" cy="4306957"/>
          </a:xfrm>
        </p:spPr>
        <p:txBody>
          <a:bodyPr/>
          <a:lstStyle/>
          <a:p>
            <a:r>
              <a:rPr lang="en-US" sz="2400" dirty="0" smtClean="0"/>
              <a:t>Three important lessons</a:t>
            </a:r>
          </a:p>
          <a:p>
            <a:pPr lvl="1"/>
            <a:r>
              <a:rPr lang="en-US" sz="2200" b="1" dirty="0" smtClean="0"/>
              <a:t>1) </a:t>
            </a:r>
            <a:r>
              <a:rPr lang="en-US" sz="2200" dirty="0" smtClean="0"/>
              <a:t>Jesus is God and is with God</a:t>
            </a:r>
          </a:p>
          <a:p>
            <a:pPr lvl="1"/>
            <a:r>
              <a:rPr lang="en-US" sz="2200" b="1" dirty="0" smtClean="0"/>
              <a:t>2) </a:t>
            </a:r>
            <a:r>
              <a:rPr lang="en-US" sz="2200" dirty="0" smtClean="0"/>
              <a:t>Jesus is the fulfillment of Old Testament Prophecy</a:t>
            </a:r>
          </a:p>
          <a:p>
            <a:pPr lvl="1"/>
            <a:r>
              <a:rPr lang="en-US" sz="2200" b="1" dirty="0" smtClean="0"/>
              <a:t>3) </a:t>
            </a:r>
            <a:r>
              <a:rPr lang="en-US" sz="2200" dirty="0" smtClean="0"/>
              <a:t>Through Jesus, God enacts saving grace</a:t>
            </a:r>
          </a:p>
          <a:p>
            <a:pPr lvl="2"/>
            <a:r>
              <a:rPr lang="en-US" sz="2000" dirty="0" smtClean="0"/>
              <a:t>Sub-themes (for you to explore on your own)</a:t>
            </a:r>
          </a:p>
          <a:p>
            <a:pPr lvl="3"/>
            <a:r>
              <a:rPr lang="en-US" sz="1800" dirty="0" smtClean="0"/>
              <a:t>Light vs Darkness</a:t>
            </a:r>
          </a:p>
          <a:p>
            <a:pPr lvl="3"/>
            <a:r>
              <a:rPr lang="en-US" sz="1800" dirty="0" smtClean="0"/>
              <a:t>Acceptance vs. Rejection</a:t>
            </a:r>
          </a:p>
          <a:p>
            <a:pPr lvl="4"/>
            <a:r>
              <a:rPr lang="en-US" sz="1800" dirty="0" smtClean="0"/>
              <a:t>Explanation of Faith</a:t>
            </a:r>
          </a:p>
          <a:p>
            <a:pPr lvl="3"/>
            <a:r>
              <a:rPr lang="en-US" sz="1800" dirty="0" smtClean="0"/>
              <a:t>Truth, Witness, Life</a:t>
            </a:r>
          </a:p>
          <a:p>
            <a:pPr lvl="4"/>
            <a:r>
              <a:rPr lang="en-US" sz="1800" dirty="0" smtClean="0"/>
              <a:t>These being the things came to accomplish as God</a:t>
            </a:r>
          </a:p>
          <a:p>
            <a:pPr lvl="3"/>
            <a:endParaRPr lang="en-US" sz="1800" dirty="0" smtClean="0"/>
          </a:p>
        </p:txBody>
      </p:sp>
    </p:spTree>
    <p:extLst>
      <p:ext uri="{BB962C8B-B14F-4D97-AF65-F5344CB8AC3E}">
        <p14:creationId xmlns:p14="http://schemas.microsoft.com/office/powerpoint/2010/main" val="75273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a:xfrm>
            <a:off x="2589212" y="2133600"/>
            <a:ext cx="8915400" cy="4217504"/>
          </a:xfrm>
        </p:spPr>
        <p:txBody>
          <a:bodyPr>
            <a:normAutofit/>
          </a:bodyPr>
          <a:lstStyle/>
          <a:p>
            <a:r>
              <a:rPr lang="en-US" sz="2400" u="sng" dirty="0" smtClean="0"/>
              <a:t>1) Jesus as God</a:t>
            </a:r>
          </a:p>
          <a:p>
            <a:pPr lvl="1"/>
            <a:r>
              <a:rPr lang="en-US" sz="2000" dirty="0" smtClean="0"/>
              <a:t>V1 – “</a:t>
            </a:r>
            <a:r>
              <a:rPr lang="en-US" sz="2000" dirty="0" smtClean="0">
                <a:solidFill>
                  <a:srgbClr val="0000FF"/>
                </a:solidFill>
              </a:rPr>
              <a:t>In </a:t>
            </a:r>
            <a:r>
              <a:rPr lang="en-US" sz="2000" dirty="0">
                <a:solidFill>
                  <a:srgbClr val="0000FF"/>
                </a:solidFill>
              </a:rPr>
              <a:t>the beginning was the Word, and the Word was with God, and the Word was God</a:t>
            </a:r>
            <a:r>
              <a:rPr lang="en-US" sz="2000" dirty="0" smtClean="0">
                <a:solidFill>
                  <a:srgbClr val="0000FF"/>
                </a:solidFill>
              </a:rPr>
              <a:t>.</a:t>
            </a:r>
            <a:r>
              <a:rPr lang="en-US" sz="2000" dirty="0" smtClean="0"/>
              <a:t>“</a:t>
            </a:r>
          </a:p>
          <a:p>
            <a:pPr lvl="2"/>
            <a:r>
              <a:rPr lang="en-US" sz="1800" dirty="0" smtClean="0"/>
              <a:t>…and the Word was </a:t>
            </a:r>
            <a:r>
              <a:rPr lang="en-US" sz="1800" b="1" i="1" dirty="0" smtClean="0"/>
              <a:t>with</a:t>
            </a:r>
            <a:r>
              <a:rPr lang="en-US" sz="1800" dirty="0" smtClean="0"/>
              <a:t> God,</a:t>
            </a:r>
          </a:p>
          <a:p>
            <a:pPr lvl="2"/>
            <a:r>
              <a:rPr lang="en-US" sz="1800" dirty="0"/>
              <a:t>a</a:t>
            </a:r>
            <a:r>
              <a:rPr lang="en-US" sz="1800" dirty="0" smtClean="0"/>
              <a:t>nd the Word </a:t>
            </a:r>
            <a:r>
              <a:rPr lang="en-US" sz="1800" b="1" i="1" dirty="0" smtClean="0"/>
              <a:t>was</a:t>
            </a:r>
            <a:r>
              <a:rPr lang="en-US" sz="1800" dirty="0" smtClean="0"/>
              <a:t> God.</a:t>
            </a:r>
          </a:p>
          <a:p>
            <a:pPr lvl="1"/>
            <a:r>
              <a:rPr lang="en-US" sz="2000" dirty="0" smtClean="0"/>
              <a:t>Why the two separate accounts?</a:t>
            </a:r>
          </a:p>
          <a:p>
            <a:pPr lvl="2"/>
            <a:r>
              <a:rPr lang="en-US" sz="1800" dirty="0" smtClean="0"/>
              <a:t>R.C. </a:t>
            </a:r>
            <a:r>
              <a:rPr lang="en-US" sz="1800" dirty="0"/>
              <a:t>Sproul “That he is with God demands a personal distinction within the God-head.  That he is God demands inclusion into the Godhead</a:t>
            </a:r>
            <a:r>
              <a:rPr lang="en-US" sz="1800" dirty="0" smtClean="0"/>
              <a:t>.” </a:t>
            </a:r>
          </a:p>
          <a:p>
            <a:pPr lvl="3"/>
            <a:r>
              <a:rPr lang="en-US" sz="1600" dirty="0" smtClean="0"/>
              <a:t>Helps reveal the mysteriousness of God’s being</a:t>
            </a:r>
          </a:p>
          <a:p>
            <a:pPr lvl="3"/>
            <a:r>
              <a:rPr lang="en-US" sz="1600" dirty="0" smtClean="0"/>
              <a:t>Phil. 2:9-11, Mark 2:28, James, 2:1, John 20:28</a:t>
            </a:r>
            <a:endParaRPr lang="en-US" sz="1600" dirty="0"/>
          </a:p>
        </p:txBody>
      </p:sp>
    </p:spTree>
    <p:extLst>
      <p:ext uri="{BB962C8B-B14F-4D97-AF65-F5344CB8AC3E}">
        <p14:creationId xmlns:p14="http://schemas.microsoft.com/office/powerpoint/2010/main" val="18372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a:xfrm>
            <a:off x="2589212" y="2133599"/>
            <a:ext cx="8915400" cy="4257261"/>
          </a:xfrm>
        </p:spPr>
        <p:txBody>
          <a:bodyPr>
            <a:normAutofit/>
          </a:bodyPr>
          <a:lstStyle/>
          <a:p>
            <a:r>
              <a:rPr lang="en-US" sz="2400" u="sng" dirty="0" smtClean="0"/>
              <a:t>1) Jesus </a:t>
            </a:r>
            <a:r>
              <a:rPr lang="en-US" sz="2400" u="sng" dirty="0"/>
              <a:t>as </a:t>
            </a:r>
            <a:r>
              <a:rPr lang="en-US" sz="2400" u="sng" dirty="0" smtClean="0"/>
              <a:t>God</a:t>
            </a:r>
            <a:endParaRPr lang="en-US" sz="2400" dirty="0" smtClean="0"/>
          </a:p>
          <a:p>
            <a:pPr lvl="1"/>
            <a:r>
              <a:rPr lang="en-US" sz="2000" dirty="0" smtClean="0"/>
              <a:t>V2-5: </a:t>
            </a:r>
            <a:r>
              <a:rPr lang="en-US" sz="2000" baseline="30000" dirty="0" smtClean="0"/>
              <a:t>2</a:t>
            </a:r>
            <a:r>
              <a:rPr lang="en-US" sz="2000" dirty="0" smtClean="0">
                <a:solidFill>
                  <a:srgbClr val="0000FF"/>
                </a:solidFill>
              </a:rPr>
              <a:t>He </a:t>
            </a:r>
            <a:r>
              <a:rPr lang="en-US" sz="2000" dirty="0">
                <a:solidFill>
                  <a:srgbClr val="0000FF"/>
                </a:solidFill>
              </a:rPr>
              <a:t>was in the beginning with God. </a:t>
            </a:r>
            <a:r>
              <a:rPr lang="en-US" sz="2000" baseline="30000" dirty="0" smtClean="0">
                <a:solidFill>
                  <a:srgbClr val="0000FF"/>
                </a:solidFill>
              </a:rPr>
              <a:t>3</a:t>
            </a:r>
            <a:r>
              <a:rPr lang="en-US" sz="2000" dirty="0" smtClean="0">
                <a:solidFill>
                  <a:srgbClr val="0000FF"/>
                </a:solidFill>
              </a:rPr>
              <a:t>All </a:t>
            </a:r>
            <a:r>
              <a:rPr lang="en-US" sz="2000" dirty="0">
                <a:solidFill>
                  <a:srgbClr val="0000FF"/>
                </a:solidFill>
              </a:rPr>
              <a:t>things were made through him, and without him was not any thing made that was made. </a:t>
            </a:r>
            <a:r>
              <a:rPr lang="en-US" sz="2000" baseline="30000" dirty="0" smtClean="0">
                <a:solidFill>
                  <a:srgbClr val="0000FF"/>
                </a:solidFill>
              </a:rPr>
              <a:t>4</a:t>
            </a:r>
            <a:r>
              <a:rPr lang="en-US" sz="2000" dirty="0" smtClean="0">
                <a:solidFill>
                  <a:srgbClr val="0000FF"/>
                </a:solidFill>
              </a:rPr>
              <a:t>In </a:t>
            </a:r>
            <a:r>
              <a:rPr lang="en-US" sz="2000" dirty="0">
                <a:solidFill>
                  <a:srgbClr val="0000FF"/>
                </a:solidFill>
              </a:rPr>
              <a:t>him was life, and the life was the light of men</a:t>
            </a:r>
            <a:r>
              <a:rPr lang="en-US" sz="2000" dirty="0" smtClean="0">
                <a:solidFill>
                  <a:srgbClr val="0000FF"/>
                </a:solidFill>
              </a:rPr>
              <a:t>. </a:t>
            </a:r>
            <a:r>
              <a:rPr lang="en-US" sz="2000" baseline="30000" dirty="0" smtClean="0">
                <a:solidFill>
                  <a:srgbClr val="0000FF"/>
                </a:solidFill>
              </a:rPr>
              <a:t>5</a:t>
            </a:r>
            <a:r>
              <a:rPr lang="en-US" sz="2000" dirty="0" smtClean="0">
                <a:solidFill>
                  <a:srgbClr val="0000FF"/>
                </a:solidFill>
              </a:rPr>
              <a:t>The light shines in the darkness, and the darkness has not overcome it.</a:t>
            </a:r>
          </a:p>
          <a:p>
            <a:pPr lvl="2"/>
            <a:r>
              <a:rPr lang="en-US" sz="1800" dirty="0" smtClean="0">
                <a:solidFill>
                  <a:schemeClr val="tx1"/>
                </a:solidFill>
              </a:rPr>
              <a:t>V2 – Jesus is in the beginning</a:t>
            </a:r>
          </a:p>
          <a:p>
            <a:pPr lvl="2"/>
            <a:r>
              <a:rPr lang="en-US" sz="1800" dirty="0" smtClean="0">
                <a:solidFill>
                  <a:schemeClr val="tx1"/>
                </a:solidFill>
              </a:rPr>
              <a:t>V3 – Jesus is God because creation belongs to God</a:t>
            </a:r>
          </a:p>
          <a:p>
            <a:pPr lvl="2"/>
            <a:r>
              <a:rPr lang="en-US" sz="1800" dirty="0" smtClean="0">
                <a:solidFill>
                  <a:schemeClr val="tx1"/>
                </a:solidFill>
              </a:rPr>
              <a:t>V4 – Jesus as God states his clear role in the plan of salvation</a:t>
            </a:r>
          </a:p>
          <a:p>
            <a:pPr lvl="3"/>
            <a:r>
              <a:rPr lang="en-US" sz="1600" dirty="0" smtClean="0">
                <a:solidFill>
                  <a:schemeClr val="tx1"/>
                </a:solidFill>
              </a:rPr>
              <a:t>A plan devised since the beginning of time</a:t>
            </a:r>
            <a:endParaRPr lang="en-US" sz="1600" dirty="0">
              <a:solidFill>
                <a:schemeClr val="tx1"/>
              </a:solidFill>
            </a:endParaRPr>
          </a:p>
          <a:p>
            <a:endParaRPr lang="en-US" sz="2400" dirty="0"/>
          </a:p>
        </p:txBody>
      </p:sp>
    </p:spTree>
    <p:extLst>
      <p:ext uri="{BB962C8B-B14F-4D97-AF65-F5344CB8AC3E}">
        <p14:creationId xmlns:p14="http://schemas.microsoft.com/office/powerpoint/2010/main" val="66229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p:txBody>
          <a:bodyPr>
            <a:normAutofit lnSpcReduction="10000"/>
          </a:bodyPr>
          <a:lstStyle/>
          <a:p>
            <a:r>
              <a:rPr lang="en-US" sz="2400" u="sng" dirty="0" smtClean="0"/>
              <a:t>2) Jesus is the fulfillment of Old Testament Prophecy</a:t>
            </a:r>
            <a:endParaRPr lang="en-US" sz="2400" u="sng" dirty="0"/>
          </a:p>
          <a:p>
            <a:pPr lvl="1"/>
            <a:r>
              <a:rPr lang="en-US" sz="2000" dirty="0" smtClean="0"/>
              <a:t>V6-8: </a:t>
            </a:r>
            <a:r>
              <a:rPr lang="en-US" sz="2000" dirty="0" smtClean="0">
                <a:solidFill>
                  <a:srgbClr val="0000FF"/>
                </a:solidFill>
              </a:rPr>
              <a:t>There was a man sent from God, whose name was John.  He came as a witness, to bear witness about the light, that all might believe through him.  He was not the light, but came to bear witness about the light</a:t>
            </a:r>
            <a:r>
              <a:rPr lang="en-US" sz="2000" dirty="0" smtClean="0"/>
              <a:t>.</a:t>
            </a:r>
          </a:p>
          <a:p>
            <a:pPr lvl="1"/>
            <a:r>
              <a:rPr lang="en-US" sz="2000" dirty="0" smtClean="0"/>
              <a:t>Malachi 3:1a </a:t>
            </a:r>
            <a:r>
              <a:rPr lang="en-US" sz="2000" dirty="0"/>
              <a:t>- </a:t>
            </a:r>
            <a:r>
              <a:rPr lang="en-US" sz="2000" dirty="0">
                <a:solidFill>
                  <a:srgbClr val="0000FF"/>
                </a:solidFill>
              </a:rPr>
              <a:t>Behold, I send my messenger, and he will prepare the way before </a:t>
            </a:r>
            <a:r>
              <a:rPr lang="en-US" sz="2000" dirty="0" smtClean="0">
                <a:solidFill>
                  <a:srgbClr val="0000FF"/>
                </a:solidFill>
              </a:rPr>
              <a:t>me…</a:t>
            </a:r>
          </a:p>
          <a:p>
            <a:pPr lvl="2"/>
            <a:r>
              <a:rPr lang="en-US" sz="1800" dirty="0" smtClean="0"/>
              <a:t>1) pretty easy to see how this is fulfilled</a:t>
            </a:r>
          </a:p>
          <a:p>
            <a:pPr lvl="2"/>
            <a:r>
              <a:rPr lang="en-US" sz="1800" dirty="0" smtClean="0"/>
              <a:t>2) Malachi 3:1b </a:t>
            </a:r>
            <a:r>
              <a:rPr lang="en-US" sz="1800" dirty="0"/>
              <a:t>- </a:t>
            </a:r>
            <a:r>
              <a:rPr lang="en-US" sz="1800" dirty="0">
                <a:solidFill>
                  <a:srgbClr val="0000FF"/>
                </a:solidFill>
              </a:rPr>
              <a:t>And the </a:t>
            </a:r>
            <a:r>
              <a:rPr lang="en-US" sz="1800" u="sng" dirty="0">
                <a:solidFill>
                  <a:srgbClr val="0000FF"/>
                </a:solidFill>
              </a:rPr>
              <a:t>Lord</a:t>
            </a:r>
            <a:r>
              <a:rPr lang="en-US" sz="1800" dirty="0">
                <a:solidFill>
                  <a:srgbClr val="0000FF"/>
                </a:solidFill>
              </a:rPr>
              <a:t> whom you seek will suddenly come to </a:t>
            </a:r>
            <a:r>
              <a:rPr lang="en-US" sz="1800" b="1" i="1" u="sng" dirty="0">
                <a:solidFill>
                  <a:srgbClr val="0000FF"/>
                </a:solidFill>
              </a:rPr>
              <a:t>his</a:t>
            </a:r>
            <a:r>
              <a:rPr lang="en-US" sz="1800" dirty="0">
                <a:solidFill>
                  <a:srgbClr val="0000FF"/>
                </a:solidFill>
              </a:rPr>
              <a:t> temple; and the messenger of the covenant in whom you delight, behold, </a:t>
            </a:r>
            <a:r>
              <a:rPr lang="en-US" sz="1800" b="1" i="1" u="sng" dirty="0">
                <a:solidFill>
                  <a:srgbClr val="0000FF"/>
                </a:solidFill>
              </a:rPr>
              <a:t>he</a:t>
            </a:r>
            <a:r>
              <a:rPr lang="en-US" sz="1800" dirty="0">
                <a:solidFill>
                  <a:srgbClr val="0000FF"/>
                </a:solidFill>
              </a:rPr>
              <a:t> is coming says </a:t>
            </a:r>
            <a:r>
              <a:rPr lang="en-US" sz="1800" u="sng" dirty="0">
                <a:solidFill>
                  <a:srgbClr val="0000FF"/>
                </a:solidFill>
              </a:rPr>
              <a:t>the Lord</a:t>
            </a:r>
            <a:r>
              <a:rPr lang="en-US" sz="1800" dirty="0">
                <a:solidFill>
                  <a:srgbClr val="0000FF"/>
                </a:solidFill>
              </a:rPr>
              <a:t> of Hosts.</a:t>
            </a:r>
          </a:p>
        </p:txBody>
      </p:sp>
    </p:spTree>
    <p:extLst>
      <p:ext uri="{BB962C8B-B14F-4D97-AF65-F5344CB8AC3E}">
        <p14:creationId xmlns:p14="http://schemas.microsoft.com/office/powerpoint/2010/main" val="344465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a:xfrm>
            <a:off x="2589212" y="1905001"/>
            <a:ext cx="8915400" cy="4664764"/>
          </a:xfrm>
        </p:spPr>
        <p:txBody>
          <a:bodyPr>
            <a:normAutofit fontScale="92500" lnSpcReduction="20000"/>
          </a:bodyPr>
          <a:lstStyle/>
          <a:p>
            <a:r>
              <a:rPr lang="en-US" sz="2400" dirty="0" smtClean="0"/>
              <a:t>V9-11 </a:t>
            </a:r>
          </a:p>
          <a:p>
            <a:pPr lvl="1"/>
            <a:r>
              <a:rPr lang="en-US" sz="2200" baseline="30000" dirty="0" smtClean="0">
                <a:solidFill>
                  <a:srgbClr val="0000FF"/>
                </a:solidFill>
              </a:rPr>
              <a:t>9</a:t>
            </a:r>
            <a:r>
              <a:rPr lang="en-US" sz="2200" dirty="0" smtClean="0">
                <a:solidFill>
                  <a:srgbClr val="0000FF"/>
                </a:solidFill>
              </a:rPr>
              <a:t> The true light, which gives light to everyone, was coming into the world. </a:t>
            </a:r>
            <a:r>
              <a:rPr lang="en-US" sz="2200" baseline="30000" dirty="0" smtClean="0">
                <a:solidFill>
                  <a:srgbClr val="0000FF"/>
                </a:solidFill>
              </a:rPr>
              <a:t>10 </a:t>
            </a:r>
            <a:r>
              <a:rPr lang="en-US" sz="2200" dirty="0" smtClean="0">
                <a:solidFill>
                  <a:srgbClr val="0000FF"/>
                </a:solidFill>
              </a:rPr>
              <a:t>He was in the world, and the world was made through him, yet the world did not know him. </a:t>
            </a:r>
            <a:r>
              <a:rPr lang="en-US" sz="2200" baseline="30000" dirty="0" smtClean="0">
                <a:solidFill>
                  <a:srgbClr val="0000FF"/>
                </a:solidFill>
              </a:rPr>
              <a:t>11</a:t>
            </a:r>
            <a:r>
              <a:rPr lang="en-US" sz="2200" dirty="0" smtClean="0">
                <a:solidFill>
                  <a:srgbClr val="0000FF"/>
                </a:solidFill>
              </a:rPr>
              <a:t> He came to his own, and his own people did not receive him</a:t>
            </a:r>
            <a:r>
              <a:rPr lang="en-US" sz="2200" dirty="0" smtClean="0"/>
              <a:t>.</a:t>
            </a:r>
          </a:p>
          <a:p>
            <a:pPr lvl="2"/>
            <a:r>
              <a:rPr lang="en-US" sz="2000" dirty="0" smtClean="0"/>
              <a:t>Reiterates the divinity of Christ, his position in creation, and introduces the new theme of acceptance vs rejection </a:t>
            </a:r>
          </a:p>
          <a:p>
            <a:pPr lvl="2"/>
            <a:r>
              <a:rPr lang="en-US" sz="2000" dirty="0" smtClean="0"/>
              <a:t>1 Corinthians 1:15: "He is the image of the invisible God, </a:t>
            </a:r>
            <a:r>
              <a:rPr lang="en-US" sz="2000" i="1" u="sng" dirty="0" smtClean="0"/>
              <a:t>the firstborn of all creation</a:t>
            </a:r>
            <a:r>
              <a:rPr lang="en-US" sz="2000" i="1" dirty="0" smtClean="0"/>
              <a:t>.</a:t>
            </a:r>
            <a:r>
              <a:rPr lang="en-US" sz="2000" dirty="0" smtClean="0"/>
              <a:t>“</a:t>
            </a:r>
          </a:p>
          <a:p>
            <a:pPr lvl="3"/>
            <a:r>
              <a:rPr lang="en-US" sz="1800" dirty="0"/>
              <a:t>R.C. Sproul S.B: "in the O.T., a firstborn son was the principal heir of an estate (Deut. 21:17 &amp; Ex. 4:22) [a term which gets used] metaphorically to express the preeminence of David and his Dynasty among the kings of the nations (Ps. 89:27).  Paul, using it here to describe Jesus does so to ascribe to Christ "supremacy, honor, and dignity - He is the greater David and the Father's principal heir." This is important because this is why Christ is the head of the Church, it is the Father's gift to the "firstborn</a:t>
            </a:r>
            <a:r>
              <a:rPr lang="en-US" sz="1800" dirty="0" smtClean="0"/>
              <a:t>"</a:t>
            </a:r>
          </a:p>
          <a:p>
            <a:pPr lvl="2"/>
            <a:endParaRPr lang="en-US" sz="2000" dirty="0"/>
          </a:p>
        </p:txBody>
      </p:sp>
    </p:spTree>
    <p:extLst>
      <p:ext uri="{BB962C8B-B14F-4D97-AF65-F5344CB8AC3E}">
        <p14:creationId xmlns:p14="http://schemas.microsoft.com/office/powerpoint/2010/main" val="371972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p:txBody>
          <a:bodyPr>
            <a:normAutofit/>
          </a:bodyPr>
          <a:lstStyle/>
          <a:p>
            <a:r>
              <a:rPr lang="en-US" sz="2400" u="sng" dirty="0" smtClean="0"/>
              <a:t>3) Through </a:t>
            </a:r>
            <a:r>
              <a:rPr lang="en-US" sz="2400" u="sng" dirty="0"/>
              <a:t>Jesus, </a:t>
            </a:r>
            <a:r>
              <a:rPr lang="en-US" sz="2400" u="sng" dirty="0" smtClean="0"/>
              <a:t>God </a:t>
            </a:r>
            <a:r>
              <a:rPr lang="en-US" sz="2400" u="sng" dirty="0"/>
              <a:t>enacts saving </a:t>
            </a:r>
            <a:r>
              <a:rPr lang="en-US" sz="2400" u="sng" dirty="0" smtClean="0"/>
              <a:t>grace</a:t>
            </a:r>
          </a:p>
          <a:p>
            <a:pPr lvl="1"/>
            <a:r>
              <a:rPr lang="en-US" sz="2000" baseline="30000" dirty="0">
                <a:solidFill>
                  <a:srgbClr val="0000FF"/>
                </a:solidFill>
              </a:rPr>
              <a:t>12 </a:t>
            </a:r>
            <a:r>
              <a:rPr lang="en-US" sz="2000" dirty="0">
                <a:solidFill>
                  <a:srgbClr val="0000FF"/>
                </a:solidFill>
              </a:rPr>
              <a:t>But to all who did receive him, who believed in his name, he gave the right to become children of God, </a:t>
            </a:r>
            <a:r>
              <a:rPr lang="en-US" sz="2000" baseline="30000" dirty="0">
                <a:solidFill>
                  <a:srgbClr val="0000FF"/>
                </a:solidFill>
              </a:rPr>
              <a:t>13</a:t>
            </a:r>
            <a:r>
              <a:rPr lang="en-US" sz="2000" dirty="0">
                <a:solidFill>
                  <a:srgbClr val="0000FF"/>
                </a:solidFill>
              </a:rPr>
              <a:t> who were born, not of blood nor of the will of the flesh nor of the will of man, but of God</a:t>
            </a:r>
            <a:r>
              <a:rPr lang="en-US" sz="2000" dirty="0" smtClean="0">
                <a:solidFill>
                  <a:srgbClr val="0000FF"/>
                </a:solidFill>
              </a:rPr>
              <a:t>.</a:t>
            </a:r>
          </a:p>
          <a:p>
            <a:pPr lvl="2"/>
            <a:r>
              <a:rPr lang="en-US" sz="1800" dirty="0" smtClean="0">
                <a:solidFill>
                  <a:srgbClr val="0000FF"/>
                </a:solidFill>
              </a:rPr>
              <a:t>“</a:t>
            </a:r>
            <a:r>
              <a:rPr lang="en-US" sz="1800" i="1" dirty="0" smtClean="0">
                <a:solidFill>
                  <a:srgbClr val="0000FF"/>
                </a:solidFill>
              </a:rPr>
              <a:t>nor </a:t>
            </a:r>
            <a:r>
              <a:rPr lang="en-US" sz="1800" i="1" dirty="0">
                <a:solidFill>
                  <a:srgbClr val="0000FF"/>
                </a:solidFill>
              </a:rPr>
              <a:t>of the will of </a:t>
            </a:r>
            <a:r>
              <a:rPr lang="en-US" sz="1800" i="1" dirty="0" smtClean="0">
                <a:solidFill>
                  <a:srgbClr val="0000FF"/>
                </a:solidFill>
              </a:rPr>
              <a:t>man</a:t>
            </a:r>
            <a:r>
              <a:rPr lang="en-US" sz="1800" dirty="0" smtClean="0">
                <a:solidFill>
                  <a:srgbClr val="0000FF"/>
                </a:solidFill>
              </a:rPr>
              <a:t>”</a:t>
            </a:r>
          </a:p>
          <a:p>
            <a:pPr lvl="2"/>
            <a:r>
              <a:rPr lang="en-US" sz="1800" dirty="0" smtClean="0">
                <a:solidFill>
                  <a:schemeClr val="tx1"/>
                </a:solidFill>
              </a:rPr>
              <a:t>John 3: 3-8, John 5:25-26, Eph. 2: 8-9</a:t>
            </a:r>
          </a:p>
          <a:p>
            <a:pPr lvl="2"/>
            <a:r>
              <a:rPr lang="en-US" sz="1800" dirty="0">
                <a:solidFill>
                  <a:schemeClr val="tx1"/>
                </a:solidFill>
              </a:rPr>
              <a:t> </a:t>
            </a:r>
            <a:r>
              <a:rPr lang="en-US" sz="1800" dirty="0" smtClean="0">
                <a:solidFill>
                  <a:schemeClr val="tx1"/>
                </a:solidFill>
              </a:rPr>
              <a:t>“</a:t>
            </a:r>
            <a:r>
              <a:rPr lang="en-US" sz="1800" dirty="0" smtClean="0"/>
              <a:t>While </a:t>
            </a:r>
            <a:r>
              <a:rPr lang="en-US" sz="1800" dirty="0"/>
              <a:t>human effort is clearly inadequate - it is never the less </a:t>
            </a:r>
            <a:r>
              <a:rPr lang="en-US" sz="1800" dirty="0" smtClean="0"/>
              <a:t>indispensable” -  “God </a:t>
            </a:r>
            <a:r>
              <a:rPr lang="en-US" sz="1800" dirty="0"/>
              <a:t>gives you the ability to </a:t>
            </a:r>
            <a:r>
              <a:rPr lang="en-US" sz="1800" dirty="0" smtClean="0"/>
              <a:t>believe, </a:t>
            </a:r>
            <a:r>
              <a:rPr lang="en-US" sz="1800" dirty="0"/>
              <a:t>he does not believe for you</a:t>
            </a:r>
            <a:r>
              <a:rPr lang="en-US" sz="1800" dirty="0" smtClean="0"/>
              <a:t>.” Alistair </a:t>
            </a:r>
            <a:r>
              <a:rPr lang="en-US" sz="1800" dirty="0" err="1" smtClean="0"/>
              <a:t>Begg</a:t>
            </a:r>
            <a:endParaRPr lang="en-US" sz="1800" dirty="0"/>
          </a:p>
          <a:p>
            <a:pPr lvl="2"/>
            <a:endParaRPr lang="en-US" sz="1800" dirty="0">
              <a:solidFill>
                <a:schemeClr val="tx1"/>
              </a:solidFill>
            </a:endParaRPr>
          </a:p>
        </p:txBody>
      </p:sp>
    </p:spTree>
    <p:extLst>
      <p:ext uri="{BB962C8B-B14F-4D97-AF65-F5344CB8AC3E}">
        <p14:creationId xmlns:p14="http://schemas.microsoft.com/office/powerpoint/2010/main" val="2153370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 The Prolog</a:t>
            </a:r>
          </a:p>
        </p:txBody>
      </p:sp>
      <p:sp>
        <p:nvSpPr>
          <p:cNvPr id="3" name="Content Placeholder 2"/>
          <p:cNvSpPr>
            <a:spLocks noGrp="1"/>
          </p:cNvSpPr>
          <p:nvPr>
            <p:ph idx="1"/>
          </p:nvPr>
        </p:nvSpPr>
        <p:spPr/>
        <p:txBody>
          <a:bodyPr>
            <a:normAutofit lnSpcReduction="10000"/>
          </a:bodyPr>
          <a:lstStyle/>
          <a:p>
            <a:r>
              <a:rPr lang="en-US" sz="2400" u="sng" dirty="0" smtClean="0"/>
              <a:t>Versus 14-17</a:t>
            </a:r>
            <a:r>
              <a:rPr lang="en-US" sz="2400" dirty="0" smtClean="0"/>
              <a:t> – “Climatic assertion” </a:t>
            </a:r>
            <a:r>
              <a:rPr lang="en-US" sz="2400" i="1" dirty="0" smtClean="0"/>
              <a:t>R.C. Sproul</a:t>
            </a:r>
            <a:endParaRPr lang="en-US" i="1" dirty="0" smtClean="0">
              <a:solidFill>
                <a:schemeClr val="tx1"/>
              </a:solidFill>
            </a:endParaRPr>
          </a:p>
          <a:p>
            <a:pPr lvl="1"/>
            <a:r>
              <a:rPr lang="en-US" sz="2200" dirty="0"/>
              <a:t>V14 "</a:t>
            </a:r>
            <a:r>
              <a:rPr lang="en-US" sz="2200" dirty="0">
                <a:solidFill>
                  <a:srgbClr val="0000FF"/>
                </a:solidFill>
              </a:rPr>
              <a:t>And the Word became flesh and dwelt among us</a:t>
            </a:r>
            <a:r>
              <a:rPr lang="en-US" sz="2200" dirty="0" smtClean="0">
                <a:solidFill>
                  <a:srgbClr val="0000FF"/>
                </a:solidFill>
              </a:rPr>
              <a:t>….</a:t>
            </a:r>
            <a:r>
              <a:rPr lang="en-US" sz="2200" dirty="0" smtClean="0"/>
              <a:t>“</a:t>
            </a:r>
          </a:p>
          <a:p>
            <a:pPr lvl="2"/>
            <a:r>
              <a:rPr lang="en-US" sz="2000" dirty="0" smtClean="0"/>
              <a:t>Deity</a:t>
            </a:r>
          </a:p>
          <a:p>
            <a:pPr lvl="1"/>
            <a:r>
              <a:rPr lang="en-US" sz="2200" dirty="0"/>
              <a:t>V15 </a:t>
            </a:r>
            <a:r>
              <a:rPr lang="en-US" sz="2200" dirty="0" smtClean="0"/>
              <a:t>“</a:t>
            </a:r>
            <a:r>
              <a:rPr lang="en-US" sz="2200" dirty="0" smtClean="0">
                <a:solidFill>
                  <a:srgbClr val="0000FF"/>
                </a:solidFill>
              </a:rPr>
              <a:t>John </a:t>
            </a:r>
            <a:r>
              <a:rPr lang="en-US" sz="2200" dirty="0">
                <a:solidFill>
                  <a:srgbClr val="0000FF"/>
                </a:solidFill>
              </a:rPr>
              <a:t>bore witness about him</a:t>
            </a:r>
            <a:r>
              <a:rPr lang="en-US" sz="2200" dirty="0" smtClean="0">
                <a:solidFill>
                  <a:srgbClr val="0000FF"/>
                </a:solidFill>
              </a:rPr>
              <a:t>…</a:t>
            </a:r>
            <a:r>
              <a:rPr lang="en-US" sz="2200" dirty="0" smtClean="0"/>
              <a:t>“</a:t>
            </a:r>
          </a:p>
          <a:p>
            <a:pPr lvl="2"/>
            <a:r>
              <a:rPr lang="en-US" sz="2000" dirty="0" smtClean="0"/>
              <a:t>Prophecy</a:t>
            </a:r>
          </a:p>
          <a:p>
            <a:pPr lvl="1"/>
            <a:r>
              <a:rPr lang="en-US" sz="2200" dirty="0"/>
              <a:t>V16-17 “</a:t>
            </a:r>
            <a:r>
              <a:rPr lang="en-US" sz="2200" dirty="0">
                <a:solidFill>
                  <a:srgbClr val="0000FF"/>
                </a:solidFill>
              </a:rPr>
              <a:t>For from his fullness we have all received, grace upon grace.  For the Law was given through Moses; grace and truth came through Jesus Christ</a:t>
            </a:r>
            <a:r>
              <a:rPr lang="en-US" sz="2200" dirty="0" smtClean="0">
                <a:solidFill>
                  <a:srgbClr val="0000FF"/>
                </a:solidFill>
              </a:rPr>
              <a:t>.”</a:t>
            </a:r>
          </a:p>
          <a:p>
            <a:pPr lvl="2"/>
            <a:r>
              <a:rPr lang="en-US" sz="2000" dirty="0" smtClean="0"/>
              <a:t>Saving Grace</a:t>
            </a:r>
          </a:p>
        </p:txBody>
      </p:sp>
    </p:spTree>
    <p:extLst>
      <p:ext uri="{BB962C8B-B14F-4D97-AF65-F5344CB8AC3E}">
        <p14:creationId xmlns:p14="http://schemas.microsoft.com/office/powerpoint/2010/main" val="381062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material in the trailers</a:t>
            </a:r>
            <a:endParaRPr lang="en-US" dirty="0"/>
          </a:p>
        </p:txBody>
      </p:sp>
      <p:sp>
        <p:nvSpPr>
          <p:cNvPr id="3" name="Content Placeholder 2"/>
          <p:cNvSpPr>
            <a:spLocks noGrp="1"/>
          </p:cNvSpPr>
          <p:nvPr>
            <p:ph idx="1"/>
          </p:nvPr>
        </p:nvSpPr>
        <p:spPr>
          <a:xfrm>
            <a:off x="2589212" y="2133599"/>
            <a:ext cx="8915400" cy="4297017"/>
          </a:xfrm>
        </p:spPr>
        <p:txBody>
          <a:bodyPr>
            <a:normAutofit/>
          </a:bodyPr>
          <a:lstStyle/>
          <a:p>
            <a:pPr fontAlgn="ctr"/>
            <a:r>
              <a:rPr lang="en-US" b="1" dirty="0" smtClean="0"/>
              <a:t>Hearsays that arose from a lack of knowledge of the nature of Christ  </a:t>
            </a:r>
          </a:p>
          <a:p>
            <a:pPr fontAlgn="ctr"/>
            <a:r>
              <a:rPr lang="en-US" i="1" dirty="0" smtClean="0"/>
              <a:t>Gnosticism</a:t>
            </a:r>
            <a:r>
              <a:rPr lang="en-US" dirty="0" smtClean="0"/>
              <a:t>  </a:t>
            </a:r>
            <a:r>
              <a:rPr lang="en-US" dirty="0"/>
              <a:t>100'ish A.D.</a:t>
            </a:r>
          </a:p>
          <a:p>
            <a:pPr lvl="1" fontAlgn="ctr"/>
            <a:r>
              <a:rPr lang="en-US" dirty="0"/>
              <a:t>All matter is evil, and the non-material, sprit realm is </a:t>
            </a:r>
            <a:r>
              <a:rPr lang="en-US" dirty="0" smtClean="0"/>
              <a:t>good  - Jesus = Spirit</a:t>
            </a:r>
            <a:endParaRPr lang="en-US" dirty="0"/>
          </a:p>
          <a:p>
            <a:pPr fontAlgn="ctr"/>
            <a:r>
              <a:rPr lang="en-US" dirty="0" smtClean="0"/>
              <a:t>Arianism </a:t>
            </a:r>
            <a:r>
              <a:rPr lang="en-US" dirty="0"/>
              <a:t>250 A.D.</a:t>
            </a:r>
          </a:p>
          <a:p>
            <a:pPr lvl="1" fontAlgn="ctr"/>
            <a:r>
              <a:rPr lang="en-US" dirty="0"/>
              <a:t>Jesus as son of God was begotten by the Father at a point in time</a:t>
            </a:r>
          </a:p>
          <a:p>
            <a:pPr fontAlgn="ctr"/>
            <a:r>
              <a:rPr lang="en-US" dirty="0" err="1" smtClean="0"/>
              <a:t>Eutychianism</a:t>
            </a:r>
            <a:r>
              <a:rPr lang="en-US" dirty="0" smtClean="0"/>
              <a:t> </a:t>
            </a:r>
            <a:r>
              <a:rPr lang="en-US" dirty="0"/>
              <a:t>380'ish</a:t>
            </a:r>
          </a:p>
          <a:p>
            <a:pPr lvl="1" fontAlgn="ctr"/>
            <a:r>
              <a:rPr lang="en-US" dirty="0" smtClean="0"/>
              <a:t>Christ </a:t>
            </a:r>
            <a:r>
              <a:rPr lang="en-US" dirty="0"/>
              <a:t>was overcome by the divine, or that Christ had a human nature but it was unlike the rest of humanity. </a:t>
            </a:r>
            <a:endParaRPr lang="en-US" dirty="0" smtClean="0"/>
          </a:p>
          <a:p>
            <a:pPr fontAlgn="ctr"/>
            <a:r>
              <a:rPr lang="en-US" dirty="0" smtClean="0"/>
              <a:t>Relevance today?</a:t>
            </a:r>
          </a:p>
          <a:p>
            <a:pPr lvl="1" fontAlgn="ctr"/>
            <a:r>
              <a:rPr lang="en-US" dirty="0" smtClean="0"/>
              <a:t>Jehovah Witness, Church of the Later day Saints (Mormonism)</a:t>
            </a:r>
            <a:endParaRPr lang="en-US" dirty="0"/>
          </a:p>
        </p:txBody>
      </p:sp>
    </p:spTree>
    <p:extLst>
      <p:ext uri="{BB962C8B-B14F-4D97-AF65-F5344CB8AC3E}">
        <p14:creationId xmlns:p14="http://schemas.microsoft.com/office/powerpoint/2010/main" val="27554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Guiding</a:t>
            </a:r>
            <a:r>
              <a:rPr lang="fr-FR" dirty="0" smtClean="0"/>
              <a:t> </a:t>
            </a:r>
            <a:r>
              <a:rPr lang="fr-FR" dirty="0" err="1" smtClean="0"/>
              <a:t>Principals</a:t>
            </a:r>
            <a:r>
              <a:rPr lang="fr-FR" dirty="0" smtClean="0"/>
              <a:t> </a:t>
            </a:r>
            <a:r>
              <a:rPr lang="fr-FR" dirty="0" smtClean="0"/>
              <a:t>for SCC </a:t>
            </a:r>
            <a:r>
              <a:rPr lang="fr-FR" dirty="0" err="1" smtClean="0"/>
              <a:t>University</a:t>
            </a:r>
            <a:endParaRPr lang="en-US" dirty="0"/>
          </a:p>
        </p:txBody>
      </p:sp>
      <p:sp>
        <p:nvSpPr>
          <p:cNvPr id="3" name="Content Placeholder 2"/>
          <p:cNvSpPr>
            <a:spLocks noGrp="1"/>
          </p:cNvSpPr>
          <p:nvPr>
            <p:ph idx="1"/>
          </p:nvPr>
        </p:nvSpPr>
        <p:spPr>
          <a:xfrm>
            <a:off x="2589212" y="2133599"/>
            <a:ext cx="8915400" cy="4297017"/>
          </a:xfrm>
        </p:spPr>
        <p:txBody>
          <a:bodyPr>
            <a:normAutofit/>
          </a:bodyPr>
          <a:lstStyle/>
          <a:p>
            <a:r>
              <a:rPr lang="en-US" sz="2000" dirty="0" smtClean="0"/>
              <a:t>2 Kings 7:3-9 </a:t>
            </a:r>
            <a:endParaRPr lang="en-US" sz="2000" dirty="0"/>
          </a:p>
          <a:p>
            <a:pPr lvl="1"/>
            <a:r>
              <a:rPr lang="en-US" sz="1800" dirty="0" smtClean="0"/>
              <a:t>Lepers who found food.</a:t>
            </a:r>
            <a:endParaRPr lang="en-US" sz="1800" dirty="0"/>
          </a:p>
          <a:p>
            <a:pPr lvl="1"/>
            <a:r>
              <a:rPr lang="en-US" sz="1800" dirty="0" smtClean="0"/>
              <a:t>John </a:t>
            </a:r>
            <a:r>
              <a:rPr lang="en-US" sz="1800" dirty="0" smtClean="0"/>
              <a:t>6:35: </a:t>
            </a:r>
            <a:r>
              <a:rPr lang="en-US" sz="1800" dirty="0" smtClean="0">
                <a:solidFill>
                  <a:srgbClr val="0000FF"/>
                </a:solidFill>
              </a:rPr>
              <a:t>Jesus </a:t>
            </a:r>
            <a:r>
              <a:rPr lang="en-US" sz="1800" dirty="0">
                <a:solidFill>
                  <a:srgbClr val="0000FF"/>
                </a:solidFill>
              </a:rPr>
              <a:t>said to them, </a:t>
            </a:r>
            <a:r>
              <a:rPr lang="en-US" sz="1800" dirty="0" smtClean="0">
                <a:solidFill>
                  <a:srgbClr val="0000FF"/>
                </a:solidFill>
              </a:rPr>
              <a:t>I </a:t>
            </a:r>
            <a:r>
              <a:rPr lang="en-US" sz="1800" dirty="0">
                <a:solidFill>
                  <a:srgbClr val="0000FF"/>
                </a:solidFill>
              </a:rPr>
              <a:t>am the bread of life; whoever comes to me shall not hunger, and whoever believes in me shall never thirst</a:t>
            </a:r>
            <a:r>
              <a:rPr lang="en-US" sz="1800" dirty="0" smtClean="0">
                <a:solidFill>
                  <a:srgbClr val="0000FF"/>
                </a:solidFill>
              </a:rPr>
              <a:t>.</a:t>
            </a:r>
          </a:p>
          <a:p>
            <a:r>
              <a:rPr lang="en-US" sz="2000" dirty="0" smtClean="0"/>
              <a:t>Our Goal is for you to: </a:t>
            </a:r>
          </a:p>
          <a:p>
            <a:pPr lvl="1"/>
            <a:r>
              <a:rPr lang="en-US" sz="1800" dirty="0" smtClean="0"/>
              <a:t>1) Grow in understanding – Romans 12:2</a:t>
            </a:r>
          </a:p>
          <a:p>
            <a:pPr lvl="1"/>
            <a:r>
              <a:rPr lang="en-US" sz="1800" dirty="0" smtClean="0"/>
              <a:t>2) Be able to share the “bread of life” with others – Matt. 28:19-20</a:t>
            </a:r>
          </a:p>
          <a:p>
            <a:pPr lvl="2"/>
            <a:r>
              <a:rPr lang="en-US" sz="1600" dirty="0" smtClean="0"/>
              <a:t>How am “I,” Will Gardner, doing</a:t>
            </a:r>
          </a:p>
          <a:p>
            <a:pPr lvl="3"/>
            <a:r>
              <a:rPr lang="en-US" sz="1600" dirty="0" smtClean="0"/>
              <a:t>Hint</a:t>
            </a:r>
            <a:r>
              <a:rPr lang="en-US" sz="1600" dirty="0" smtClean="0"/>
              <a:t>: Start small, grow in your own understanding then share with </a:t>
            </a:r>
            <a:r>
              <a:rPr lang="en-US" sz="1600" dirty="0" smtClean="0"/>
              <a:t>your family</a:t>
            </a:r>
            <a:r>
              <a:rPr lang="en-US" sz="1600" dirty="0" smtClean="0"/>
              <a:t>, </a:t>
            </a:r>
            <a:r>
              <a:rPr lang="en-US" sz="1600" dirty="0" smtClean="0"/>
              <a:t>with other </a:t>
            </a:r>
            <a:r>
              <a:rPr lang="en-US" sz="1600" dirty="0" smtClean="0"/>
              <a:t>brothers and sisters in Christ who need </a:t>
            </a:r>
            <a:r>
              <a:rPr lang="en-US" sz="1600" dirty="0" smtClean="0"/>
              <a:t>uplifting, and </a:t>
            </a:r>
            <a:r>
              <a:rPr lang="en-US" sz="1600" dirty="0" smtClean="0"/>
              <a:t>then just let it go from there.</a:t>
            </a:r>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Organization</a:t>
            </a:r>
            <a:endParaRPr lang="en-US" dirty="0"/>
          </a:p>
        </p:txBody>
      </p:sp>
      <p:graphicFrame>
        <p:nvGraphicFramePr>
          <p:cNvPr id="15" name="Content Placeholder 14" descr="Step Up Process diagram showing 5 steps ascending" title="SmartArt"/>
          <p:cNvGraphicFramePr>
            <a:graphicFrameLocks noGrp="1"/>
          </p:cNvGraphicFramePr>
          <p:nvPr>
            <p:ph idx="1"/>
            <p:extLst>
              <p:ext uri="{D42A27DB-BD31-4B8C-83A1-F6EECF244321}">
                <p14:modId xmlns:p14="http://schemas.microsoft.com/office/powerpoint/2010/main" val="704631661"/>
              </p:ext>
            </p:extLst>
          </p:nvPr>
        </p:nvGraphicFramePr>
        <p:xfrm>
          <a:off x="1679712" y="1600200"/>
          <a:ext cx="10088217"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506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studying?</a:t>
            </a:r>
            <a:endParaRPr lang="en-US" dirty="0"/>
          </a:p>
        </p:txBody>
      </p:sp>
      <p:sp>
        <p:nvSpPr>
          <p:cNvPr id="3" name="Content Placeholder 2"/>
          <p:cNvSpPr>
            <a:spLocks noGrp="1"/>
          </p:cNvSpPr>
          <p:nvPr>
            <p:ph idx="1"/>
          </p:nvPr>
        </p:nvSpPr>
        <p:spPr>
          <a:xfrm>
            <a:off x="2589212" y="2133599"/>
            <a:ext cx="8915400" cy="4724401"/>
          </a:xfrm>
        </p:spPr>
        <p:txBody>
          <a:bodyPr>
            <a:normAutofit/>
          </a:bodyPr>
          <a:lstStyle/>
          <a:p>
            <a:r>
              <a:rPr lang="en-US" sz="2400" dirty="0" smtClean="0"/>
              <a:t>The BIBLE</a:t>
            </a:r>
          </a:p>
          <a:p>
            <a:pPr lvl="1"/>
            <a:r>
              <a:rPr lang="en-US" sz="2000" dirty="0" smtClean="0"/>
              <a:t>Do we believe the bible? </a:t>
            </a:r>
          </a:p>
          <a:p>
            <a:pPr lvl="2"/>
            <a:r>
              <a:rPr lang="en-US" sz="1800" dirty="0" smtClean="0"/>
              <a:t>OR do we feel the bible is </a:t>
            </a:r>
            <a:r>
              <a:rPr lang="en-US" sz="1800" i="1" dirty="0" smtClean="0"/>
              <a:t>MOSTLY</a:t>
            </a:r>
            <a:r>
              <a:rPr lang="en-US" sz="1800" dirty="0" smtClean="0"/>
              <a:t> true but with some things that are “outdated,” “not really applicable to our culture,” “disproven by science,” </a:t>
            </a:r>
            <a:r>
              <a:rPr lang="en-US" sz="1800" dirty="0" err="1" smtClean="0"/>
              <a:t>etc</a:t>
            </a:r>
            <a:r>
              <a:rPr lang="en-US" sz="1800" dirty="0" smtClean="0"/>
              <a:t>….</a:t>
            </a:r>
          </a:p>
          <a:p>
            <a:pPr lvl="1"/>
            <a:r>
              <a:rPr lang="en-US" sz="2000" dirty="0" smtClean="0"/>
              <a:t>Westminster Larger Catechism (1643)</a:t>
            </a:r>
          </a:p>
          <a:p>
            <a:pPr lvl="2"/>
            <a:r>
              <a:rPr lang="en-US" sz="1800" u="sng" dirty="0" smtClean="0"/>
              <a:t>Question #3</a:t>
            </a:r>
            <a:r>
              <a:rPr lang="en-US" sz="1800" dirty="0" smtClean="0"/>
              <a:t>: </a:t>
            </a:r>
            <a:r>
              <a:rPr lang="en-US" sz="1800" i="1" dirty="0" smtClean="0"/>
              <a:t>What is the Word of God?</a:t>
            </a:r>
          </a:p>
          <a:p>
            <a:pPr lvl="3"/>
            <a:r>
              <a:rPr lang="en-US" sz="1600" i="1" dirty="0" smtClean="0"/>
              <a:t>The holy Scriptures of the Old and New Testaments are the Word of God, the only rule, the only rule of faith and obedience </a:t>
            </a:r>
          </a:p>
          <a:p>
            <a:pPr lvl="3"/>
            <a:r>
              <a:rPr lang="en-US" sz="1600" dirty="0"/>
              <a:t>2 Timothy 3:16: </a:t>
            </a:r>
            <a:r>
              <a:rPr lang="en-US" sz="1600" dirty="0">
                <a:solidFill>
                  <a:srgbClr val="0000FF"/>
                </a:solidFill>
              </a:rPr>
              <a:t>All Scripture is breathed out by God and profitable for teaching, for reproof, for correction, and for training in </a:t>
            </a:r>
            <a:r>
              <a:rPr lang="en-US" sz="1600" dirty="0" smtClean="0">
                <a:solidFill>
                  <a:srgbClr val="0000FF"/>
                </a:solidFill>
              </a:rPr>
              <a:t>righteousness</a:t>
            </a:r>
          </a:p>
          <a:p>
            <a:pPr lvl="3"/>
            <a:r>
              <a:rPr lang="en-US" sz="1600" dirty="0" smtClean="0"/>
              <a:t>2 Peter 1:19-21, Luke 16:29-31, </a:t>
            </a:r>
            <a:r>
              <a:rPr lang="en-US" sz="1600" dirty="0" smtClean="0">
                <a:solidFill>
                  <a:srgbClr val="FF0000"/>
                </a:solidFill>
              </a:rPr>
              <a:t>Rev. 22:18-19, Gal. 1:8-9</a:t>
            </a:r>
            <a:endParaRPr lang="en-US" sz="1600" dirty="0">
              <a:solidFill>
                <a:srgbClr val="FF0000"/>
              </a:solidFill>
            </a:endParaRPr>
          </a:p>
          <a:p>
            <a:pPr lvl="3"/>
            <a:endParaRPr lang="en-US" sz="1600" i="1" dirty="0" smtClean="0"/>
          </a:p>
        </p:txBody>
      </p:sp>
    </p:spTree>
    <p:extLst>
      <p:ext uri="{BB962C8B-B14F-4D97-AF65-F5344CB8AC3E}">
        <p14:creationId xmlns:p14="http://schemas.microsoft.com/office/powerpoint/2010/main" val="298378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studying?</a:t>
            </a:r>
          </a:p>
        </p:txBody>
      </p:sp>
      <p:sp>
        <p:nvSpPr>
          <p:cNvPr id="3" name="Content Placeholder 2"/>
          <p:cNvSpPr>
            <a:spLocks noGrp="1"/>
          </p:cNvSpPr>
          <p:nvPr>
            <p:ph idx="1"/>
          </p:nvPr>
        </p:nvSpPr>
        <p:spPr>
          <a:xfrm>
            <a:off x="2589212" y="2133600"/>
            <a:ext cx="8915400" cy="4565374"/>
          </a:xfrm>
        </p:spPr>
        <p:txBody>
          <a:bodyPr>
            <a:normAutofit fontScale="85000" lnSpcReduction="20000"/>
          </a:bodyPr>
          <a:lstStyle/>
          <a:p>
            <a:r>
              <a:rPr lang="en-US" sz="2400" dirty="0" smtClean="0"/>
              <a:t>An elephant in the room?</a:t>
            </a:r>
          </a:p>
          <a:p>
            <a:pPr lvl="1"/>
            <a:r>
              <a:rPr lang="en-US" sz="1900" dirty="0" smtClean="0"/>
              <a:t>What about the things that are really hard to believe?</a:t>
            </a:r>
          </a:p>
          <a:p>
            <a:pPr lvl="2"/>
            <a:r>
              <a:rPr lang="en-US" sz="1900" dirty="0" smtClean="0"/>
              <a:t>Things that are sins our culture says is okay</a:t>
            </a:r>
          </a:p>
          <a:p>
            <a:pPr lvl="2"/>
            <a:r>
              <a:rPr lang="en-US" sz="1900" dirty="0" smtClean="0"/>
              <a:t>Things that don’t line up with “science”</a:t>
            </a:r>
          </a:p>
          <a:p>
            <a:r>
              <a:rPr lang="en-US" sz="2400" dirty="0" smtClean="0"/>
              <a:t>Learn to “deal” with the hard things.</a:t>
            </a:r>
          </a:p>
          <a:p>
            <a:pPr lvl="1"/>
            <a:r>
              <a:rPr lang="en-US" sz="1900" dirty="0" smtClean="0"/>
              <a:t>1 </a:t>
            </a:r>
            <a:r>
              <a:rPr lang="en-US" sz="1900" dirty="0" err="1"/>
              <a:t>Cor</a:t>
            </a:r>
            <a:r>
              <a:rPr lang="en-US" sz="1900" dirty="0"/>
              <a:t> 2:6-13: </a:t>
            </a:r>
            <a:r>
              <a:rPr lang="en-US" sz="1900" dirty="0">
                <a:solidFill>
                  <a:srgbClr val="0000FF"/>
                </a:solidFill>
              </a:rPr>
              <a:t>Yet among the mature we do impart wisdom, although it is not a wisdom of this age or of the rulers of this age, who are doomed to pass away. But we impart a secret and hidden wisdom of God, which God decreed before the ages for our glory. ... 13And we impart this in words not taught by human wisdom but taught by the Spirit, interpreting spiritual truths to those who are spiritual. </a:t>
            </a:r>
            <a:endParaRPr lang="en-US" sz="1900" dirty="0" smtClean="0">
              <a:solidFill>
                <a:srgbClr val="0000FF"/>
              </a:solidFill>
            </a:endParaRPr>
          </a:p>
          <a:p>
            <a:r>
              <a:rPr lang="en-US" sz="2400" dirty="0" smtClean="0"/>
              <a:t>But there are some </a:t>
            </a:r>
            <a:r>
              <a:rPr lang="en-US" sz="2400" i="1" dirty="0" smtClean="0"/>
              <a:t>really </a:t>
            </a:r>
            <a:r>
              <a:rPr lang="en-US" sz="2400" i="1" dirty="0" err="1" smtClean="0"/>
              <a:t>really</a:t>
            </a:r>
            <a:r>
              <a:rPr lang="en-US" sz="2400" i="1" dirty="0" smtClean="0"/>
              <a:t> </a:t>
            </a:r>
            <a:r>
              <a:rPr lang="en-US" sz="2400" dirty="0" smtClean="0"/>
              <a:t>hard things</a:t>
            </a:r>
            <a:r>
              <a:rPr lang="en-US" sz="2400" dirty="0" smtClean="0">
                <a:solidFill>
                  <a:srgbClr val="0000FF"/>
                </a:solidFill>
              </a:rPr>
              <a:t>.</a:t>
            </a:r>
          </a:p>
          <a:p>
            <a:pPr lvl="1"/>
            <a:r>
              <a:rPr lang="en-US" sz="2000" dirty="0"/>
              <a:t>Romans 11:33-35: </a:t>
            </a:r>
            <a:r>
              <a:rPr lang="en-US" sz="2000" dirty="0">
                <a:solidFill>
                  <a:srgbClr val="0000FF"/>
                </a:solidFill>
              </a:rPr>
              <a:t>"Oh, the depth of the riches and wisdom and knowledge of God! How unsearchable are his judgements and how inscrutable his ways! "For who has known the mind of the Lord, or who has been his counselor?" </a:t>
            </a:r>
            <a:r>
              <a:rPr lang="en-US" sz="2000" dirty="0"/>
              <a:t>(Isa. 40:13) </a:t>
            </a:r>
            <a:r>
              <a:rPr lang="en-US" sz="2000" dirty="0">
                <a:solidFill>
                  <a:srgbClr val="0000FF"/>
                </a:solidFill>
              </a:rPr>
              <a:t>"Or who has given a gift to him that he might be repaid?"</a:t>
            </a:r>
            <a:r>
              <a:rPr lang="en-US" sz="2000" dirty="0"/>
              <a:t> (Job 35:7, 41:11)."</a:t>
            </a:r>
          </a:p>
          <a:p>
            <a:pPr lvl="1"/>
            <a:endParaRPr lang="en-US" sz="1900" dirty="0" smtClean="0">
              <a:solidFill>
                <a:srgbClr val="0000FF"/>
              </a:solidFill>
            </a:endParaRPr>
          </a:p>
          <a:p>
            <a:pPr lvl="1"/>
            <a:endParaRPr lang="en-US" sz="1900" dirty="0">
              <a:solidFill>
                <a:srgbClr val="0000FF"/>
              </a:solidFill>
            </a:endParaRPr>
          </a:p>
          <a:p>
            <a:pPr lvl="1"/>
            <a:endParaRPr lang="en-US" sz="2200" dirty="0" smtClean="0"/>
          </a:p>
          <a:p>
            <a:pPr lvl="1"/>
            <a:endParaRPr lang="en-US" sz="2200" dirty="0"/>
          </a:p>
        </p:txBody>
      </p:sp>
    </p:spTree>
    <p:extLst>
      <p:ext uri="{BB962C8B-B14F-4D97-AF65-F5344CB8AC3E}">
        <p14:creationId xmlns:p14="http://schemas.microsoft.com/office/powerpoint/2010/main" val="307190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Gospels</a:t>
            </a:r>
            <a:endParaRPr lang="en-US" dirty="0"/>
          </a:p>
        </p:txBody>
      </p:sp>
      <p:sp>
        <p:nvSpPr>
          <p:cNvPr id="3" name="Content Placeholder 2"/>
          <p:cNvSpPr>
            <a:spLocks noGrp="1"/>
          </p:cNvSpPr>
          <p:nvPr>
            <p:ph idx="1"/>
          </p:nvPr>
        </p:nvSpPr>
        <p:spPr>
          <a:xfrm>
            <a:off x="2589212" y="1656521"/>
            <a:ext cx="8915400" cy="4764157"/>
          </a:xfrm>
        </p:spPr>
        <p:txBody>
          <a:bodyPr>
            <a:normAutofit/>
          </a:bodyPr>
          <a:lstStyle/>
          <a:p>
            <a:r>
              <a:rPr lang="en-US" sz="2400" dirty="0" smtClean="0"/>
              <a:t>What are they?</a:t>
            </a:r>
          </a:p>
          <a:p>
            <a:pPr lvl="1"/>
            <a:r>
              <a:rPr lang="en-US" sz="2000" dirty="0" smtClean="0"/>
              <a:t>The revelation of the good news of Jesus Christ</a:t>
            </a:r>
          </a:p>
          <a:p>
            <a:pPr lvl="2"/>
            <a:r>
              <a:rPr lang="en-US" sz="1800" dirty="0"/>
              <a:t>Greek = </a:t>
            </a:r>
            <a:r>
              <a:rPr lang="en-US" sz="1800" dirty="0" err="1"/>
              <a:t>εὐ</a:t>
            </a:r>
            <a:r>
              <a:rPr lang="en-US" sz="1800" dirty="0"/>
              <a:t>αγγέλιον</a:t>
            </a:r>
            <a:r>
              <a:rPr lang="el-GR" sz="1800" dirty="0"/>
              <a:t> (euang</a:t>
            </a:r>
            <a:r>
              <a:rPr lang="en-US" sz="1800" dirty="0" err="1"/>
              <a:t>élion</a:t>
            </a:r>
            <a:r>
              <a:rPr lang="en-US" sz="1800" dirty="0"/>
              <a:t>)  Latin = </a:t>
            </a:r>
            <a:r>
              <a:rPr lang="en-US" sz="1800" dirty="0" err="1"/>
              <a:t>evangelium</a:t>
            </a:r>
            <a:r>
              <a:rPr lang="en-US" sz="1800" dirty="0"/>
              <a:t> - "Good </a:t>
            </a:r>
            <a:r>
              <a:rPr lang="en-US" sz="1800" dirty="0" smtClean="0"/>
              <a:t>News“</a:t>
            </a:r>
          </a:p>
          <a:p>
            <a:pPr lvl="1"/>
            <a:r>
              <a:rPr lang="en-US" sz="2000" dirty="0" smtClean="0"/>
              <a:t>What’s so good about it?</a:t>
            </a:r>
          </a:p>
          <a:p>
            <a:pPr lvl="2"/>
            <a:r>
              <a:rPr lang="en-US" sz="1800" dirty="0" smtClean="0"/>
              <a:t> For the Jewish </a:t>
            </a:r>
            <a:r>
              <a:rPr lang="en-US" sz="1800" dirty="0"/>
              <a:t>community </a:t>
            </a:r>
            <a:r>
              <a:rPr lang="en-US" sz="1800" dirty="0" smtClean="0"/>
              <a:t>=  </a:t>
            </a:r>
            <a:r>
              <a:rPr lang="en-US" sz="1800" dirty="0"/>
              <a:t>Law </a:t>
            </a:r>
            <a:r>
              <a:rPr lang="en-US" sz="1800" dirty="0" smtClean="0"/>
              <a:t>gives way to Grace</a:t>
            </a:r>
          </a:p>
          <a:p>
            <a:pPr lvl="3"/>
            <a:r>
              <a:rPr lang="en-US" sz="1600" dirty="0"/>
              <a:t>An impossible system was abolished and the covenant of Grace and Forgiveness was </a:t>
            </a:r>
            <a:r>
              <a:rPr lang="en-US" sz="1600" dirty="0" smtClean="0"/>
              <a:t>established</a:t>
            </a:r>
            <a:endParaRPr lang="en-US" sz="1600" dirty="0"/>
          </a:p>
          <a:p>
            <a:r>
              <a:rPr lang="en-US" sz="2200" dirty="0" smtClean="0"/>
              <a:t>What about ME</a:t>
            </a:r>
            <a:r>
              <a:rPr lang="en-US" sz="2200" dirty="0" smtClean="0"/>
              <a:t>? </a:t>
            </a:r>
            <a:endParaRPr lang="en-US" sz="2200" dirty="0" smtClean="0"/>
          </a:p>
          <a:p>
            <a:pPr lvl="1"/>
            <a:r>
              <a:rPr lang="en-US" sz="2000" dirty="0" smtClean="0"/>
              <a:t>If you have come to accept Christ you KNOW that the story of your life has TWO chapters.</a:t>
            </a:r>
          </a:p>
          <a:p>
            <a:pPr lvl="2"/>
            <a:r>
              <a:rPr lang="en-US" sz="1800" dirty="0" smtClean="0"/>
              <a:t>Can you tell me how this “new chapter” relates to Ephesians 2:8-9?</a:t>
            </a:r>
          </a:p>
          <a:p>
            <a:pPr lvl="3"/>
            <a:r>
              <a:rPr lang="en-US" sz="1600" dirty="0" smtClean="0"/>
              <a:t>If not don’t worry, that’s why we are here.</a:t>
            </a:r>
            <a:endParaRPr lang="en-US" sz="1600" dirty="0"/>
          </a:p>
        </p:txBody>
      </p:sp>
    </p:spTree>
    <p:extLst>
      <p:ext uri="{BB962C8B-B14F-4D97-AF65-F5344CB8AC3E}">
        <p14:creationId xmlns:p14="http://schemas.microsoft.com/office/powerpoint/2010/main" val="59034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Gospels</a:t>
            </a:r>
          </a:p>
        </p:txBody>
      </p:sp>
      <p:sp>
        <p:nvSpPr>
          <p:cNvPr id="3" name="Content Placeholder 2"/>
          <p:cNvSpPr>
            <a:spLocks noGrp="1"/>
          </p:cNvSpPr>
          <p:nvPr>
            <p:ph idx="1"/>
          </p:nvPr>
        </p:nvSpPr>
        <p:spPr>
          <a:xfrm>
            <a:off x="2589212" y="1656521"/>
            <a:ext cx="8915400" cy="4764157"/>
          </a:xfrm>
        </p:spPr>
        <p:txBody>
          <a:bodyPr>
            <a:normAutofit/>
          </a:bodyPr>
          <a:lstStyle/>
          <a:p>
            <a:r>
              <a:rPr lang="en-US" sz="2400" dirty="0" smtClean="0"/>
              <a:t>Synoptic Gospels &amp; John</a:t>
            </a:r>
          </a:p>
          <a:p>
            <a:pPr lvl="1"/>
            <a:r>
              <a:rPr lang="en-US" sz="2000" dirty="0" smtClean="0"/>
              <a:t>Greek </a:t>
            </a:r>
            <a:r>
              <a:rPr lang="el-GR" sz="2000" dirty="0"/>
              <a:t>σύνοψις (</a:t>
            </a:r>
            <a:r>
              <a:rPr lang="en-US" sz="2000" dirty="0"/>
              <a:t>synopsis</a:t>
            </a:r>
            <a:r>
              <a:rPr lang="en-US" sz="2000" dirty="0" smtClean="0"/>
              <a:t>)</a:t>
            </a:r>
          </a:p>
          <a:p>
            <a:pPr lvl="2"/>
            <a:r>
              <a:rPr lang="en-US" sz="1800" dirty="0" smtClean="0"/>
              <a:t>English = </a:t>
            </a:r>
            <a:r>
              <a:rPr lang="en-US" sz="1800" dirty="0"/>
              <a:t>a brief summary or general survey of </a:t>
            </a:r>
            <a:r>
              <a:rPr lang="en-US" sz="1800" dirty="0" smtClean="0"/>
              <a:t>something.</a:t>
            </a:r>
          </a:p>
          <a:p>
            <a:pPr lvl="1"/>
            <a:r>
              <a:rPr lang="en-US" sz="2000" dirty="0" smtClean="0"/>
              <a:t>Multiple Synoptic Gospels</a:t>
            </a:r>
          </a:p>
          <a:p>
            <a:pPr lvl="2"/>
            <a:r>
              <a:rPr lang="en-US" sz="1800" dirty="0" smtClean="0"/>
              <a:t>Share similar stories</a:t>
            </a:r>
            <a:r>
              <a:rPr lang="en-US" sz="1800" dirty="0"/>
              <a:t>, often in a similar sequence and in similar or sometimes identical </a:t>
            </a:r>
            <a:r>
              <a:rPr lang="en-US" sz="1800" dirty="0" smtClean="0"/>
              <a:t>wording</a:t>
            </a:r>
            <a:r>
              <a:rPr lang="en-US" sz="1600" dirty="0" smtClean="0"/>
              <a:t>.</a:t>
            </a:r>
            <a:endParaRPr lang="en-US" sz="1600" dirty="0"/>
          </a:p>
          <a:p>
            <a:pPr lvl="1"/>
            <a:r>
              <a:rPr lang="en-US" sz="2000" dirty="0" smtClean="0"/>
              <a:t>BUT they are not all exactly the same</a:t>
            </a:r>
          </a:p>
          <a:p>
            <a:pPr lvl="2"/>
            <a:r>
              <a:rPr lang="en-US" sz="1800" dirty="0" smtClean="0"/>
              <a:t>“And Will, my friends or family REALLY love point this out and telling me my Bible is a bunch of lies because of these differences. So what gives?”</a:t>
            </a:r>
          </a:p>
          <a:p>
            <a:pPr lvl="1"/>
            <a:r>
              <a:rPr lang="en-US" sz="2000" dirty="0" smtClean="0"/>
              <a:t>Each author, as inspired by the Holy Spirit had a different agenda so they prioritized things differently.</a:t>
            </a:r>
            <a:endParaRPr lang="en-US" sz="2000" dirty="0"/>
          </a:p>
        </p:txBody>
      </p:sp>
    </p:spTree>
    <p:extLst>
      <p:ext uri="{BB962C8B-B14F-4D97-AF65-F5344CB8AC3E}">
        <p14:creationId xmlns:p14="http://schemas.microsoft.com/office/powerpoint/2010/main" val="2698854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Gospels</a:t>
            </a:r>
          </a:p>
        </p:txBody>
      </p:sp>
      <p:sp>
        <p:nvSpPr>
          <p:cNvPr id="3" name="Content Placeholder 2"/>
          <p:cNvSpPr>
            <a:spLocks noGrp="1"/>
          </p:cNvSpPr>
          <p:nvPr>
            <p:ph idx="1"/>
          </p:nvPr>
        </p:nvSpPr>
        <p:spPr>
          <a:xfrm>
            <a:off x="2589212" y="1656521"/>
            <a:ext cx="8915400" cy="4764157"/>
          </a:xfrm>
        </p:spPr>
        <p:txBody>
          <a:bodyPr>
            <a:normAutofit/>
          </a:bodyPr>
          <a:lstStyle/>
          <a:p>
            <a:r>
              <a:rPr lang="en-US" sz="2400" u="sng" dirty="0" smtClean="0"/>
              <a:t>Matthew</a:t>
            </a:r>
          </a:p>
          <a:p>
            <a:pPr lvl="1"/>
            <a:r>
              <a:rPr lang="en-US" sz="2000" dirty="0" smtClean="0"/>
              <a:t>Goal </a:t>
            </a:r>
            <a:r>
              <a:rPr lang="en-US" sz="2000" dirty="0"/>
              <a:t>= Proving Jesus is the Messiah to a Jewish </a:t>
            </a:r>
            <a:r>
              <a:rPr lang="en-US" sz="2000" dirty="0" smtClean="0"/>
              <a:t>audience</a:t>
            </a:r>
          </a:p>
          <a:p>
            <a:pPr lvl="2"/>
            <a:r>
              <a:rPr lang="en-US" sz="1800" dirty="0"/>
              <a:t>Genealogy that begins with Abraham through David and to </a:t>
            </a:r>
            <a:r>
              <a:rPr lang="en-US" sz="1800" dirty="0" smtClean="0"/>
              <a:t>Christ</a:t>
            </a:r>
          </a:p>
          <a:p>
            <a:pPr lvl="2"/>
            <a:r>
              <a:rPr lang="en-US" sz="1800" dirty="0"/>
              <a:t>Contains the most OT references and points to how Jesus fulfills </a:t>
            </a:r>
            <a:r>
              <a:rPr lang="en-US" sz="1800" dirty="0" smtClean="0"/>
              <a:t>them</a:t>
            </a:r>
          </a:p>
          <a:p>
            <a:pPr lvl="2"/>
            <a:r>
              <a:rPr lang="en-US" sz="1800" dirty="0"/>
              <a:t>Establishes the CHURCH as the kingdom of the promised King </a:t>
            </a:r>
            <a:endParaRPr lang="en-US" sz="1800" dirty="0" smtClean="0"/>
          </a:p>
          <a:p>
            <a:pPr lvl="3"/>
            <a:r>
              <a:rPr lang="en-US" sz="1600" dirty="0" smtClean="0"/>
              <a:t>Hence the genealogy that links Jesus to David</a:t>
            </a:r>
          </a:p>
          <a:p>
            <a:pPr lvl="3"/>
            <a:r>
              <a:rPr lang="en-US" sz="1600" dirty="0" smtClean="0"/>
              <a:t>Jesus’s grand procession into Jerusalem </a:t>
            </a:r>
          </a:p>
          <a:p>
            <a:pPr lvl="4"/>
            <a:r>
              <a:rPr lang="en-US" sz="1600" dirty="0"/>
              <a:t>It is </a:t>
            </a:r>
            <a:r>
              <a:rPr lang="en-US" sz="1600" dirty="0" smtClean="0"/>
              <a:t>also why </a:t>
            </a:r>
            <a:r>
              <a:rPr lang="en-US" sz="1600" dirty="0"/>
              <a:t>we are called to live by ethics of the kingdom - to serve as a witness to the world around </a:t>
            </a:r>
            <a:r>
              <a:rPr lang="en-US" sz="1600" dirty="0" smtClean="0"/>
              <a:t>us, a world </a:t>
            </a:r>
            <a:r>
              <a:rPr lang="en-US" sz="1600" dirty="0"/>
              <a:t>that needs </a:t>
            </a:r>
            <a:r>
              <a:rPr lang="en-US" sz="1600" dirty="0" smtClean="0"/>
              <a:t>the Heavenly King</a:t>
            </a:r>
            <a:r>
              <a:rPr lang="en-US" sz="1600" dirty="0"/>
              <a:t>.</a:t>
            </a:r>
            <a:endParaRPr lang="en-US" sz="1600" dirty="0" smtClean="0"/>
          </a:p>
        </p:txBody>
      </p:sp>
    </p:spTree>
    <p:extLst>
      <p:ext uri="{BB962C8B-B14F-4D97-AF65-F5344CB8AC3E}">
        <p14:creationId xmlns:p14="http://schemas.microsoft.com/office/powerpoint/2010/main" val="419958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 of the Gospels</a:t>
            </a:r>
          </a:p>
        </p:txBody>
      </p:sp>
      <p:sp>
        <p:nvSpPr>
          <p:cNvPr id="3" name="Content Placeholder 2"/>
          <p:cNvSpPr>
            <a:spLocks noGrp="1"/>
          </p:cNvSpPr>
          <p:nvPr>
            <p:ph idx="1"/>
          </p:nvPr>
        </p:nvSpPr>
        <p:spPr>
          <a:xfrm>
            <a:off x="2589212" y="1656521"/>
            <a:ext cx="8915400" cy="4764157"/>
          </a:xfrm>
        </p:spPr>
        <p:txBody>
          <a:bodyPr>
            <a:normAutofit lnSpcReduction="10000"/>
          </a:bodyPr>
          <a:lstStyle/>
          <a:p>
            <a:r>
              <a:rPr lang="en-US" sz="2400" u="sng" dirty="0" smtClean="0"/>
              <a:t>Mark</a:t>
            </a:r>
          </a:p>
          <a:p>
            <a:pPr lvl="1"/>
            <a:r>
              <a:rPr lang="en-US" sz="2000" dirty="0" smtClean="0"/>
              <a:t>Goal </a:t>
            </a:r>
            <a:r>
              <a:rPr lang="en-US" sz="2000" dirty="0"/>
              <a:t>= Proving Jesus is the Messiah to a Roman audience</a:t>
            </a:r>
            <a:endParaRPr lang="en-US" sz="2000" dirty="0" smtClean="0"/>
          </a:p>
          <a:p>
            <a:pPr lvl="2"/>
            <a:r>
              <a:rPr lang="en-US" sz="1800" dirty="0"/>
              <a:t>Roman culture was very pragmatic at the </a:t>
            </a:r>
            <a:r>
              <a:rPr lang="en-US" sz="1800" dirty="0" smtClean="0"/>
              <a:t>time</a:t>
            </a:r>
          </a:p>
          <a:p>
            <a:pPr lvl="3"/>
            <a:r>
              <a:rPr lang="en-US" sz="1600" dirty="0"/>
              <a:t>I</a:t>
            </a:r>
            <a:r>
              <a:rPr lang="en-US" sz="1600" dirty="0" smtClean="0"/>
              <a:t>t </a:t>
            </a:r>
            <a:r>
              <a:rPr lang="en-US" sz="1600" dirty="0"/>
              <a:t>was </a:t>
            </a:r>
            <a:r>
              <a:rPr lang="en-US" sz="1600" dirty="0" smtClean="0"/>
              <a:t>action, </a:t>
            </a:r>
            <a:r>
              <a:rPr lang="en-US" sz="1600" dirty="0"/>
              <a:t>not </a:t>
            </a:r>
            <a:r>
              <a:rPr lang="en-US" sz="1600" dirty="0" smtClean="0"/>
              <a:t>philosophy, </a:t>
            </a:r>
            <a:r>
              <a:rPr lang="en-US" sz="1600" dirty="0"/>
              <a:t>that drove </a:t>
            </a:r>
            <a:r>
              <a:rPr lang="en-US" sz="1600" dirty="0" smtClean="0"/>
              <a:t>their society.</a:t>
            </a:r>
          </a:p>
          <a:p>
            <a:pPr lvl="3"/>
            <a:r>
              <a:rPr lang="en-US" sz="1600" dirty="0" smtClean="0"/>
              <a:t>This is one reason Mark’s gospel is so faced pace moving “immediately” from one scene to the next. </a:t>
            </a:r>
          </a:p>
          <a:p>
            <a:pPr lvl="4"/>
            <a:r>
              <a:rPr lang="en-US" sz="1600" dirty="0" smtClean="0"/>
              <a:t>FYI Mark uses the work “immediately” more than any other book in the bible</a:t>
            </a:r>
          </a:p>
          <a:p>
            <a:pPr lvl="2"/>
            <a:r>
              <a:rPr lang="en-US" sz="1800" dirty="0" smtClean="0"/>
              <a:t>BUT as a pragmatic culture – they were SUCCESS DRIVEN!</a:t>
            </a:r>
          </a:p>
          <a:p>
            <a:pPr lvl="3"/>
            <a:r>
              <a:rPr lang="en-US" sz="1600" dirty="0"/>
              <a:t>This gospel profoundly contradicts the images of power projected by the Roman Empire, defining the Son of Man's glory in terms of his costly </a:t>
            </a:r>
            <a:r>
              <a:rPr lang="en-US" sz="1600" dirty="0" smtClean="0"/>
              <a:t>sacrifice.</a:t>
            </a:r>
          </a:p>
          <a:p>
            <a:pPr lvl="4"/>
            <a:r>
              <a:rPr lang="en-US" sz="1600" dirty="0" smtClean="0"/>
              <a:t>Proves the “truth” of Christ</a:t>
            </a:r>
          </a:p>
          <a:p>
            <a:pPr lvl="5"/>
            <a:r>
              <a:rPr lang="en-US" sz="1600" dirty="0"/>
              <a:t>A</a:t>
            </a:r>
            <a:r>
              <a:rPr lang="en-US" sz="1600" dirty="0" smtClean="0"/>
              <a:t> message of this nature should have never gained traction in the Roman culture – YET IT DID!</a:t>
            </a:r>
          </a:p>
        </p:txBody>
      </p:sp>
    </p:spTree>
    <p:extLst>
      <p:ext uri="{BB962C8B-B14F-4D97-AF65-F5344CB8AC3E}">
        <p14:creationId xmlns:p14="http://schemas.microsoft.com/office/powerpoint/2010/main" val="3894680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4151</TotalTime>
  <Words>2041</Words>
  <Application>Microsoft Office PowerPoint</Application>
  <PresentationFormat>Widescreen</PresentationFormat>
  <Paragraphs>163</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Euphemia</vt:lpstr>
      <vt:lpstr>Wingdings 3</vt:lpstr>
      <vt:lpstr>Wisp</vt:lpstr>
      <vt:lpstr>SCC University</vt:lpstr>
      <vt:lpstr>Guiding Principals for SCC University</vt:lpstr>
      <vt:lpstr>Class Organization</vt:lpstr>
      <vt:lpstr>What are we studying?</vt:lpstr>
      <vt:lpstr>What are we studying?</vt:lpstr>
      <vt:lpstr>The Gospels</vt:lpstr>
      <vt:lpstr>Organization of the Gospels</vt:lpstr>
      <vt:lpstr>Organization of the Gospels</vt:lpstr>
      <vt:lpstr>Organization of the Gospels</vt:lpstr>
      <vt:lpstr>Organization of the Gospels</vt:lpstr>
      <vt:lpstr>Organization of the Gospels</vt:lpstr>
      <vt:lpstr>John – The Prolog</vt:lpstr>
      <vt:lpstr>John – The Prolog</vt:lpstr>
      <vt:lpstr>John – The Prolog</vt:lpstr>
      <vt:lpstr>John – The Prolog</vt:lpstr>
      <vt:lpstr>John – The Prolog</vt:lpstr>
      <vt:lpstr>John – The Prolog</vt:lpstr>
      <vt:lpstr>John – The Prolog</vt:lpstr>
      <vt:lpstr>Bonus material in the trailers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 University</dc:title>
  <dc:creator>Will Gardner</dc:creator>
  <cp:lastModifiedBy>Will Gardner</cp:lastModifiedBy>
  <cp:revision>26</cp:revision>
  <dcterms:created xsi:type="dcterms:W3CDTF">2018-11-02T13:09:28Z</dcterms:created>
  <dcterms:modified xsi:type="dcterms:W3CDTF">2018-11-05T16:15:00Z</dcterms:modified>
</cp:coreProperties>
</file>